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5"/>
  </p:notesMasterIdLst>
  <p:handoutMasterIdLst>
    <p:handoutMasterId r:id="rId76"/>
  </p:handoutMasterIdLst>
  <p:sldIdLst>
    <p:sldId id="312" r:id="rId5"/>
    <p:sldId id="474" r:id="rId6"/>
    <p:sldId id="475" r:id="rId7"/>
    <p:sldId id="483" r:id="rId8"/>
    <p:sldId id="484" r:id="rId9"/>
    <p:sldId id="477" r:id="rId10"/>
    <p:sldId id="411" r:id="rId11"/>
    <p:sldId id="478" r:id="rId12"/>
    <p:sldId id="479" r:id="rId13"/>
    <p:sldId id="355" r:id="rId14"/>
    <p:sldId id="412" r:id="rId15"/>
    <p:sldId id="413" r:id="rId16"/>
    <p:sldId id="472" r:id="rId17"/>
    <p:sldId id="414" r:id="rId18"/>
    <p:sldId id="415" r:id="rId19"/>
    <p:sldId id="416" r:id="rId20"/>
    <p:sldId id="417" r:id="rId21"/>
    <p:sldId id="418" r:id="rId22"/>
    <p:sldId id="419" r:id="rId23"/>
    <p:sldId id="420" r:id="rId24"/>
    <p:sldId id="456" r:id="rId25"/>
    <p:sldId id="421" r:id="rId26"/>
    <p:sldId id="422" r:id="rId27"/>
    <p:sldId id="457" r:id="rId28"/>
    <p:sldId id="424" r:id="rId29"/>
    <p:sldId id="458" r:id="rId30"/>
    <p:sldId id="425" r:id="rId31"/>
    <p:sldId id="426" r:id="rId32"/>
    <p:sldId id="427" r:id="rId33"/>
    <p:sldId id="428" r:id="rId34"/>
    <p:sldId id="429" r:id="rId35"/>
    <p:sldId id="430" r:id="rId36"/>
    <p:sldId id="431" r:id="rId37"/>
    <p:sldId id="432" r:id="rId38"/>
    <p:sldId id="433" r:id="rId39"/>
    <p:sldId id="434" r:id="rId40"/>
    <p:sldId id="435" r:id="rId41"/>
    <p:sldId id="461" r:id="rId42"/>
    <p:sldId id="459" r:id="rId43"/>
    <p:sldId id="460" r:id="rId44"/>
    <p:sldId id="436" r:id="rId45"/>
    <p:sldId id="437" r:id="rId46"/>
    <p:sldId id="473" r:id="rId47"/>
    <p:sldId id="468" r:id="rId48"/>
    <p:sldId id="438" r:id="rId49"/>
    <p:sldId id="469" r:id="rId50"/>
    <p:sldId id="470" r:id="rId51"/>
    <p:sldId id="471" r:id="rId52"/>
    <p:sldId id="480" r:id="rId53"/>
    <p:sldId id="439" r:id="rId54"/>
    <p:sldId id="440" r:id="rId55"/>
    <p:sldId id="441" r:id="rId56"/>
    <p:sldId id="442" r:id="rId57"/>
    <p:sldId id="443" r:id="rId58"/>
    <p:sldId id="444" r:id="rId59"/>
    <p:sldId id="481" r:id="rId60"/>
    <p:sldId id="482" r:id="rId61"/>
    <p:sldId id="462" r:id="rId62"/>
    <p:sldId id="463" r:id="rId63"/>
    <p:sldId id="445" r:id="rId64"/>
    <p:sldId id="448" r:id="rId65"/>
    <p:sldId id="449" r:id="rId66"/>
    <p:sldId id="450" r:id="rId67"/>
    <p:sldId id="451" r:id="rId68"/>
    <p:sldId id="452" r:id="rId69"/>
    <p:sldId id="453" r:id="rId70"/>
    <p:sldId id="376" r:id="rId71"/>
    <p:sldId id="377" r:id="rId72"/>
    <p:sldId id="378" r:id="rId73"/>
    <p:sldId id="379" r:id="rId7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9B570E1-CFFA-F280-BAED-DB325FDF417B}" name="Bridges, Jessica L" initials="BL" userId="S::bridges@uta.edu::7543e851-fc57-4885-b57d-2df771cc28b0"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C2184"/>
    <a:srgbClr val="00599B"/>
    <a:srgbClr val="80F571"/>
    <a:srgbClr val="13409F"/>
    <a:srgbClr val="CAB447"/>
    <a:srgbClr val="FFE15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40"/>
    <p:restoredTop sz="65981" autoAdjust="0"/>
  </p:normalViewPr>
  <p:slideViewPr>
    <p:cSldViewPr snapToGrid="0" snapToObjects="1">
      <p:cViewPr varScale="1">
        <p:scale>
          <a:sx n="91" d="100"/>
          <a:sy n="91" d="100"/>
        </p:scale>
        <p:origin x="2412" y="90"/>
      </p:cViewPr>
      <p:guideLst/>
    </p:cSldViewPr>
  </p:slideViewPr>
  <p:outlineViewPr>
    <p:cViewPr>
      <p:scale>
        <a:sx n="33" d="100"/>
        <a:sy n="33" d="100"/>
      </p:scale>
      <p:origin x="0" y="-18704"/>
    </p:cViewPr>
  </p:outlineViewPr>
  <p:notesTextViewPr>
    <p:cViewPr>
      <p:scale>
        <a:sx n="100" d="100"/>
        <a:sy n="100" d="100"/>
      </p:scale>
      <p:origin x="0" y="0"/>
    </p:cViewPr>
  </p:notesTextViewPr>
  <p:sorterViewPr>
    <p:cViewPr varScale="1">
      <p:scale>
        <a:sx n="1" d="1"/>
        <a:sy n="1" d="1"/>
      </p:scale>
      <p:origin x="0" y="0"/>
    </p:cViewPr>
  </p:sorterViewPr>
  <p:notesViewPr>
    <p:cSldViewPr snapToGrid="0" snapToObject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viewProps" Target="viewProps.xml"/><Relationship Id="rId8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DF0ABC6-AE81-214D-B04B-F13CE22270E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2823795-EAAB-8C4B-B865-8464BECAB52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1FE638-083F-2742-8710-EF25AB6A16C1}" type="datetimeFigureOut">
              <a:rPr lang="en-US" smtClean="0"/>
              <a:t>10/23/2023</a:t>
            </a:fld>
            <a:endParaRPr lang="en-US"/>
          </a:p>
        </p:txBody>
      </p:sp>
      <p:sp>
        <p:nvSpPr>
          <p:cNvPr id="4" name="Footer Placeholder 3">
            <a:extLst>
              <a:ext uri="{FF2B5EF4-FFF2-40B4-BE49-F238E27FC236}">
                <a16:creationId xmlns:a16="http://schemas.microsoft.com/office/drawing/2014/main" id="{17BECA2D-985E-8D44-A4FB-51751C64F4A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D640B2F-FCD1-B940-AFB1-3C0582F356C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0670D12-813D-3D40-A841-271861A2D04A}" type="slidenum">
              <a:rPr lang="en-US" smtClean="0"/>
              <a:t>‹#›</a:t>
            </a:fld>
            <a:endParaRPr lang="en-US"/>
          </a:p>
        </p:txBody>
      </p:sp>
    </p:spTree>
    <p:extLst>
      <p:ext uri="{BB962C8B-B14F-4D97-AF65-F5344CB8AC3E}">
        <p14:creationId xmlns:p14="http://schemas.microsoft.com/office/powerpoint/2010/main" val="16471571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15A097-495F-854B-A9AD-402D045A3296}" type="datetimeFigureOut">
              <a:rPr lang="en-US" smtClean="0"/>
              <a:t>10/23/2023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80C5E2-78CD-F746-9BAF-2B89BCAF7EBF}" type="slidenum">
              <a:rPr lang="en-US" smtClean="0"/>
              <a:t>‹#›</a:t>
            </a:fld>
            <a:endParaRPr lang="en-US"/>
          </a:p>
        </p:txBody>
      </p:sp>
    </p:spTree>
    <p:extLst>
      <p:ext uri="{BB962C8B-B14F-4D97-AF65-F5344CB8AC3E}">
        <p14:creationId xmlns:p14="http://schemas.microsoft.com/office/powerpoint/2010/main" val="1673962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80C5E2-78CD-F746-9BAF-2B89BCAF7EBF}" type="slidenum">
              <a:rPr lang="en-US" smtClean="0"/>
              <a:t>1</a:t>
            </a:fld>
            <a:endParaRPr lang="en-US"/>
          </a:p>
        </p:txBody>
      </p:sp>
    </p:spTree>
    <p:extLst>
      <p:ext uri="{BB962C8B-B14F-4D97-AF65-F5344CB8AC3E}">
        <p14:creationId xmlns:p14="http://schemas.microsoft.com/office/powerpoint/2010/main" val="3600943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2000" dirty="0"/>
              <a:t> </a:t>
            </a:r>
            <a:r>
              <a:rPr lang="en-US" altLang="en-US" sz="1200" dirty="0"/>
              <a:t>Note that for now we have ignored the issue of how we can find this cheapest transformation</a:t>
            </a:r>
            <a:r>
              <a:rPr lang="en-US" altLang="en-US" sz="2400" dirty="0"/>
              <a:t>  </a:t>
            </a:r>
          </a:p>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40</a:t>
            </a:fld>
            <a:endParaRPr lang="en-US"/>
          </a:p>
        </p:txBody>
      </p:sp>
    </p:spTree>
    <p:extLst>
      <p:ext uri="{BB962C8B-B14F-4D97-AF65-F5344CB8AC3E}">
        <p14:creationId xmlns:p14="http://schemas.microsoft.com/office/powerpoint/2010/main" val="8067526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mathematics, the Euclidean distance between two points in Euclidean space is </a:t>
            </a:r>
            <a:r>
              <a:rPr lang="en-US" b="1" dirty="0"/>
              <a:t>the length of a line segment between the two points</a:t>
            </a:r>
            <a:r>
              <a:rPr lang="en-US" dirty="0"/>
              <a:t>. It can be calculated from the Cartesian coordinates of the points using the Pythagorean theorem, therefore occasionally being called the Pythagorean distance.</a:t>
            </a:r>
          </a:p>
        </p:txBody>
      </p:sp>
      <p:sp>
        <p:nvSpPr>
          <p:cNvPr id="4" name="Slide Number Placeholder 3"/>
          <p:cNvSpPr>
            <a:spLocks noGrp="1"/>
          </p:cNvSpPr>
          <p:nvPr>
            <p:ph type="sldNum" sz="quarter" idx="5"/>
          </p:nvPr>
        </p:nvSpPr>
        <p:spPr/>
        <p:txBody>
          <a:bodyPr/>
          <a:lstStyle/>
          <a:p>
            <a:fld id="{C263AF9A-6E76-4CCC-89CF-B04065708FB7}" type="slidenum">
              <a:rPr lang="en-US" smtClean="0"/>
              <a:t>42</a:t>
            </a:fld>
            <a:endParaRPr lang="en-US"/>
          </a:p>
        </p:txBody>
      </p:sp>
    </p:spTree>
    <p:extLst>
      <p:ext uri="{BB962C8B-B14F-4D97-AF65-F5344CB8AC3E}">
        <p14:creationId xmlns:p14="http://schemas.microsoft.com/office/powerpoint/2010/main" val="19204847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mathematics, the Euclidean distance between two points in Euclidean space is </a:t>
            </a:r>
            <a:r>
              <a:rPr lang="en-US" b="1" dirty="0"/>
              <a:t>the length of a line segment between the two points</a:t>
            </a:r>
            <a:r>
              <a:rPr lang="en-US" dirty="0"/>
              <a:t>. It can be calculated from the Cartesian coordinates of the points using the Pythagorean theorem, therefore occasionally being called the Pythagorean distance.</a:t>
            </a:r>
          </a:p>
        </p:txBody>
      </p:sp>
      <p:sp>
        <p:nvSpPr>
          <p:cNvPr id="4" name="Slide Number Placeholder 3"/>
          <p:cNvSpPr>
            <a:spLocks noGrp="1"/>
          </p:cNvSpPr>
          <p:nvPr>
            <p:ph type="sldNum" sz="quarter" idx="5"/>
          </p:nvPr>
        </p:nvSpPr>
        <p:spPr/>
        <p:txBody>
          <a:bodyPr/>
          <a:lstStyle/>
          <a:p>
            <a:fld id="{C263AF9A-6E76-4CCC-89CF-B04065708FB7}" type="slidenum">
              <a:rPr lang="en-US" smtClean="0"/>
              <a:t>43</a:t>
            </a:fld>
            <a:endParaRPr lang="en-US"/>
          </a:p>
        </p:txBody>
      </p:sp>
    </p:spTree>
    <p:extLst>
      <p:ext uri="{BB962C8B-B14F-4D97-AF65-F5344CB8AC3E}">
        <p14:creationId xmlns:p14="http://schemas.microsoft.com/office/powerpoint/2010/main" val="35763701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97A3D80-2FD1-42E4-946F-4D6EB1A97E67}" type="slidenum">
              <a:rPr lang="en-US" smtClean="0"/>
              <a:pPr>
                <a:defRPr/>
              </a:pPr>
              <a:t>44</a:t>
            </a:fld>
            <a:endParaRPr lang="en-US"/>
          </a:p>
        </p:txBody>
      </p:sp>
    </p:spTree>
    <p:extLst>
      <p:ext uri="{BB962C8B-B14F-4D97-AF65-F5344CB8AC3E}">
        <p14:creationId xmlns:p14="http://schemas.microsoft.com/office/powerpoint/2010/main" val="13431537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97A3D80-2FD1-42E4-946F-4D6EB1A97E67}" type="slidenum">
              <a:rPr lang="en-US" smtClean="0"/>
              <a:pPr>
                <a:defRPr/>
              </a:pPr>
              <a:t>46</a:t>
            </a:fld>
            <a:endParaRPr lang="en-US"/>
          </a:p>
        </p:txBody>
      </p:sp>
    </p:spTree>
    <p:extLst>
      <p:ext uri="{BB962C8B-B14F-4D97-AF65-F5344CB8AC3E}">
        <p14:creationId xmlns:p14="http://schemas.microsoft.com/office/powerpoint/2010/main" val="32724147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97A3D80-2FD1-42E4-946F-4D6EB1A97E67}" type="slidenum">
              <a:rPr lang="en-US" smtClean="0"/>
              <a:pPr>
                <a:defRPr/>
              </a:pPr>
              <a:t>47</a:t>
            </a:fld>
            <a:endParaRPr lang="en-US"/>
          </a:p>
        </p:txBody>
      </p:sp>
    </p:spTree>
    <p:extLst>
      <p:ext uri="{BB962C8B-B14F-4D97-AF65-F5344CB8AC3E}">
        <p14:creationId xmlns:p14="http://schemas.microsoft.com/office/powerpoint/2010/main" val="450067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97A3D80-2FD1-42E4-946F-4D6EB1A97E67}" type="slidenum">
              <a:rPr lang="en-US" smtClean="0"/>
              <a:pPr>
                <a:defRPr/>
              </a:pPr>
              <a:t>48</a:t>
            </a:fld>
            <a:endParaRPr lang="en-US"/>
          </a:p>
        </p:txBody>
      </p:sp>
    </p:spTree>
    <p:extLst>
      <p:ext uri="{BB962C8B-B14F-4D97-AF65-F5344CB8AC3E}">
        <p14:creationId xmlns:p14="http://schemas.microsoft.com/office/powerpoint/2010/main" val="25783310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ln/>
        </p:spPr>
      </p:sp>
      <p:sp>
        <p:nvSpPr>
          <p:cNvPr id="87043" name="Notes Placeholder 2"/>
          <p:cNvSpPr txBox="1">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itchFamily="18" charset="0"/>
                <a:ea typeface="ＭＳ Ｐゴシック" pitchFamily="34" charset="-128"/>
              </a:rPr>
              <a:t>Assuming all features are important</a:t>
            </a:r>
          </a:p>
          <a:p>
            <a:r>
              <a:rPr lang="en-US" altLang="en-US">
                <a:latin typeface="Times New Roman" pitchFamily="18" charset="0"/>
                <a:ea typeface="ＭＳ Ｐゴシック" pitchFamily="34" charset="-128"/>
              </a:rPr>
              <a:t>normalized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a:ln/>
        </p:spPr>
      </p:sp>
      <p:sp>
        <p:nvSpPr>
          <p:cNvPr id="88067" name="Notes Placeholder 2"/>
          <p:cNvSpPr txBox="1">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pitchFamily="18" charset="0"/>
                <a:ea typeface="ＭＳ Ｐゴシック" pitchFamily="34" charset="-128"/>
              </a:rPr>
              <a:t>If we say that two examples belong to the same cluster if the Euclidean distance </a:t>
            </a:r>
            <a:r>
              <a:rPr lang="en-US" altLang="en-US" dirty="0" err="1">
                <a:latin typeface="Times New Roman" pitchFamily="18" charset="0"/>
                <a:ea typeface="ＭＳ Ｐゴシック" pitchFamily="34" charset="-128"/>
              </a:rPr>
              <a:t>bwtween</a:t>
            </a:r>
            <a:r>
              <a:rPr lang="en-US" altLang="en-US" dirty="0">
                <a:latin typeface="Times New Roman" pitchFamily="18" charset="0"/>
                <a:ea typeface="ＭＳ Ｐゴシック" pitchFamily="34" charset="-128"/>
              </a:rPr>
              <a:t> them is less than some distance </a:t>
            </a:r>
            <a:r>
              <a:rPr lang="en-US" altLang="en-US" dirty="0" err="1">
                <a:latin typeface="Times New Roman" pitchFamily="18" charset="0"/>
                <a:ea typeface="ＭＳ Ｐゴシック" pitchFamily="34" charset="-128"/>
              </a:rPr>
              <a:t>d_o</a:t>
            </a:r>
            <a:r>
              <a:rPr lang="en-US" altLang="en-US" dirty="0">
                <a:latin typeface="Times New Roman" pitchFamily="18" charset="0"/>
                <a:ea typeface="ＭＳ Ｐゴシック" pitchFamily="34" charset="-128"/>
              </a:rPr>
              <a:t>.  It is immediately obvious that the choice of </a:t>
            </a:r>
            <a:r>
              <a:rPr lang="en-US" altLang="en-US" dirty="0" err="1">
                <a:latin typeface="Times New Roman" pitchFamily="18" charset="0"/>
                <a:ea typeface="ＭＳ Ｐゴシック" pitchFamily="34" charset="-128"/>
              </a:rPr>
              <a:t>d_o</a:t>
            </a:r>
            <a:r>
              <a:rPr lang="en-US" altLang="en-US" dirty="0">
                <a:latin typeface="Times New Roman" pitchFamily="18" charset="0"/>
                <a:ea typeface="ＭＳ Ｐゴシック" pitchFamily="34" charset="-128"/>
              </a:rPr>
              <a:t> is </a:t>
            </a:r>
          </a:p>
          <a:p>
            <a:r>
              <a:rPr lang="en-US" altLang="en-US" dirty="0">
                <a:latin typeface="Times New Roman" pitchFamily="18" charset="0"/>
                <a:ea typeface="ＭＳ Ｐゴシック" pitchFamily="34" charset="-128"/>
              </a:rPr>
              <a:t>critical.  If </a:t>
            </a:r>
            <a:r>
              <a:rPr lang="en-US" altLang="en-US" dirty="0" err="1">
                <a:latin typeface="Times New Roman" pitchFamily="18" charset="0"/>
                <a:ea typeface="ＭＳ Ｐゴシック" pitchFamily="34" charset="-128"/>
              </a:rPr>
              <a:t>d_o</a:t>
            </a:r>
            <a:r>
              <a:rPr lang="en-US" altLang="en-US" dirty="0">
                <a:latin typeface="Times New Roman" pitchFamily="18" charset="0"/>
                <a:ea typeface="ＭＳ Ｐゴシック" pitchFamily="34" charset="-128"/>
              </a:rPr>
              <a:t> is large all of the samples will be assigned to one cluster, if </a:t>
            </a:r>
            <a:r>
              <a:rPr lang="en-US" altLang="en-US" dirty="0" err="1">
                <a:latin typeface="Times New Roman" pitchFamily="18" charset="0"/>
                <a:ea typeface="ＭＳ Ｐゴシック" pitchFamily="34" charset="-128"/>
              </a:rPr>
              <a:t>d_o</a:t>
            </a:r>
            <a:r>
              <a:rPr lang="en-US" altLang="en-US" dirty="0">
                <a:latin typeface="Times New Roman" pitchFamily="18" charset="0"/>
                <a:ea typeface="ＭＳ Ｐゴシック" pitchFamily="34" charset="-128"/>
              </a:rPr>
              <a:t> is very small each sample will form an isolated singleton cluster.  To obtain natural clusters, </a:t>
            </a:r>
            <a:r>
              <a:rPr lang="en-US" altLang="en-US" dirty="0" err="1">
                <a:latin typeface="Times New Roman" pitchFamily="18" charset="0"/>
                <a:ea typeface="ＭＳ Ｐゴシック" pitchFamily="34" charset="-128"/>
              </a:rPr>
              <a:t>d_o</a:t>
            </a:r>
            <a:r>
              <a:rPr lang="en-US" altLang="en-US" dirty="0">
                <a:latin typeface="Times New Roman" pitchFamily="18" charset="0"/>
                <a:ea typeface="ＭＳ Ｐゴシック" pitchFamily="34" charset="-128"/>
              </a:rPr>
              <a:t> will have to be greater than the typical within cluster distances and less than the typical between cluster distances.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1" name="Notes Placeholder 2"/>
          <p:cNvSpPr txBox="1">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pitchFamily="18" charset="0"/>
                <a:ea typeface="ＭＳ Ｐゴシック" pitchFamily="34" charset="-128"/>
              </a:rPr>
              <a:t>Isotropic means uniform in all directions</a:t>
            </a:r>
          </a:p>
          <a:p>
            <a:endParaRPr lang="en-US" altLang="en-US" dirty="0">
              <a:latin typeface="Times New Roman" pitchFamily="18" charset="0"/>
              <a:ea typeface="ＭＳ Ｐゴシック" pitchFamily="34" charset="-128"/>
            </a:endParaRPr>
          </a:p>
          <a:p>
            <a:r>
              <a:rPr lang="en-US" altLang="en-US" dirty="0">
                <a:latin typeface="Times New Roman" pitchFamily="18" charset="0"/>
                <a:ea typeface="ＭＳ Ｐゴシック" pitchFamily="34" charset="-128"/>
              </a:rPr>
              <a:t>Figure shows that simple scaling of the coordinate axes  can result  in a different grouping of the data into clusters.</a:t>
            </a:r>
          </a:p>
          <a:p>
            <a:endParaRPr lang="en-US" altLang="en-US" dirty="0">
              <a:latin typeface="Times New Roman" pitchFamily="18" charset="0"/>
              <a:ea typeface="ＭＳ Ｐゴシック" pitchFamily="34" charset="-128"/>
            </a:endParaRPr>
          </a:p>
          <a:p>
            <a:r>
              <a:rPr lang="en-US" altLang="en-US" dirty="0">
                <a:latin typeface="Times New Roman" pitchFamily="18" charset="0"/>
                <a:ea typeface="ＭＳ Ｐゴシック" pitchFamily="34" charset="-128"/>
              </a:rPr>
              <a:t>One way to achieve invariance is to normalize the data before clustering!!!</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xfrm>
            <a:off x="363538" y="701675"/>
            <a:ext cx="6115050" cy="3440113"/>
          </a:xfrm>
          <a:noFill/>
          <a:ln/>
          <a:extLst>
            <a:ext uri="{909E8E84-426E-40DD-AFC4-6F175D3DCCD1}">
              <a14:hiddenFill xmlns:a14="http://schemas.microsoft.com/office/drawing/2010/main">
                <a:solidFill>
                  <a:srgbClr val="FFFFFF"/>
                </a:solidFill>
              </a14:hiddenFill>
            </a:ext>
          </a:extLst>
        </p:spPr>
      </p:sp>
      <p:sp>
        <p:nvSpPr>
          <p:cNvPr id="82947" name="Text Box 3"/>
          <p:cNvSpPr txBox="1">
            <a:spLocks noGrp="1" noChangeArrowheads="1"/>
          </p:cNvSpPr>
          <p:nvPr>
            <p:ph type="body" idx="1"/>
          </p:nvPr>
        </p:nvSpPr>
        <p:spPr>
          <a:solidFill>
            <a:srgbClr val="FFFFFF"/>
          </a:solidFill>
          <a:ln>
            <a:solidFill>
              <a:srgbClr val="000000"/>
            </a:solidFill>
            <a:miter lim="800000"/>
            <a:headEnd/>
            <a:tailEnd/>
          </a:ln>
        </p:spPr>
        <p:txBody>
          <a:bodyPr/>
          <a:lstStyle/>
          <a:p>
            <a:r>
              <a:rPr lang="en-US" altLang="en-US">
                <a:latin typeface="Times New Roman" pitchFamily="18" charset="0"/>
                <a:ea typeface="ＭＳ Ｐゴシック" pitchFamily="34" charset="-128"/>
              </a:rPr>
              <a:t>Data</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ln/>
        </p:spPr>
      </p:sp>
      <p:sp>
        <p:nvSpPr>
          <p:cNvPr id="90115" name="Notes Placeholder 2"/>
          <p:cNvSpPr txBox="1">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itchFamily="18" charset="0"/>
              <a:ea typeface="ＭＳ Ｐゴシック" pitchFamily="34"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ln/>
        </p:spPr>
      </p:sp>
      <p:sp>
        <p:nvSpPr>
          <p:cNvPr id="91139" name="Notes Placeholder 2"/>
          <p:cNvSpPr txBox="1">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itchFamily="18" charset="0"/>
                <a:ea typeface="ＭＳ Ｐゴシック" pitchFamily="34" charset="-128"/>
              </a:rPr>
              <a:t>Q = 1 we have the manhattan distance, if q = 2 we have the euclidean distance….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14</a:t>
            </a:fld>
            <a:endParaRPr lang="en-US"/>
          </a:p>
        </p:txBody>
      </p:sp>
    </p:spTree>
    <p:extLst>
      <p:ext uri="{BB962C8B-B14F-4D97-AF65-F5344CB8AC3E}">
        <p14:creationId xmlns:p14="http://schemas.microsoft.com/office/powerpoint/2010/main" val="1049736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83971" name="Notes Placeholder 2"/>
          <p:cNvSpPr txBox="1">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itchFamily="18" charset="0"/>
                <a:ea typeface="ＭＳ Ｐゴシック" pitchFamily="34" charset="-128"/>
              </a:rPr>
              <a:t>Have class break into groups and invent clustering algorithms.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t>The flag of Niger is orange over white over green, with an orange disc on the central white stripe, symbolizing the sun. The orange stands the Sahara desert, which borders Niger to the north. Green stands for the grassy plains of the south and west and for the River Niger which sustains them. It also stands for fraternity and hope. White generally symbolizes purity and hope.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t> The Indian flag is a horizontal tricolor in equal proportion of deep saffron on the top, white in the middle and dark green at the bottom. In the center of the white band, there is a wheel in navy blue to indicate the Dharma Chakra, the wheel of law in the Sarnath Lion Capital. This center symbol or the 'CHAKRA' is a symbol dating back to 2nd century BC. The saffron stands for courage and sacrifice; the white, for purity and truth; the green for growth and auspiciousness.</a:t>
            </a:r>
          </a:p>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26</a:t>
            </a:fld>
            <a:endParaRPr lang="en-US"/>
          </a:p>
        </p:txBody>
      </p:sp>
    </p:spTree>
    <p:extLst>
      <p:ext uri="{BB962C8B-B14F-4D97-AF65-F5344CB8AC3E}">
        <p14:creationId xmlns:p14="http://schemas.microsoft.com/office/powerpoint/2010/main" val="1942457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ln/>
        </p:spPr>
      </p:sp>
      <p:sp>
        <p:nvSpPr>
          <p:cNvPr id="84995" name="Notes Placeholder 2"/>
          <p:cNvSpPr txBox="1">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itchFamily="18" charset="0"/>
                <a:ea typeface="ＭＳ Ｐゴシック" pitchFamily="34" charset="-128"/>
              </a:rPr>
              <a:t>In this case, the two highly separated subtrees are highly suggestive of two clusters. </a:t>
            </a:r>
            <a:r>
              <a:rPr lang="en-US" altLang="en-US" sz="1100">
                <a:solidFill>
                  <a:schemeClr val="bg2"/>
                </a:solidFill>
                <a:latin typeface="Times New Roman" pitchFamily="18" charset="0"/>
                <a:ea typeface="ＭＳ Ｐゴシック" pitchFamily="34" charset="-128"/>
              </a:rPr>
              <a:t>(Things are rarely this clear cut, unfortunately)</a:t>
            </a:r>
            <a:endParaRPr lang="en-US" altLang="en-US">
              <a:latin typeface="Times New Roman" pitchFamily="18" charset="0"/>
              <a:ea typeface="ＭＳ Ｐゴシック"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outerShdw blurRad="38100" dist="38100" dir="2700000" algn="tl">
                    <a:srgbClr val="DDDDDD"/>
                  </a:outerShdw>
                </a:effectLst>
                <a:latin typeface="Arial" pitchFamily="-111" charset="0"/>
                <a:ea typeface="ＭＳ Ｐゴシック" pitchFamily="-111" charset="-128"/>
                <a:cs typeface="ＭＳ Ｐゴシック" pitchFamily="-111" charset="-128"/>
              </a:rPr>
              <a:t>Start -&gt; We know how to measure the distance between two objects, but defining the distance between an object and a cluster, or defining the distance between two clusters is non obvious.  </a:t>
            </a:r>
          </a:p>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35</a:t>
            </a:fld>
            <a:endParaRPr lang="en-US"/>
          </a:p>
        </p:txBody>
      </p:sp>
    </p:spTree>
    <p:extLst>
      <p:ext uri="{BB962C8B-B14F-4D97-AF65-F5344CB8AC3E}">
        <p14:creationId xmlns:p14="http://schemas.microsoft.com/office/powerpoint/2010/main" val="4287733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200" dirty="0"/>
              <a:t>Up to this point we have simply assumed that we can measure similarity, but</a:t>
            </a:r>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38</a:t>
            </a:fld>
            <a:endParaRPr lang="en-US"/>
          </a:p>
        </p:txBody>
      </p:sp>
    </p:spTree>
    <p:extLst>
      <p:ext uri="{BB962C8B-B14F-4D97-AF65-F5344CB8AC3E}">
        <p14:creationId xmlns:p14="http://schemas.microsoft.com/office/powerpoint/2010/main" val="1748122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txBox="1">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itchFamily="18" charset="0"/>
              <a:ea typeface="ＭＳ Ｐゴシック"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TA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1 Title">
            <a:extLst>
              <a:ext uri="{FF2B5EF4-FFF2-40B4-BE49-F238E27FC236}">
                <a16:creationId xmlns:a16="http://schemas.microsoft.com/office/drawing/2014/main" id="{33034725-7AAD-B746-AE51-C7D78423B9D4}"/>
              </a:ext>
            </a:extLst>
          </p:cNvPr>
          <p:cNvSpPr>
            <a:spLocks noGrp="1"/>
          </p:cNvSpPr>
          <p:nvPr>
            <p:ph type="title" hasCustomPrompt="1"/>
          </p:nvPr>
        </p:nvSpPr>
        <p:spPr>
          <a:xfrm>
            <a:off x="611585" y="1466849"/>
            <a:ext cx="8229600" cy="857251"/>
          </a:xfrm>
          <a:noFill/>
        </p:spPr>
        <p:txBody>
          <a:bodyPr>
            <a:normAutofit/>
          </a:bodyPr>
          <a:lstStyle>
            <a:lvl1pPr algn="l">
              <a:defRPr sz="4000" b="1">
                <a:solidFill>
                  <a:schemeClr val="bg1"/>
                </a:solidFill>
              </a:defRPr>
            </a:lvl1pPr>
          </a:lstStyle>
          <a:p>
            <a:r>
              <a:rPr lang="en-US" dirty="0"/>
              <a:t>Presentation Title</a:t>
            </a:r>
          </a:p>
        </p:txBody>
      </p:sp>
      <p:sp>
        <p:nvSpPr>
          <p:cNvPr id="4" name="H2 Subtitle">
            <a:extLst>
              <a:ext uri="{FF2B5EF4-FFF2-40B4-BE49-F238E27FC236}">
                <a16:creationId xmlns:a16="http://schemas.microsoft.com/office/drawing/2014/main" id="{C330FAE0-5504-8A44-8C81-7D40C5EF2194}"/>
              </a:ext>
            </a:extLst>
          </p:cNvPr>
          <p:cNvSpPr>
            <a:spLocks noGrp="1"/>
          </p:cNvSpPr>
          <p:nvPr>
            <p:ph sz="quarter" idx="10" hasCustomPrompt="1"/>
          </p:nvPr>
        </p:nvSpPr>
        <p:spPr>
          <a:xfrm>
            <a:off x="611585" y="2151475"/>
            <a:ext cx="8229599" cy="430888"/>
          </a:xfrm>
        </p:spPr>
        <p:txBody>
          <a:bodyPr/>
          <a:lstStyle>
            <a:lvl1pPr marL="0" indent="0">
              <a:buNone/>
              <a:defRPr sz="2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a:t>
            </a:r>
          </a:p>
        </p:txBody>
      </p:sp>
      <p:cxnSp>
        <p:nvCxnSpPr>
          <p:cNvPr id="9" name="Line">
            <a:extLst>
              <a:ext uri="{FF2B5EF4-FFF2-40B4-BE49-F238E27FC236}">
                <a16:creationId xmlns:a16="http://schemas.microsoft.com/office/drawing/2014/main" id="{F961A44D-63B2-3547-B671-D76FD4AAA4C8}"/>
              </a:ext>
              <a:ext uri="{C183D7F6-B498-43B3-948B-1728B52AA6E4}">
                <adec:decorative xmlns:adec="http://schemas.microsoft.com/office/drawing/2017/decorative" val="1"/>
              </a:ext>
            </a:extLst>
          </p:cNvPr>
          <p:cNvCxnSpPr/>
          <p:nvPr userDrawn="1"/>
        </p:nvCxnSpPr>
        <p:spPr>
          <a:xfrm>
            <a:off x="690413" y="2633032"/>
            <a:ext cx="4886964" cy="0"/>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1" name="H3">
            <a:extLst>
              <a:ext uri="{FF2B5EF4-FFF2-40B4-BE49-F238E27FC236}">
                <a16:creationId xmlns:a16="http://schemas.microsoft.com/office/drawing/2014/main" id="{F0663673-BC83-3044-9EF4-B601B50B6DDB}"/>
              </a:ext>
            </a:extLst>
          </p:cNvPr>
          <p:cNvSpPr>
            <a:spLocks noGrp="1"/>
          </p:cNvSpPr>
          <p:nvPr>
            <p:ph sz="quarter" idx="11" hasCustomPrompt="1"/>
          </p:nvPr>
        </p:nvSpPr>
        <p:spPr>
          <a:xfrm>
            <a:off x="611585" y="2741663"/>
            <a:ext cx="4114800" cy="291886"/>
          </a:xfrm>
        </p:spPr>
        <p:txBody>
          <a:bodyPr>
            <a:normAutofit/>
          </a:bodyPr>
          <a:lstStyle>
            <a:lvl1pPr marL="0" indent="0">
              <a:buNone/>
              <a:defRPr sz="1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My Name</a:t>
            </a:r>
          </a:p>
        </p:txBody>
      </p:sp>
      <p:sp>
        <p:nvSpPr>
          <p:cNvPr id="13" name="H4">
            <a:extLst>
              <a:ext uri="{FF2B5EF4-FFF2-40B4-BE49-F238E27FC236}">
                <a16:creationId xmlns:a16="http://schemas.microsoft.com/office/drawing/2014/main" id="{4EEBD0D7-6519-B842-ACAE-C6ABB0409325}"/>
              </a:ext>
            </a:extLst>
          </p:cNvPr>
          <p:cNvSpPr>
            <a:spLocks noGrp="1"/>
          </p:cNvSpPr>
          <p:nvPr>
            <p:ph sz="quarter" idx="12" hasCustomPrompt="1"/>
          </p:nvPr>
        </p:nvSpPr>
        <p:spPr>
          <a:xfrm>
            <a:off x="611585" y="3033762"/>
            <a:ext cx="2333625" cy="290997"/>
          </a:xfrm>
        </p:spPr>
        <p:txBody>
          <a:bodyPr>
            <a:normAutofit/>
          </a:bodyPr>
          <a:lstStyle>
            <a:lvl1pPr marL="0" indent="0">
              <a:buNone/>
              <a:defRPr sz="1400">
                <a:solidFill>
                  <a:schemeClr val="bg1"/>
                </a:solidFill>
              </a:defRPr>
            </a:lvl1pPr>
          </a:lstStyle>
          <a:p>
            <a:pPr lvl="0"/>
            <a:r>
              <a:rPr lang="en-US" dirty="0"/>
              <a:t>My Title</a:t>
            </a:r>
          </a:p>
        </p:txBody>
      </p:sp>
      <p:pic>
        <p:nvPicPr>
          <p:cNvPr id="5" name="Picture 4" descr="Text&#10;&#10;Description automatically generated">
            <a:extLst>
              <a:ext uri="{FF2B5EF4-FFF2-40B4-BE49-F238E27FC236}">
                <a16:creationId xmlns:a16="http://schemas.microsoft.com/office/drawing/2014/main" id="{031E7C7E-200A-F626-0A3D-92CC978B8DA3}"/>
              </a:ext>
            </a:extLst>
          </p:cNvPr>
          <p:cNvPicPr>
            <a:picLocks noChangeAspect="1"/>
          </p:cNvPicPr>
          <p:nvPr userDrawn="1"/>
        </p:nvPicPr>
        <p:blipFill>
          <a:blip r:embed="rId3"/>
          <a:stretch>
            <a:fillRect/>
          </a:stretch>
        </p:blipFill>
        <p:spPr>
          <a:xfrm>
            <a:off x="1978871" y="3562708"/>
            <a:ext cx="5226218" cy="1455771"/>
          </a:xfrm>
          <a:prstGeom prst="rect">
            <a:avLst/>
          </a:prstGeom>
        </p:spPr>
      </p:pic>
    </p:spTree>
    <p:extLst>
      <p:ext uri="{BB962C8B-B14F-4D97-AF65-F5344CB8AC3E}">
        <p14:creationId xmlns:p14="http://schemas.microsoft.com/office/powerpoint/2010/main" val="1940957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ide Chart">
    <p:bg>
      <p:bgPr>
        <a:solidFill>
          <a:schemeClr val="bg1"/>
        </a:solidFill>
        <a:effectLst/>
      </p:bgPr>
    </p:bg>
    <p:spTree>
      <p:nvGrpSpPr>
        <p:cNvPr id="1" name=""/>
        <p:cNvGrpSpPr/>
        <p:nvPr/>
      </p:nvGrpSpPr>
      <p:grpSpPr>
        <a:xfrm>
          <a:off x="0" y="0"/>
          <a:ext cx="0" cy="0"/>
          <a:chOff x="0" y="0"/>
          <a:chExt cx="0" cy="0"/>
        </a:xfrm>
      </p:grpSpPr>
      <p:sp>
        <p:nvSpPr>
          <p:cNvPr id="2" name="Invisible H1 Title">
            <a:extLst>
              <a:ext uri="{FF2B5EF4-FFF2-40B4-BE49-F238E27FC236}">
                <a16:creationId xmlns:a16="http://schemas.microsoft.com/office/drawing/2014/main" id="{D197014B-C43D-B34F-A577-29627A8119DB}"/>
              </a:ext>
            </a:extLst>
          </p:cNvPr>
          <p:cNvSpPr>
            <a:spLocks noGrp="1"/>
          </p:cNvSpPr>
          <p:nvPr>
            <p:ph type="title"/>
          </p:nvPr>
        </p:nvSpPr>
        <p:spPr>
          <a:xfrm>
            <a:off x="457200" y="-963602"/>
            <a:ext cx="8229600" cy="857250"/>
          </a:xfrm>
        </p:spPr>
        <p:txBody>
          <a:bodyPr>
            <a:normAutofit/>
          </a:bodyPr>
          <a:lstStyle>
            <a:lvl1pPr>
              <a:defRPr sz="3200">
                <a:solidFill>
                  <a:srgbClr val="FF0000"/>
                </a:solidFill>
              </a:defRPr>
            </a:lvl1pPr>
          </a:lstStyle>
          <a:p>
            <a:r>
              <a:rPr lang="en-US"/>
              <a:t>Click to edit Master title style</a:t>
            </a:r>
            <a:endParaRPr lang="en-US" dirty="0"/>
          </a:p>
        </p:txBody>
      </p:sp>
      <p:sp>
        <p:nvSpPr>
          <p:cNvPr id="4" name="Wide Chart">
            <a:extLst>
              <a:ext uri="{FF2B5EF4-FFF2-40B4-BE49-F238E27FC236}">
                <a16:creationId xmlns:a16="http://schemas.microsoft.com/office/drawing/2014/main" id="{21B7D27F-640B-514B-9B11-9D1645F3F49A}"/>
              </a:ext>
            </a:extLst>
          </p:cNvPr>
          <p:cNvSpPr>
            <a:spLocks noGrp="1" noChangeAspect="1"/>
          </p:cNvSpPr>
          <p:nvPr>
            <p:ph type="chart" sz="quarter" idx="11"/>
          </p:nvPr>
        </p:nvSpPr>
        <p:spPr>
          <a:xfrm>
            <a:off x="228600" y="285750"/>
            <a:ext cx="8686800" cy="4572000"/>
          </a:xfrm>
        </p:spPr>
        <p:txBody>
          <a:bodyPr/>
          <a:lstStyle/>
          <a:p>
            <a:r>
              <a:rPr lang="en-US"/>
              <a:t>Click icon to add chart</a:t>
            </a:r>
          </a:p>
        </p:txBody>
      </p:sp>
    </p:spTree>
    <p:extLst>
      <p:ext uri="{BB962C8B-B14F-4D97-AF65-F5344CB8AC3E}">
        <p14:creationId xmlns:p14="http://schemas.microsoft.com/office/powerpoint/2010/main" val="933253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Bleed Photo">
    <p:bg>
      <p:bgPr>
        <a:solidFill>
          <a:schemeClr val="bg1"/>
        </a:solidFill>
        <a:effectLst/>
      </p:bgPr>
    </p:bg>
    <p:spTree>
      <p:nvGrpSpPr>
        <p:cNvPr id="1" name=""/>
        <p:cNvGrpSpPr/>
        <p:nvPr/>
      </p:nvGrpSpPr>
      <p:grpSpPr>
        <a:xfrm>
          <a:off x="0" y="0"/>
          <a:ext cx="0" cy="0"/>
          <a:chOff x="0" y="0"/>
          <a:chExt cx="0" cy="0"/>
        </a:xfrm>
      </p:grpSpPr>
      <p:sp>
        <p:nvSpPr>
          <p:cNvPr id="2" name="Invisible H1 Title">
            <a:extLst>
              <a:ext uri="{FF2B5EF4-FFF2-40B4-BE49-F238E27FC236}">
                <a16:creationId xmlns:a16="http://schemas.microsoft.com/office/drawing/2014/main" id="{D197014B-C43D-B34F-A577-29627A8119DB}"/>
              </a:ext>
            </a:extLst>
          </p:cNvPr>
          <p:cNvSpPr>
            <a:spLocks noGrp="1"/>
          </p:cNvSpPr>
          <p:nvPr>
            <p:ph type="title"/>
          </p:nvPr>
        </p:nvSpPr>
        <p:spPr>
          <a:xfrm>
            <a:off x="457200" y="-963602"/>
            <a:ext cx="8229600" cy="857250"/>
          </a:xfrm>
        </p:spPr>
        <p:txBody>
          <a:bodyPr>
            <a:normAutofit/>
          </a:bodyPr>
          <a:lstStyle>
            <a:lvl1pPr>
              <a:defRPr sz="3200">
                <a:solidFill>
                  <a:srgbClr val="FF0000"/>
                </a:solidFill>
              </a:defRPr>
            </a:lvl1pPr>
          </a:lstStyle>
          <a:p>
            <a:r>
              <a:rPr lang="en-US"/>
              <a:t>Click to edit Master title style</a:t>
            </a:r>
            <a:endParaRPr lang="en-US" dirty="0"/>
          </a:p>
        </p:txBody>
      </p:sp>
      <p:sp>
        <p:nvSpPr>
          <p:cNvPr id="7" name="Full Bleed Photo">
            <a:extLst>
              <a:ext uri="{FF2B5EF4-FFF2-40B4-BE49-F238E27FC236}">
                <a16:creationId xmlns:a16="http://schemas.microsoft.com/office/drawing/2014/main" id="{3D0D2707-18C2-FA48-9C1E-B114D1A3869D}"/>
              </a:ext>
            </a:extLst>
          </p:cNvPr>
          <p:cNvSpPr>
            <a:spLocks noGrp="1" noChangeAspect="1"/>
          </p:cNvSpPr>
          <p:nvPr>
            <p:ph type="pic" sz="quarter" idx="10"/>
          </p:nvPr>
        </p:nvSpPr>
        <p:spPr>
          <a:xfrm>
            <a:off x="-45720" y="-34290"/>
            <a:ext cx="9235440" cy="5212080"/>
          </a:xfrm>
        </p:spPr>
        <p:txBody>
          <a:bodyPr/>
          <a:lstStyle/>
          <a:p>
            <a:r>
              <a:rPr lang="en-US"/>
              <a:t>Click icon to add picture</a:t>
            </a:r>
          </a:p>
        </p:txBody>
      </p:sp>
    </p:spTree>
    <p:extLst>
      <p:ext uri="{BB962C8B-B14F-4D97-AF65-F5344CB8AC3E}">
        <p14:creationId xmlns:p14="http://schemas.microsoft.com/office/powerpoint/2010/main" val="3780953523"/>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Bleed Video">
    <p:bg>
      <p:bgPr>
        <a:solidFill>
          <a:schemeClr val="bg1"/>
        </a:solidFill>
        <a:effectLst/>
      </p:bgPr>
    </p:bg>
    <p:spTree>
      <p:nvGrpSpPr>
        <p:cNvPr id="1" name=""/>
        <p:cNvGrpSpPr/>
        <p:nvPr/>
      </p:nvGrpSpPr>
      <p:grpSpPr>
        <a:xfrm>
          <a:off x="0" y="0"/>
          <a:ext cx="0" cy="0"/>
          <a:chOff x="0" y="0"/>
          <a:chExt cx="0" cy="0"/>
        </a:xfrm>
      </p:grpSpPr>
      <p:sp>
        <p:nvSpPr>
          <p:cNvPr id="2" name="Invisible H1 Title">
            <a:extLst>
              <a:ext uri="{FF2B5EF4-FFF2-40B4-BE49-F238E27FC236}">
                <a16:creationId xmlns:a16="http://schemas.microsoft.com/office/drawing/2014/main" id="{D197014B-C43D-B34F-A577-29627A8119DB}"/>
              </a:ext>
            </a:extLst>
          </p:cNvPr>
          <p:cNvSpPr>
            <a:spLocks noGrp="1"/>
          </p:cNvSpPr>
          <p:nvPr>
            <p:ph type="title"/>
          </p:nvPr>
        </p:nvSpPr>
        <p:spPr>
          <a:xfrm>
            <a:off x="457200" y="-963602"/>
            <a:ext cx="8229600" cy="857250"/>
          </a:xfrm>
        </p:spPr>
        <p:txBody>
          <a:bodyPr>
            <a:normAutofit/>
          </a:bodyPr>
          <a:lstStyle>
            <a:lvl1pPr>
              <a:defRPr sz="3200">
                <a:solidFill>
                  <a:srgbClr val="FF0000"/>
                </a:solidFill>
              </a:defRPr>
            </a:lvl1pPr>
          </a:lstStyle>
          <a:p>
            <a:r>
              <a:rPr lang="en-US"/>
              <a:t>Click to edit Master title style</a:t>
            </a:r>
            <a:endParaRPr lang="en-US" dirty="0"/>
          </a:p>
        </p:txBody>
      </p:sp>
      <p:sp>
        <p:nvSpPr>
          <p:cNvPr id="5" name="Full Bleed Video">
            <a:extLst>
              <a:ext uri="{FF2B5EF4-FFF2-40B4-BE49-F238E27FC236}">
                <a16:creationId xmlns:a16="http://schemas.microsoft.com/office/drawing/2014/main" id="{E64AE5ED-FB71-2940-A0AA-8B776317FAB2}"/>
              </a:ext>
            </a:extLst>
          </p:cNvPr>
          <p:cNvSpPr>
            <a:spLocks noGrp="1"/>
          </p:cNvSpPr>
          <p:nvPr>
            <p:ph type="media" sz="quarter" idx="10"/>
          </p:nvPr>
        </p:nvSpPr>
        <p:spPr>
          <a:xfrm>
            <a:off x="-45720" y="-34290"/>
            <a:ext cx="9235440" cy="5212080"/>
          </a:xfrm>
        </p:spPr>
        <p:txBody>
          <a:bodyPr/>
          <a:lstStyle/>
          <a:p>
            <a:r>
              <a:rPr lang="en-US"/>
              <a:t>Click icon to add media</a:t>
            </a:r>
          </a:p>
        </p:txBody>
      </p:sp>
    </p:spTree>
    <p:extLst>
      <p:ext uri="{BB962C8B-B14F-4D97-AF65-F5344CB8AC3E}">
        <p14:creationId xmlns:p14="http://schemas.microsoft.com/office/powerpoint/2010/main" val="32385978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281175"/>
            <a:ext cx="8246070" cy="610820"/>
          </a:xfrm>
        </p:spPr>
        <p:txBody>
          <a:bodyPr>
            <a:normAutofit/>
          </a:bodyPr>
          <a:lstStyle>
            <a:lvl1pPr algn="ctr">
              <a:defRPr sz="3600" baseline="0">
                <a:solidFill>
                  <a:schemeClr val="tx1"/>
                </a:solidFill>
                <a:effectLst/>
              </a:defRPr>
            </a:lvl1pPr>
          </a:lstStyle>
          <a:p>
            <a:r>
              <a:rPr lang="en-US" dirty="0"/>
              <a:t>Click to edit Master title style</a:t>
            </a:r>
          </a:p>
        </p:txBody>
      </p:sp>
      <p:sp>
        <p:nvSpPr>
          <p:cNvPr id="3" name="Content Placeholder 2"/>
          <p:cNvSpPr>
            <a:spLocks noGrp="1"/>
          </p:cNvSpPr>
          <p:nvPr>
            <p:ph idx="1"/>
          </p:nvPr>
        </p:nvSpPr>
        <p:spPr>
          <a:xfrm>
            <a:off x="448966" y="1197405"/>
            <a:ext cx="8246070" cy="3512210"/>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95103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61337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00509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4431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lt Signature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1 Title">
            <a:extLst>
              <a:ext uri="{FF2B5EF4-FFF2-40B4-BE49-F238E27FC236}">
                <a16:creationId xmlns:a16="http://schemas.microsoft.com/office/drawing/2014/main" id="{33034725-7AAD-B746-AE51-C7D78423B9D4}"/>
              </a:ext>
            </a:extLst>
          </p:cNvPr>
          <p:cNvSpPr>
            <a:spLocks noGrp="1"/>
          </p:cNvSpPr>
          <p:nvPr>
            <p:ph type="title" hasCustomPrompt="1"/>
          </p:nvPr>
        </p:nvSpPr>
        <p:spPr>
          <a:xfrm>
            <a:off x="611585" y="1466849"/>
            <a:ext cx="8229600" cy="857251"/>
          </a:xfrm>
          <a:noFill/>
        </p:spPr>
        <p:txBody>
          <a:bodyPr>
            <a:normAutofit/>
          </a:bodyPr>
          <a:lstStyle>
            <a:lvl1pPr algn="l">
              <a:defRPr sz="4000" b="1">
                <a:solidFill>
                  <a:schemeClr val="bg1"/>
                </a:solidFill>
              </a:defRPr>
            </a:lvl1pPr>
          </a:lstStyle>
          <a:p>
            <a:r>
              <a:rPr lang="en-US" dirty="0"/>
              <a:t>Presentation Title</a:t>
            </a:r>
          </a:p>
        </p:txBody>
      </p:sp>
      <p:sp>
        <p:nvSpPr>
          <p:cNvPr id="4" name="H2 Subtitle">
            <a:extLst>
              <a:ext uri="{FF2B5EF4-FFF2-40B4-BE49-F238E27FC236}">
                <a16:creationId xmlns:a16="http://schemas.microsoft.com/office/drawing/2014/main" id="{C330FAE0-5504-8A44-8C81-7D40C5EF2194}"/>
              </a:ext>
            </a:extLst>
          </p:cNvPr>
          <p:cNvSpPr>
            <a:spLocks noGrp="1"/>
          </p:cNvSpPr>
          <p:nvPr>
            <p:ph sz="quarter" idx="10" hasCustomPrompt="1"/>
          </p:nvPr>
        </p:nvSpPr>
        <p:spPr>
          <a:xfrm>
            <a:off x="611585" y="2151475"/>
            <a:ext cx="8229599" cy="430888"/>
          </a:xfrm>
        </p:spPr>
        <p:txBody>
          <a:bodyPr/>
          <a:lstStyle>
            <a:lvl1pPr marL="0" indent="0">
              <a:buNone/>
              <a:defRPr sz="2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a:t>
            </a:r>
          </a:p>
        </p:txBody>
      </p:sp>
      <p:cxnSp>
        <p:nvCxnSpPr>
          <p:cNvPr id="9" name="Line">
            <a:extLst>
              <a:ext uri="{FF2B5EF4-FFF2-40B4-BE49-F238E27FC236}">
                <a16:creationId xmlns:a16="http://schemas.microsoft.com/office/drawing/2014/main" id="{F961A44D-63B2-3547-B671-D76FD4AAA4C8}"/>
              </a:ext>
              <a:ext uri="{C183D7F6-B498-43B3-948B-1728B52AA6E4}">
                <adec:decorative xmlns:adec="http://schemas.microsoft.com/office/drawing/2017/decorative" val="1"/>
              </a:ext>
            </a:extLst>
          </p:cNvPr>
          <p:cNvCxnSpPr/>
          <p:nvPr userDrawn="1"/>
        </p:nvCxnSpPr>
        <p:spPr>
          <a:xfrm>
            <a:off x="690413" y="2633032"/>
            <a:ext cx="4886964" cy="0"/>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1" name="H3">
            <a:extLst>
              <a:ext uri="{FF2B5EF4-FFF2-40B4-BE49-F238E27FC236}">
                <a16:creationId xmlns:a16="http://schemas.microsoft.com/office/drawing/2014/main" id="{F0663673-BC83-3044-9EF4-B601B50B6DDB}"/>
              </a:ext>
            </a:extLst>
          </p:cNvPr>
          <p:cNvSpPr>
            <a:spLocks noGrp="1"/>
          </p:cNvSpPr>
          <p:nvPr>
            <p:ph sz="quarter" idx="11" hasCustomPrompt="1"/>
          </p:nvPr>
        </p:nvSpPr>
        <p:spPr>
          <a:xfrm>
            <a:off x="611585" y="2741663"/>
            <a:ext cx="4114800" cy="291886"/>
          </a:xfrm>
        </p:spPr>
        <p:txBody>
          <a:bodyPr>
            <a:normAutofit/>
          </a:bodyPr>
          <a:lstStyle>
            <a:lvl1pPr marL="0" indent="0">
              <a:buNone/>
              <a:defRPr sz="1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My Name</a:t>
            </a:r>
          </a:p>
        </p:txBody>
      </p:sp>
      <p:sp>
        <p:nvSpPr>
          <p:cNvPr id="13" name="H4">
            <a:extLst>
              <a:ext uri="{FF2B5EF4-FFF2-40B4-BE49-F238E27FC236}">
                <a16:creationId xmlns:a16="http://schemas.microsoft.com/office/drawing/2014/main" id="{4EEBD0D7-6519-B842-ACAE-C6ABB0409325}"/>
              </a:ext>
            </a:extLst>
          </p:cNvPr>
          <p:cNvSpPr>
            <a:spLocks noGrp="1"/>
          </p:cNvSpPr>
          <p:nvPr>
            <p:ph sz="quarter" idx="12" hasCustomPrompt="1"/>
          </p:nvPr>
        </p:nvSpPr>
        <p:spPr>
          <a:xfrm>
            <a:off x="611585" y="3033762"/>
            <a:ext cx="2333625" cy="290997"/>
          </a:xfrm>
        </p:spPr>
        <p:txBody>
          <a:bodyPr>
            <a:normAutofit/>
          </a:bodyPr>
          <a:lstStyle>
            <a:lvl1pPr marL="0" indent="0">
              <a:buNone/>
              <a:defRPr sz="1400">
                <a:solidFill>
                  <a:schemeClr val="bg1"/>
                </a:solidFill>
              </a:defRPr>
            </a:lvl1pPr>
          </a:lstStyle>
          <a:p>
            <a:pPr lvl="0"/>
            <a:r>
              <a:rPr lang="en-US" dirty="0"/>
              <a:t>My Title</a:t>
            </a:r>
          </a:p>
        </p:txBody>
      </p:sp>
    </p:spTree>
    <p:extLst>
      <p:ext uri="{BB962C8B-B14F-4D97-AF65-F5344CB8AC3E}">
        <p14:creationId xmlns:p14="http://schemas.microsoft.com/office/powerpoint/2010/main" val="1750241914"/>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lt Signature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1 Title">
            <a:extLst>
              <a:ext uri="{FF2B5EF4-FFF2-40B4-BE49-F238E27FC236}">
                <a16:creationId xmlns:a16="http://schemas.microsoft.com/office/drawing/2014/main" id="{33034725-7AAD-B746-AE51-C7D78423B9D4}"/>
              </a:ext>
            </a:extLst>
          </p:cNvPr>
          <p:cNvSpPr>
            <a:spLocks noGrp="1"/>
          </p:cNvSpPr>
          <p:nvPr>
            <p:ph type="title" hasCustomPrompt="1"/>
          </p:nvPr>
        </p:nvSpPr>
        <p:spPr>
          <a:xfrm>
            <a:off x="611585" y="1466849"/>
            <a:ext cx="8229600" cy="857251"/>
          </a:xfrm>
          <a:noFill/>
        </p:spPr>
        <p:txBody>
          <a:bodyPr>
            <a:normAutofit/>
          </a:bodyPr>
          <a:lstStyle>
            <a:lvl1pPr algn="l">
              <a:defRPr sz="4000" b="1">
                <a:solidFill>
                  <a:schemeClr val="bg1"/>
                </a:solidFill>
              </a:defRPr>
            </a:lvl1pPr>
          </a:lstStyle>
          <a:p>
            <a:r>
              <a:rPr lang="en-US" dirty="0"/>
              <a:t>Presentation Title</a:t>
            </a:r>
          </a:p>
        </p:txBody>
      </p:sp>
      <p:sp>
        <p:nvSpPr>
          <p:cNvPr id="4" name="H2 Subtitle">
            <a:extLst>
              <a:ext uri="{FF2B5EF4-FFF2-40B4-BE49-F238E27FC236}">
                <a16:creationId xmlns:a16="http://schemas.microsoft.com/office/drawing/2014/main" id="{C330FAE0-5504-8A44-8C81-7D40C5EF2194}"/>
              </a:ext>
            </a:extLst>
          </p:cNvPr>
          <p:cNvSpPr>
            <a:spLocks noGrp="1"/>
          </p:cNvSpPr>
          <p:nvPr>
            <p:ph sz="quarter" idx="10" hasCustomPrompt="1"/>
          </p:nvPr>
        </p:nvSpPr>
        <p:spPr>
          <a:xfrm>
            <a:off x="611585" y="2151475"/>
            <a:ext cx="8229599" cy="430888"/>
          </a:xfrm>
        </p:spPr>
        <p:txBody>
          <a:bodyPr/>
          <a:lstStyle>
            <a:lvl1pPr marL="0" indent="0">
              <a:buNone/>
              <a:defRPr sz="2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a:t>
            </a:r>
          </a:p>
        </p:txBody>
      </p:sp>
      <p:cxnSp>
        <p:nvCxnSpPr>
          <p:cNvPr id="9" name="Line">
            <a:extLst>
              <a:ext uri="{FF2B5EF4-FFF2-40B4-BE49-F238E27FC236}">
                <a16:creationId xmlns:a16="http://schemas.microsoft.com/office/drawing/2014/main" id="{F961A44D-63B2-3547-B671-D76FD4AAA4C8}"/>
              </a:ext>
              <a:ext uri="{C183D7F6-B498-43B3-948B-1728B52AA6E4}">
                <adec:decorative xmlns:adec="http://schemas.microsoft.com/office/drawing/2017/decorative" val="1"/>
              </a:ext>
            </a:extLst>
          </p:cNvPr>
          <p:cNvCxnSpPr/>
          <p:nvPr userDrawn="1"/>
        </p:nvCxnSpPr>
        <p:spPr>
          <a:xfrm>
            <a:off x="690413" y="2633032"/>
            <a:ext cx="4886964" cy="0"/>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1" name="H3">
            <a:extLst>
              <a:ext uri="{FF2B5EF4-FFF2-40B4-BE49-F238E27FC236}">
                <a16:creationId xmlns:a16="http://schemas.microsoft.com/office/drawing/2014/main" id="{F0663673-BC83-3044-9EF4-B601B50B6DDB}"/>
              </a:ext>
            </a:extLst>
          </p:cNvPr>
          <p:cNvSpPr>
            <a:spLocks noGrp="1"/>
          </p:cNvSpPr>
          <p:nvPr>
            <p:ph sz="quarter" idx="11" hasCustomPrompt="1"/>
          </p:nvPr>
        </p:nvSpPr>
        <p:spPr>
          <a:xfrm>
            <a:off x="611585" y="2741663"/>
            <a:ext cx="4114800" cy="291886"/>
          </a:xfrm>
        </p:spPr>
        <p:txBody>
          <a:bodyPr>
            <a:normAutofit/>
          </a:bodyPr>
          <a:lstStyle>
            <a:lvl1pPr marL="0" indent="0">
              <a:buNone/>
              <a:defRPr sz="1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My Name</a:t>
            </a:r>
          </a:p>
        </p:txBody>
      </p:sp>
      <p:sp>
        <p:nvSpPr>
          <p:cNvPr id="13" name="H4">
            <a:extLst>
              <a:ext uri="{FF2B5EF4-FFF2-40B4-BE49-F238E27FC236}">
                <a16:creationId xmlns:a16="http://schemas.microsoft.com/office/drawing/2014/main" id="{4EEBD0D7-6519-B842-ACAE-C6ABB0409325}"/>
              </a:ext>
            </a:extLst>
          </p:cNvPr>
          <p:cNvSpPr>
            <a:spLocks noGrp="1"/>
          </p:cNvSpPr>
          <p:nvPr>
            <p:ph sz="quarter" idx="12" hasCustomPrompt="1"/>
          </p:nvPr>
        </p:nvSpPr>
        <p:spPr>
          <a:xfrm>
            <a:off x="611585" y="3033762"/>
            <a:ext cx="2333625" cy="290997"/>
          </a:xfrm>
        </p:spPr>
        <p:txBody>
          <a:bodyPr>
            <a:normAutofit/>
          </a:bodyPr>
          <a:lstStyle>
            <a:lvl1pPr marL="0" indent="0">
              <a:buNone/>
              <a:defRPr sz="1400">
                <a:solidFill>
                  <a:schemeClr val="bg1"/>
                </a:solidFill>
              </a:defRPr>
            </a:lvl1pPr>
          </a:lstStyle>
          <a:p>
            <a:pPr lvl="0"/>
            <a:r>
              <a:rPr lang="en-US" dirty="0"/>
              <a:t>My Title</a:t>
            </a:r>
          </a:p>
        </p:txBody>
      </p:sp>
      <p:sp>
        <p:nvSpPr>
          <p:cNvPr id="5" name="Picture Placeholder 4">
            <a:extLst>
              <a:ext uri="{FF2B5EF4-FFF2-40B4-BE49-F238E27FC236}">
                <a16:creationId xmlns:a16="http://schemas.microsoft.com/office/drawing/2014/main" id="{8516F1EA-8163-2F90-809C-BB51A31AB500}"/>
              </a:ext>
            </a:extLst>
          </p:cNvPr>
          <p:cNvSpPr>
            <a:spLocks noGrp="1"/>
          </p:cNvSpPr>
          <p:nvPr>
            <p:ph type="pic" sz="quarter" idx="13"/>
          </p:nvPr>
        </p:nvSpPr>
        <p:spPr>
          <a:xfrm>
            <a:off x="2742520" y="3884341"/>
            <a:ext cx="4581525" cy="1058862"/>
          </a:xfrm>
        </p:spPr>
        <p:txBody>
          <a:bodyPr/>
          <a:lstStyle/>
          <a:p>
            <a:endParaRPr lang="en-US"/>
          </a:p>
        </p:txBody>
      </p:sp>
    </p:spTree>
    <p:extLst>
      <p:ext uri="{BB962C8B-B14F-4D97-AF65-F5344CB8AC3E}">
        <p14:creationId xmlns:p14="http://schemas.microsoft.com/office/powerpoint/2010/main" val="399375936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Alt Signature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1 Title">
            <a:extLst>
              <a:ext uri="{FF2B5EF4-FFF2-40B4-BE49-F238E27FC236}">
                <a16:creationId xmlns:a16="http://schemas.microsoft.com/office/drawing/2014/main" id="{33034725-7AAD-B746-AE51-C7D78423B9D4}"/>
              </a:ext>
            </a:extLst>
          </p:cNvPr>
          <p:cNvSpPr>
            <a:spLocks noGrp="1"/>
          </p:cNvSpPr>
          <p:nvPr>
            <p:ph type="title" hasCustomPrompt="1"/>
          </p:nvPr>
        </p:nvSpPr>
        <p:spPr>
          <a:xfrm>
            <a:off x="611585" y="1466849"/>
            <a:ext cx="8229600" cy="857251"/>
          </a:xfrm>
          <a:noFill/>
        </p:spPr>
        <p:txBody>
          <a:bodyPr>
            <a:normAutofit/>
          </a:bodyPr>
          <a:lstStyle>
            <a:lvl1pPr algn="l">
              <a:defRPr sz="4000" b="1">
                <a:solidFill>
                  <a:schemeClr val="bg1"/>
                </a:solidFill>
              </a:defRPr>
            </a:lvl1pPr>
          </a:lstStyle>
          <a:p>
            <a:r>
              <a:rPr lang="en-US" dirty="0"/>
              <a:t>Presentation Title</a:t>
            </a:r>
          </a:p>
        </p:txBody>
      </p:sp>
      <p:sp>
        <p:nvSpPr>
          <p:cNvPr id="4" name="H2 Subtitle">
            <a:extLst>
              <a:ext uri="{FF2B5EF4-FFF2-40B4-BE49-F238E27FC236}">
                <a16:creationId xmlns:a16="http://schemas.microsoft.com/office/drawing/2014/main" id="{C330FAE0-5504-8A44-8C81-7D40C5EF2194}"/>
              </a:ext>
            </a:extLst>
          </p:cNvPr>
          <p:cNvSpPr>
            <a:spLocks noGrp="1"/>
          </p:cNvSpPr>
          <p:nvPr>
            <p:ph sz="quarter" idx="10" hasCustomPrompt="1"/>
          </p:nvPr>
        </p:nvSpPr>
        <p:spPr>
          <a:xfrm>
            <a:off x="611585" y="2151475"/>
            <a:ext cx="8229599" cy="430888"/>
          </a:xfrm>
        </p:spPr>
        <p:txBody>
          <a:bodyPr/>
          <a:lstStyle>
            <a:lvl1pPr marL="0" indent="0">
              <a:buNone/>
              <a:defRPr sz="2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a:t>
            </a:r>
          </a:p>
        </p:txBody>
      </p:sp>
      <p:cxnSp>
        <p:nvCxnSpPr>
          <p:cNvPr id="9" name="Line">
            <a:extLst>
              <a:ext uri="{FF2B5EF4-FFF2-40B4-BE49-F238E27FC236}">
                <a16:creationId xmlns:a16="http://schemas.microsoft.com/office/drawing/2014/main" id="{F961A44D-63B2-3547-B671-D76FD4AAA4C8}"/>
              </a:ext>
              <a:ext uri="{C183D7F6-B498-43B3-948B-1728B52AA6E4}">
                <adec:decorative xmlns:adec="http://schemas.microsoft.com/office/drawing/2017/decorative" val="1"/>
              </a:ext>
            </a:extLst>
          </p:cNvPr>
          <p:cNvCxnSpPr/>
          <p:nvPr userDrawn="1"/>
        </p:nvCxnSpPr>
        <p:spPr>
          <a:xfrm>
            <a:off x="690413" y="2633032"/>
            <a:ext cx="4886964" cy="0"/>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1" name="H3">
            <a:extLst>
              <a:ext uri="{FF2B5EF4-FFF2-40B4-BE49-F238E27FC236}">
                <a16:creationId xmlns:a16="http://schemas.microsoft.com/office/drawing/2014/main" id="{F0663673-BC83-3044-9EF4-B601B50B6DDB}"/>
              </a:ext>
            </a:extLst>
          </p:cNvPr>
          <p:cNvSpPr>
            <a:spLocks noGrp="1"/>
          </p:cNvSpPr>
          <p:nvPr>
            <p:ph sz="quarter" idx="11" hasCustomPrompt="1"/>
          </p:nvPr>
        </p:nvSpPr>
        <p:spPr>
          <a:xfrm>
            <a:off x="611585" y="2741663"/>
            <a:ext cx="4114800" cy="291886"/>
          </a:xfrm>
        </p:spPr>
        <p:txBody>
          <a:bodyPr>
            <a:normAutofit/>
          </a:bodyPr>
          <a:lstStyle>
            <a:lvl1pPr marL="0" indent="0">
              <a:buNone/>
              <a:defRPr sz="1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My Name</a:t>
            </a:r>
          </a:p>
        </p:txBody>
      </p:sp>
      <p:sp>
        <p:nvSpPr>
          <p:cNvPr id="13" name="H4">
            <a:extLst>
              <a:ext uri="{FF2B5EF4-FFF2-40B4-BE49-F238E27FC236}">
                <a16:creationId xmlns:a16="http://schemas.microsoft.com/office/drawing/2014/main" id="{4EEBD0D7-6519-B842-ACAE-C6ABB0409325}"/>
              </a:ext>
            </a:extLst>
          </p:cNvPr>
          <p:cNvSpPr>
            <a:spLocks noGrp="1"/>
          </p:cNvSpPr>
          <p:nvPr>
            <p:ph sz="quarter" idx="12" hasCustomPrompt="1"/>
          </p:nvPr>
        </p:nvSpPr>
        <p:spPr>
          <a:xfrm>
            <a:off x="611585" y="3033762"/>
            <a:ext cx="2333625" cy="290997"/>
          </a:xfrm>
        </p:spPr>
        <p:txBody>
          <a:bodyPr>
            <a:normAutofit/>
          </a:bodyPr>
          <a:lstStyle>
            <a:lvl1pPr marL="0" indent="0">
              <a:buNone/>
              <a:defRPr sz="1400">
                <a:solidFill>
                  <a:schemeClr val="bg1"/>
                </a:solidFill>
              </a:defRPr>
            </a:lvl1pPr>
          </a:lstStyle>
          <a:p>
            <a:pPr lvl="0"/>
            <a:r>
              <a:rPr lang="en-US" dirty="0"/>
              <a:t>My Title</a:t>
            </a:r>
          </a:p>
        </p:txBody>
      </p:sp>
      <p:sp>
        <p:nvSpPr>
          <p:cNvPr id="5" name="Picture Placeholder 4">
            <a:extLst>
              <a:ext uri="{FF2B5EF4-FFF2-40B4-BE49-F238E27FC236}">
                <a16:creationId xmlns:a16="http://schemas.microsoft.com/office/drawing/2014/main" id="{8516F1EA-8163-2F90-809C-BB51A31AB500}"/>
              </a:ext>
            </a:extLst>
          </p:cNvPr>
          <p:cNvSpPr>
            <a:spLocks noGrp="1"/>
          </p:cNvSpPr>
          <p:nvPr>
            <p:ph type="pic" sz="quarter" idx="13"/>
          </p:nvPr>
        </p:nvSpPr>
        <p:spPr>
          <a:xfrm>
            <a:off x="2742520" y="3884341"/>
            <a:ext cx="4581525" cy="1058862"/>
          </a:xfrm>
        </p:spPr>
        <p:txBody>
          <a:bodyPr/>
          <a:lstStyle/>
          <a:p>
            <a:endParaRPr lang="en-US"/>
          </a:p>
        </p:txBody>
      </p:sp>
      <p:sp>
        <p:nvSpPr>
          <p:cNvPr id="6" name="Text Placeholder 5">
            <a:extLst>
              <a:ext uri="{FF2B5EF4-FFF2-40B4-BE49-F238E27FC236}">
                <a16:creationId xmlns:a16="http://schemas.microsoft.com/office/drawing/2014/main" id="{F3255C03-226B-5FC2-208E-578716830E57}"/>
              </a:ext>
            </a:extLst>
          </p:cNvPr>
          <p:cNvSpPr>
            <a:spLocks noGrp="1"/>
          </p:cNvSpPr>
          <p:nvPr>
            <p:ph type="body" sz="quarter" idx="14"/>
          </p:nvPr>
        </p:nvSpPr>
        <p:spPr>
          <a:xfrm>
            <a:off x="5181600" y="2741663"/>
            <a:ext cx="3659188" cy="898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623788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1 Title"/>
          <p:cNvSpPr>
            <a:spLocks noGrp="1"/>
          </p:cNvSpPr>
          <p:nvPr>
            <p:ph type="title"/>
          </p:nvPr>
        </p:nvSpPr>
        <p:spPr>
          <a:xfrm>
            <a:off x="457200" y="1785462"/>
            <a:ext cx="8229600" cy="857253"/>
          </a:xfrm>
        </p:spPr>
        <p:txBody>
          <a:bodyPr>
            <a:normAutofit/>
          </a:bodyPr>
          <a:lstStyle>
            <a:lvl1pPr>
              <a:defRPr sz="4400" b="1" i="0">
                <a:solidFill>
                  <a:schemeClr val="bg1"/>
                </a:solidFill>
              </a:defRPr>
            </a:lvl1pPr>
          </a:lstStyle>
          <a:p>
            <a:r>
              <a:rPr lang="en-US" dirty="0"/>
              <a:t>Click to edit Master title style</a:t>
            </a:r>
          </a:p>
        </p:txBody>
      </p:sp>
      <p:sp>
        <p:nvSpPr>
          <p:cNvPr id="4" name="H2 Subtitle">
            <a:extLst>
              <a:ext uri="{FF2B5EF4-FFF2-40B4-BE49-F238E27FC236}">
                <a16:creationId xmlns:a16="http://schemas.microsoft.com/office/drawing/2014/main" id="{DB257BD6-4D9A-CD45-BCE2-728C5AB620C6}"/>
              </a:ext>
            </a:extLst>
          </p:cNvPr>
          <p:cNvSpPr>
            <a:spLocks noGrp="1"/>
          </p:cNvSpPr>
          <p:nvPr>
            <p:ph sz="quarter" idx="10" hasCustomPrompt="1"/>
          </p:nvPr>
        </p:nvSpPr>
        <p:spPr>
          <a:xfrm>
            <a:off x="457200" y="2529642"/>
            <a:ext cx="8229600" cy="679450"/>
          </a:xfrm>
        </p:spPr>
        <p:txBody>
          <a:bodyPr>
            <a:normAutofit/>
          </a:bodyPr>
          <a:lstStyle>
            <a:lvl1pPr marL="0" indent="0" algn="ctr">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a:t>
            </a:r>
          </a:p>
        </p:txBody>
      </p:sp>
    </p:spTree>
    <p:extLst>
      <p:ext uri="{BB962C8B-B14F-4D97-AF65-F5344CB8AC3E}">
        <p14:creationId xmlns:p14="http://schemas.microsoft.com/office/powerpoint/2010/main" val="2452877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1 Title">
            <a:extLst>
              <a:ext uri="{FF2B5EF4-FFF2-40B4-BE49-F238E27FC236}">
                <a16:creationId xmlns:a16="http://schemas.microsoft.com/office/drawing/2014/main" id="{88B4A6B9-381D-5D40-84AC-41D60C0A034D}"/>
              </a:ext>
            </a:extLst>
          </p:cNvPr>
          <p:cNvSpPr>
            <a:spLocks noGrp="1"/>
          </p:cNvSpPr>
          <p:nvPr>
            <p:ph type="title"/>
          </p:nvPr>
        </p:nvSpPr>
        <p:spPr>
          <a:xfrm>
            <a:off x="457200" y="238999"/>
            <a:ext cx="8229600" cy="857250"/>
          </a:xfrm>
        </p:spPr>
        <p:txBody>
          <a:bodyPr>
            <a:normAutofit/>
          </a:bodyPr>
          <a:lstStyle>
            <a:lvl1pPr>
              <a:defRPr sz="3200"/>
            </a:lvl1pPr>
          </a:lstStyle>
          <a:p>
            <a:r>
              <a:rPr lang="en-US"/>
              <a:t>Click to edit Master title style</a:t>
            </a:r>
            <a:endParaRPr lang="en-US" dirty="0"/>
          </a:p>
        </p:txBody>
      </p:sp>
      <p:sp>
        <p:nvSpPr>
          <p:cNvPr id="5" name="H2 Subtitle">
            <a:extLst>
              <a:ext uri="{FF2B5EF4-FFF2-40B4-BE49-F238E27FC236}">
                <a16:creationId xmlns:a16="http://schemas.microsoft.com/office/drawing/2014/main" id="{5B196C90-74A6-5E42-A204-A1E0DBCB6799}"/>
              </a:ext>
            </a:extLst>
          </p:cNvPr>
          <p:cNvSpPr>
            <a:spLocks noGrp="1"/>
          </p:cNvSpPr>
          <p:nvPr>
            <p:ph sz="quarter" idx="10" hasCustomPrompt="1"/>
          </p:nvPr>
        </p:nvSpPr>
        <p:spPr>
          <a:xfrm>
            <a:off x="457200" y="837565"/>
            <a:ext cx="8229600" cy="338456"/>
          </a:xfrm>
        </p:spPr>
        <p:txBody>
          <a:bodyPr>
            <a:noAutofit/>
          </a:bodyPr>
          <a:lstStyle>
            <a:lvl1pPr marL="0" indent="0" algn="ctr">
              <a:buNone/>
              <a:defRPr sz="2000">
                <a:solidFill>
                  <a:srgbClr val="00599B"/>
                </a:solidFill>
              </a:defRPr>
            </a:lvl1pPr>
            <a:lvl2pPr marL="457200" indent="0">
              <a:buNone/>
              <a:defRPr sz="2400">
                <a:solidFill>
                  <a:srgbClr val="00599B"/>
                </a:solidFill>
              </a:defRPr>
            </a:lvl2pPr>
            <a:lvl3pPr marL="914400" indent="0">
              <a:buNone/>
              <a:defRPr sz="2400">
                <a:solidFill>
                  <a:srgbClr val="00599B"/>
                </a:solidFill>
              </a:defRPr>
            </a:lvl3pPr>
            <a:lvl4pPr marL="1371600" indent="0">
              <a:buNone/>
              <a:defRPr sz="2400">
                <a:solidFill>
                  <a:srgbClr val="00599B"/>
                </a:solidFill>
              </a:defRPr>
            </a:lvl4pPr>
            <a:lvl5pPr marL="1828800" indent="0">
              <a:buNone/>
              <a:defRPr sz="2400">
                <a:solidFill>
                  <a:srgbClr val="00599B"/>
                </a:solidFill>
              </a:defRPr>
            </a:lvl5pPr>
          </a:lstStyle>
          <a:p>
            <a:pPr lvl="0"/>
            <a:r>
              <a:rPr lang="en-US" dirty="0"/>
              <a:t>Subtitle</a:t>
            </a:r>
          </a:p>
        </p:txBody>
      </p:sp>
      <p:sp>
        <p:nvSpPr>
          <p:cNvPr id="6" name="Body Content">
            <a:extLst>
              <a:ext uri="{FF2B5EF4-FFF2-40B4-BE49-F238E27FC236}">
                <a16:creationId xmlns:a16="http://schemas.microsoft.com/office/drawing/2014/main" id="{4F275BD8-ECF8-F54B-B4E2-A66F7AB27D86}"/>
              </a:ext>
            </a:extLst>
          </p:cNvPr>
          <p:cNvSpPr>
            <a:spLocks noGrp="1"/>
          </p:cNvSpPr>
          <p:nvPr>
            <p:ph sz="half" idx="1"/>
          </p:nvPr>
        </p:nvSpPr>
        <p:spPr>
          <a:xfrm>
            <a:off x="457200" y="1310641"/>
            <a:ext cx="8229600" cy="3098800"/>
          </a:xfrm>
        </p:spPr>
        <p:txBody>
          <a:bodyPr>
            <a:normAutofit/>
          </a:bodyPr>
          <a:lstStyle>
            <a:lvl1pPr marL="342900" indent="-342900">
              <a:buFont typeface="Wingdings" pitchFamily="2" charset="2"/>
              <a:buChar char="§"/>
              <a:defRPr sz="1600"/>
            </a:lvl1pPr>
            <a:lvl2pPr marL="742950" indent="-285750">
              <a:buFont typeface="Wingdings" pitchFamily="2" charset="2"/>
              <a:buChar char="§"/>
              <a:defRPr sz="1600"/>
            </a:lvl2pPr>
            <a:lvl3pPr marL="1143000" indent="-228600">
              <a:buFont typeface="Wingdings" pitchFamily="2" charset="2"/>
              <a:buChar char="§"/>
              <a:defRPr sz="1600"/>
            </a:lvl3pPr>
            <a:lvl4pPr marL="1600200" indent="-228600">
              <a:buFont typeface="Wingdings" pitchFamily="2" charset="2"/>
              <a:buChar char="§"/>
              <a:defRPr sz="1600"/>
            </a:lvl4pPr>
            <a:lvl5pPr marL="2057400" indent="-228600">
              <a:buFont typeface="Wingdings" pitchFamily="2" charset="2"/>
              <a:buChar cha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66960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H1 Title">
            <a:extLst>
              <a:ext uri="{FF2B5EF4-FFF2-40B4-BE49-F238E27FC236}">
                <a16:creationId xmlns:a16="http://schemas.microsoft.com/office/drawing/2014/main" id="{32D9C8E5-1CF3-6F45-9C03-04506B4E541A}"/>
              </a:ext>
            </a:extLst>
          </p:cNvPr>
          <p:cNvSpPr>
            <a:spLocks noGrp="1"/>
          </p:cNvSpPr>
          <p:nvPr>
            <p:ph type="title"/>
          </p:nvPr>
        </p:nvSpPr>
        <p:spPr>
          <a:xfrm>
            <a:off x="457200" y="124699"/>
            <a:ext cx="8229600" cy="857250"/>
          </a:xfrm>
        </p:spPr>
        <p:txBody>
          <a:bodyPr>
            <a:normAutofit/>
          </a:bodyPr>
          <a:lstStyle>
            <a:lvl1pPr>
              <a:defRPr sz="32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8" name="H2 Subtitle">
            <a:extLst>
              <a:ext uri="{FF2B5EF4-FFF2-40B4-BE49-F238E27FC236}">
                <a16:creationId xmlns:a16="http://schemas.microsoft.com/office/drawing/2014/main" id="{7E449A25-5BA8-A049-892B-A920427B81BD}"/>
              </a:ext>
            </a:extLst>
          </p:cNvPr>
          <p:cNvSpPr>
            <a:spLocks noGrp="1"/>
          </p:cNvSpPr>
          <p:nvPr>
            <p:ph sz="quarter" idx="10" hasCustomPrompt="1"/>
          </p:nvPr>
        </p:nvSpPr>
        <p:spPr>
          <a:xfrm>
            <a:off x="457200" y="799465"/>
            <a:ext cx="8229600" cy="338456"/>
          </a:xfrm>
        </p:spPr>
        <p:txBody>
          <a:bodyPr>
            <a:noAutofit/>
          </a:bodyPr>
          <a:lstStyle>
            <a:lvl1pPr marL="0" indent="0" algn="ctr">
              <a:buNone/>
              <a:defRPr sz="2000">
                <a:solidFill>
                  <a:srgbClr val="00599B"/>
                </a:solidFill>
              </a:defRPr>
            </a:lvl1pPr>
            <a:lvl2pPr marL="457200" indent="0">
              <a:buNone/>
              <a:defRPr sz="2400">
                <a:solidFill>
                  <a:srgbClr val="00599B"/>
                </a:solidFill>
              </a:defRPr>
            </a:lvl2pPr>
            <a:lvl3pPr marL="914400" indent="0">
              <a:buNone/>
              <a:defRPr sz="2400">
                <a:solidFill>
                  <a:srgbClr val="00599B"/>
                </a:solidFill>
              </a:defRPr>
            </a:lvl3pPr>
            <a:lvl4pPr marL="1371600" indent="0">
              <a:buNone/>
              <a:defRPr sz="2400">
                <a:solidFill>
                  <a:srgbClr val="00599B"/>
                </a:solidFill>
              </a:defRPr>
            </a:lvl4pPr>
            <a:lvl5pPr marL="1828800" indent="0">
              <a:buNone/>
              <a:defRPr sz="2400">
                <a:solidFill>
                  <a:srgbClr val="00599B"/>
                </a:solidFill>
              </a:defRPr>
            </a:lvl5pPr>
          </a:lstStyle>
          <a:p>
            <a:pPr lvl="0"/>
            <a:r>
              <a:rPr lang="en-US" dirty="0"/>
              <a:t>Subtitle</a:t>
            </a:r>
          </a:p>
        </p:txBody>
      </p:sp>
      <p:sp>
        <p:nvSpPr>
          <p:cNvPr id="3" name="Body Content 1"/>
          <p:cNvSpPr>
            <a:spLocks noGrp="1"/>
          </p:cNvSpPr>
          <p:nvPr>
            <p:ph sz="half" idx="1"/>
          </p:nvPr>
        </p:nvSpPr>
        <p:spPr>
          <a:xfrm>
            <a:off x="457200" y="1310641"/>
            <a:ext cx="4038600" cy="3098800"/>
          </a:xfrm>
        </p:spPr>
        <p:txBody>
          <a:bodyPr>
            <a:normAutofit/>
          </a:bodyPr>
          <a:lstStyle>
            <a:lvl1pPr>
              <a:defRPr sz="1600">
                <a:latin typeface="Arial" panose="020B0604020202020204" pitchFamily="34" charset="0"/>
                <a:cs typeface="Arial" panose="020B0604020202020204" pitchFamily="34" charset="0"/>
              </a:defRPr>
            </a:lvl1pPr>
            <a:lvl2pPr>
              <a:defRPr sz="1600">
                <a:latin typeface="Arial" panose="020B0604020202020204" pitchFamily="34" charset="0"/>
                <a:cs typeface="Arial" panose="020B0604020202020204" pitchFamily="34" charset="0"/>
              </a:defRPr>
            </a:lvl2pPr>
            <a:lvl3pPr>
              <a:defRPr sz="1600">
                <a:latin typeface="Arial" panose="020B0604020202020204" pitchFamily="34" charset="0"/>
                <a:cs typeface="Arial" panose="020B0604020202020204" pitchFamily="34" charset="0"/>
              </a:defRPr>
            </a:lvl3pPr>
            <a:lvl4pPr>
              <a:defRPr sz="16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Body Content 2"/>
          <p:cNvSpPr>
            <a:spLocks noGrp="1"/>
          </p:cNvSpPr>
          <p:nvPr>
            <p:ph sz="half" idx="2"/>
          </p:nvPr>
        </p:nvSpPr>
        <p:spPr>
          <a:xfrm>
            <a:off x="4648200" y="1310641"/>
            <a:ext cx="4038600" cy="3098800"/>
          </a:xfrm>
        </p:spPr>
        <p:txBody>
          <a:bodyPr>
            <a:normAutofit/>
          </a:bodyPr>
          <a:lstStyle>
            <a:lvl1pPr marL="285750" indent="-285750">
              <a:buFont typeface="Wingdings" pitchFamily="2" charset="2"/>
              <a:buChar char="§"/>
              <a:defRPr sz="1600">
                <a:latin typeface="Arial" panose="020B0604020202020204" pitchFamily="34" charset="0"/>
                <a:cs typeface="Arial" panose="020B0604020202020204" pitchFamily="34" charset="0"/>
              </a:defRPr>
            </a:lvl1pPr>
            <a:lvl2pPr marL="742950" indent="-285750">
              <a:buFont typeface="Wingdings" pitchFamily="2" charset="2"/>
              <a:buChar char="§"/>
              <a:defRPr sz="1600">
                <a:latin typeface="Arial" panose="020B0604020202020204" pitchFamily="34" charset="0"/>
                <a:cs typeface="Arial" panose="020B0604020202020204" pitchFamily="34" charset="0"/>
              </a:defRPr>
            </a:lvl2pPr>
            <a:lvl3pPr marL="1143000" indent="-228600">
              <a:buFont typeface="Wingdings" pitchFamily="2" charset="2"/>
              <a:buChar char="§"/>
              <a:defRPr sz="1600">
                <a:latin typeface="Arial" panose="020B0604020202020204" pitchFamily="34" charset="0"/>
                <a:cs typeface="Arial" panose="020B0604020202020204" pitchFamily="34" charset="0"/>
              </a:defRPr>
            </a:lvl3pPr>
            <a:lvl4pPr>
              <a:defRPr sz="16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14677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H1 Title">
            <a:extLst>
              <a:ext uri="{FF2B5EF4-FFF2-40B4-BE49-F238E27FC236}">
                <a16:creationId xmlns:a16="http://schemas.microsoft.com/office/drawing/2014/main" id="{32D9C8E5-1CF3-6F45-9C03-04506B4E541A}"/>
              </a:ext>
            </a:extLst>
          </p:cNvPr>
          <p:cNvSpPr>
            <a:spLocks noGrp="1"/>
          </p:cNvSpPr>
          <p:nvPr>
            <p:ph type="title"/>
          </p:nvPr>
        </p:nvSpPr>
        <p:spPr>
          <a:xfrm>
            <a:off x="457200" y="124699"/>
            <a:ext cx="8229600" cy="857250"/>
          </a:xfrm>
        </p:spPr>
        <p:txBody>
          <a:bodyPr>
            <a:normAutofit/>
          </a:bodyPr>
          <a:lstStyle>
            <a:lvl1pPr>
              <a:defRPr sz="3200">
                <a:latin typeface="Arial" panose="020B0604020202020204" pitchFamily="34" charset="0"/>
                <a:cs typeface="Arial" panose="020B0604020202020204" pitchFamily="34" charset="0"/>
              </a:defRPr>
            </a:lvl1pPr>
          </a:lstStyle>
          <a:p>
            <a:r>
              <a:rPr lang="en-US" dirty="0"/>
              <a:t>Click to edit Master title style</a:t>
            </a:r>
          </a:p>
        </p:txBody>
      </p:sp>
      <p:sp>
        <p:nvSpPr>
          <p:cNvPr id="4" name="Body Content 2"/>
          <p:cNvSpPr>
            <a:spLocks noGrp="1"/>
          </p:cNvSpPr>
          <p:nvPr>
            <p:ph sz="half" idx="2"/>
          </p:nvPr>
        </p:nvSpPr>
        <p:spPr>
          <a:xfrm>
            <a:off x="47501" y="1111158"/>
            <a:ext cx="2721430" cy="1668483"/>
          </a:xfrm>
        </p:spPr>
        <p:txBody>
          <a:bodyPr>
            <a:normAutofit/>
          </a:bodyPr>
          <a:lstStyle>
            <a:lvl1pPr marL="285750" indent="-285750">
              <a:buFont typeface="Wingdings" pitchFamily="2" charset="2"/>
              <a:buChar char="§"/>
              <a:defRPr sz="1600">
                <a:latin typeface="Arial" panose="020B0604020202020204" pitchFamily="34" charset="0"/>
                <a:cs typeface="Arial" panose="020B0604020202020204" pitchFamily="34" charset="0"/>
              </a:defRPr>
            </a:lvl1pPr>
            <a:lvl2pPr marL="742950" indent="-285750">
              <a:buFont typeface="Wingdings" pitchFamily="2" charset="2"/>
              <a:buChar char="§"/>
              <a:defRPr sz="1600">
                <a:latin typeface="Arial" panose="020B0604020202020204" pitchFamily="34" charset="0"/>
                <a:cs typeface="Arial" panose="020B0604020202020204" pitchFamily="34" charset="0"/>
              </a:defRPr>
            </a:lvl2pPr>
            <a:lvl3pPr marL="1143000" indent="-228600">
              <a:buFont typeface="Wingdings" pitchFamily="2" charset="2"/>
              <a:buChar char="§"/>
              <a:defRPr sz="1600">
                <a:latin typeface="Arial" panose="020B0604020202020204" pitchFamily="34" charset="0"/>
                <a:cs typeface="Arial" panose="020B0604020202020204" pitchFamily="34" charset="0"/>
              </a:defRPr>
            </a:lvl3pPr>
            <a:lvl4pPr>
              <a:defRPr sz="16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 name="Body Content 2">
            <a:extLst>
              <a:ext uri="{FF2B5EF4-FFF2-40B4-BE49-F238E27FC236}">
                <a16:creationId xmlns:a16="http://schemas.microsoft.com/office/drawing/2014/main" id="{AF760239-E1E4-98A8-BC2A-AD64F71B7E0D}"/>
              </a:ext>
            </a:extLst>
          </p:cNvPr>
          <p:cNvSpPr>
            <a:spLocks noGrp="1"/>
          </p:cNvSpPr>
          <p:nvPr>
            <p:ph sz="half" idx="10"/>
          </p:nvPr>
        </p:nvSpPr>
        <p:spPr>
          <a:xfrm>
            <a:off x="47499" y="2856015"/>
            <a:ext cx="2721431" cy="1668483"/>
          </a:xfrm>
        </p:spPr>
        <p:txBody>
          <a:bodyPr>
            <a:normAutofit/>
          </a:bodyPr>
          <a:lstStyle>
            <a:lvl1pPr marL="285750" indent="-285750">
              <a:buFont typeface="Wingdings" pitchFamily="2" charset="2"/>
              <a:buChar char="§"/>
              <a:defRPr sz="1600">
                <a:latin typeface="Arial" panose="020B0604020202020204" pitchFamily="34" charset="0"/>
                <a:cs typeface="Arial" panose="020B0604020202020204" pitchFamily="34" charset="0"/>
              </a:defRPr>
            </a:lvl1pPr>
            <a:lvl2pPr marL="742950" indent="-285750">
              <a:buFont typeface="Wingdings" pitchFamily="2" charset="2"/>
              <a:buChar char="§"/>
              <a:defRPr sz="1600">
                <a:latin typeface="Arial" panose="020B0604020202020204" pitchFamily="34" charset="0"/>
                <a:cs typeface="Arial" panose="020B0604020202020204" pitchFamily="34" charset="0"/>
              </a:defRPr>
            </a:lvl2pPr>
            <a:lvl3pPr marL="1143000" indent="-228600">
              <a:buFont typeface="Wingdings" pitchFamily="2" charset="2"/>
              <a:buChar char="§"/>
              <a:defRPr sz="1600">
                <a:latin typeface="Arial" panose="020B0604020202020204" pitchFamily="34" charset="0"/>
                <a:cs typeface="Arial" panose="020B0604020202020204" pitchFamily="34" charset="0"/>
              </a:defRPr>
            </a:lvl3pPr>
            <a:lvl4pPr>
              <a:defRPr sz="16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Body Content 2">
            <a:extLst>
              <a:ext uri="{FF2B5EF4-FFF2-40B4-BE49-F238E27FC236}">
                <a16:creationId xmlns:a16="http://schemas.microsoft.com/office/drawing/2014/main" id="{52458702-0A0A-743A-4663-E0EA4FBC4EB5}"/>
              </a:ext>
            </a:extLst>
          </p:cNvPr>
          <p:cNvSpPr>
            <a:spLocks noGrp="1"/>
          </p:cNvSpPr>
          <p:nvPr>
            <p:ph sz="half" idx="11"/>
          </p:nvPr>
        </p:nvSpPr>
        <p:spPr>
          <a:xfrm>
            <a:off x="2919350" y="1111158"/>
            <a:ext cx="2644240" cy="1744857"/>
          </a:xfrm>
        </p:spPr>
        <p:txBody>
          <a:bodyPr>
            <a:normAutofit/>
          </a:bodyPr>
          <a:lstStyle>
            <a:lvl1pPr marL="285750" indent="-285750">
              <a:buFont typeface="Wingdings" pitchFamily="2" charset="2"/>
              <a:buChar char="§"/>
              <a:defRPr sz="1600">
                <a:latin typeface="Arial" panose="020B0604020202020204" pitchFamily="34" charset="0"/>
                <a:cs typeface="Arial" panose="020B0604020202020204" pitchFamily="34" charset="0"/>
              </a:defRPr>
            </a:lvl1pPr>
            <a:lvl2pPr marL="742950" indent="-285750">
              <a:buFont typeface="Wingdings" pitchFamily="2" charset="2"/>
              <a:buChar char="§"/>
              <a:defRPr sz="1600">
                <a:latin typeface="Arial" panose="020B0604020202020204" pitchFamily="34" charset="0"/>
                <a:cs typeface="Arial" panose="020B0604020202020204" pitchFamily="34" charset="0"/>
              </a:defRPr>
            </a:lvl2pPr>
            <a:lvl3pPr marL="1143000" indent="-228600">
              <a:buFont typeface="Wingdings" pitchFamily="2" charset="2"/>
              <a:buChar char="§"/>
              <a:defRPr sz="1600">
                <a:latin typeface="Arial" panose="020B0604020202020204" pitchFamily="34" charset="0"/>
                <a:cs typeface="Arial" panose="020B0604020202020204" pitchFamily="34" charset="0"/>
              </a:defRPr>
            </a:lvl3pPr>
            <a:lvl4pPr>
              <a:defRPr sz="16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Body Content 2">
            <a:extLst>
              <a:ext uri="{FF2B5EF4-FFF2-40B4-BE49-F238E27FC236}">
                <a16:creationId xmlns:a16="http://schemas.microsoft.com/office/drawing/2014/main" id="{E7DCE5C4-5A12-8BD9-2E79-6B094F4C1FDC}"/>
              </a:ext>
            </a:extLst>
          </p:cNvPr>
          <p:cNvSpPr>
            <a:spLocks noGrp="1"/>
          </p:cNvSpPr>
          <p:nvPr>
            <p:ph sz="half" idx="12"/>
          </p:nvPr>
        </p:nvSpPr>
        <p:spPr>
          <a:xfrm>
            <a:off x="2909453" y="2985224"/>
            <a:ext cx="2721431" cy="1971304"/>
          </a:xfrm>
        </p:spPr>
        <p:txBody>
          <a:bodyPr>
            <a:normAutofit/>
          </a:bodyPr>
          <a:lstStyle>
            <a:lvl1pPr marL="285750" indent="-285750">
              <a:buFont typeface="Wingdings" pitchFamily="2" charset="2"/>
              <a:buChar char="§"/>
              <a:defRPr sz="1600">
                <a:latin typeface="Arial" panose="020B0604020202020204" pitchFamily="34" charset="0"/>
                <a:cs typeface="Arial" panose="020B0604020202020204" pitchFamily="34" charset="0"/>
              </a:defRPr>
            </a:lvl1pPr>
            <a:lvl2pPr marL="742950" indent="-285750">
              <a:buFont typeface="Wingdings" pitchFamily="2" charset="2"/>
              <a:buChar char="§"/>
              <a:defRPr sz="1600">
                <a:latin typeface="Arial" panose="020B0604020202020204" pitchFamily="34" charset="0"/>
                <a:cs typeface="Arial" panose="020B0604020202020204" pitchFamily="34" charset="0"/>
              </a:defRPr>
            </a:lvl2pPr>
            <a:lvl3pPr marL="1143000" indent="-228600">
              <a:buFont typeface="Wingdings" pitchFamily="2" charset="2"/>
              <a:buChar char="§"/>
              <a:defRPr sz="1600">
                <a:latin typeface="Arial" panose="020B0604020202020204" pitchFamily="34" charset="0"/>
                <a:cs typeface="Arial" panose="020B0604020202020204" pitchFamily="34" charset="0"/>
              </a:defRPr>
            </a:lvl3pPr>
            <a:lvl4pPr>
              <a:defRPr sz="16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Body Content 2">
            <a:extLst>
              <a:ext uri="{FF2B5EF4-FFF2-40B4-BE49-F238E27FC236}">
                <a16:creationId xmlns:a16="http://schemas.microsoft.com/office/drawing/2014/main" id="{3180402C-B205-3B02-80EC-1389CEFE02F8}"/>
              </a:ext>
            </a:extLst>
          </p:cNvPr>
          <p:cNvSpPr>
            <a:spLocks noGrp="1"/>
          </p:cNvSpPr>
          <p:nvPr>
            <p:ph sz="half" idx="13"/>
          </p:nvPr>
        </p:nvSpPr>
        <p:spPr>
          <a:xfrm>
            <a:off x="6008916" y="1117911"/>
            <a:ext cx="2933203" cy="1661730"/>
          </a:xfrm>
        </p:spPr>
        <p:txBody>
          <a:bodyPr>
            <a:normAutofit/>
          </a:bodyPr>
          <a:lstStyle>
            <a:lvl1pPr marL="285750" indent="-285750">
              <a:buFont typeface="Wingdings" pitchFamily="2" charset="2"/>
              <a:buChar char="§"/>
              <a:defRPr sz="1600">
                <a:latin typeface="Arial" panose="020B0604020202020204" pitchFamily="34" charset="0"/>
                <a:cs typeface="Arial" panose="020B0604020202020204" pitchFamily="34" charset="0"/>
              </a:defRPr>
            </a:lvl1pPr>
            <a:lvl2pPr marL="742950" indent="-285750">
              <a:buFont typeface="Wingdings" pitchFamily="2" charset="2"/>
              <a:buChar char="§"/>
              <a:defRPr sz="1600">
                <a:latin typeface="Arial" panose="020B0604020202020204" pitchFamily="34" charset="0"/>
                <a:cs typeface="Arial" panose="020B0604020202020204" pitchFamily="34" charset="0"/>
              </a:defRPr>
            </a:lvl2pPr>
            <a:lvl3pPr marL="1143000" indent="-228600">
              <a:buFont typeface="Wingdings" pitchFamily="2" charset="2"/>
              <a:buChar char="§"/>
              <a:defRPr sz="1600">
                <a:latin typeface="Arial" panose="020B0604020202020204" pitchFamily="34" charset="0"/>
                <a:cs typeface="Arial" panose="020B0604020202020204" pitchFamily="34" charset="0"/>
              </a:defRPr>
            </a:lvl3pPr>
            <a:lvl4pPr>
              <a:defRPr sz="16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Body Content 2">
            <a:extLst>
              <a:ext uri="{FF2B5EF4-FFF2-40B4-BE49-F238E27FC236}">
                <a16:creationId xmlns:a16="http://schemas.microsoft.com/office/drawing/2014/main" id="{1D0698A4-F993-1339-EDDC-E122275B26EE}"/>
              </a:ext>
            </a:extLst>
          </p:cNvPr>
          <p:cNvSpPr>
            <a:spLocks noGrp="1"/>
          </p:cNvSpPr>
          <p:nvPr>
            <p:ph sz="half" idx="14"/>
          </p:nvPr>
        </p:nvSpPr>
        <p:spPr>
          <a:xfrm>
            <a:off x="5975267" y="2985224"/>
            <a:ext cx="2952999" cy="1959926"/>
          </a:xfrm>
        </p:spPr>
        <p:txBody>
          <a:bodyPr>
            <a:normAutofit/>
          </a:bodyPr>
          <a:lstStyle>
            <a:lvl1pPr marL="285750" indent="-285750">
              <a:buFont typeface="Wingdings" pitchFamily="2" charset="2"/>
              <a:buChar char="§"/>
              <a:defRPr sz="1600">
                <a:latin typeface="Arial" panose="020B0604020202020204" pitchFamily="34" charset="0"/>
                <a:cs typeface="Arial" panose="020B0604020202020204" pitchFamily="34" charset="0"/>
              </a:defRPr>
            </a:lvl1pPr>
            <a:lvl2pPr marL="742950" indent="-285750">
              <a:buFont typeface="Wingdings" pitchFamily="2" charset="2"/>
              <a:buChar char="§"/>
              <a:defRPr sz="1600">
                <a:latin typeface="Arial" panose="020B0604020202020204" pitchFamily="34" charset="0"/>
                <a:cs typeface="Arial" panose="020B0604020202020204" pitchFamily="34" charset="0"/>
              </a:defRPr>
            </a:lvl2pPr>
            <a:lvl3pPr marL="1143000" indent="-228600">
              <a:buFont typeface="Wingdings" pitchFamily="2" charset="2"/>
              <a:buChar char="§"/>
              <a:defRPr sz="1600">
                <a:latin typeface="Arial" panose="020B0604020202020204" pitchFamily="34" charset="0"/>
                <a:cs typeface="Arial" panose="020B0604020202020204" pitchFamily="34" charset="0"/>
              </a:defRPr>
            </a:lvl3pPr>
            <a:lvl4pPr>
              <a:defRPr sz="16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80621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ide Table">
    <p:bg>
      <p:bgPr>
        <a:solidFill>
          <a:schemeClr val="bg1"/>
        </a:solidFill>
        <a:effectLst/>
      </p:bgPr>
    </p:bg>
    <p:spTree>
      <p:nvGrpSpPr>
        <p:cNvPr id="1" name=""/>
        <p:cNvGrpSpPr/>
        <p:nvPr/>
      </p:nvGrpSpPr>
      <p:grpSpPr>
        <a:xfrm>
          <a:off x="0" y="0"/>
          <a:ext cx="0" cy="0"/>
          <a:chOff x="0" y="0"/>
          <a:chExt cx="0" cy="0"/>
        </a:xfrm>
      </p:grpSpPr>
      <p:sp>
        <p:nvSpPr>
          <p:cNvPr id="2" name="Invisible H1 Title">
            <a:extLst>
              <a:ext uri="{FF2B5EF4-FFF2-40B4-BE49-F238E27FC236}">
                <a16:creationId xmlns:a16="http://schemas.microsoft.com/office/drawing/2014/main" id="{D197014B-C43D-B34F-A577-29627A8119DB}"/>
              </a:ext>
            </a:extLst>
          </p:cNvPr>
          <p:cNvSpPr>
            <a:spLocks noGrp="1"/>
          </p:cNvSpPr>
          <p:nvPr>
            <p:ph type="title"/>
          </p:nvPr>
        </p:nvSpPr>
        <p:spPr>
          <a:xfrm>
            <a:off x="457200" y="-963602"/>
            <a:ext cx="8229600" cy="857250"/>
          </a:xfrm>
        </p:spPr>
        <p:txBody>
          <a:bodyPr/>
          <a:lstStyle>
            <a:lvl1pPr>
              <a:defRPr>
                <a:solidFill>
                  <a:srgbClr val="FF0000"/>
                </a:solidFill>
              </a:defRPr>
            </a:lvl1pPr>
          </a:lstStyle>
          <a:p>
            <a:r>
              <a:rPr lang="en-US"/>
              <a:t>Click to edit Master title style</a:t>
            </a:r>
            <a:endParaRPr lang="en-US" dirty="0"/>
          </a:p>
        </p:txBody>
      </p:sp>
      <p:sp>
        <p:nvSpPr>
          <p:cNvPr id="5" name="Wide Table">
            <a:extLst>
              <a:ext uri="{FF2B5EF4-FFF2-40B4-BE49-F238E27FC236}">
                <a16:creationId xmlns:a16="http://schemas.microsoft.com/office/drawing/2014/main" id="{A31F2DD0-A818-C246-A801-671F4BC29942}"/>
              </a:ext>
            </a:extLst>
          </p:cNvPr>
          <p:cNvSpPr>
            <a:spLocks noGrp="1"/>
          </p:cNvSpPr>
          <p:nvPr>
            <p:ph type="tbl" sz="quarter" idx="10"/>
          </p:nvPr>
        </p:nvSpPr>
        <p:spPr>
          <a:xfrm>
            <a:off x="228600" y="285750"/>
            <a:ext cx="8686800" cy="4572000"/>
          </a:xfrm>
        </p:spPr>
        <p:txBody>
          <a:bodyPr/>
          <a:lstStyle/>
          <a:p>
            <a:r>
              <a:rPr lang="en-US"/>
              <a:t>Click icon to add table</a:t>
            </a:r>
          </a:p>
        </p:txBody>
      </p:sp>
    </p:spTree>
    <p:extLst>
      <p:ext uri="{BB962C8B-B14F-4D97-AF65-F5344CB8AC3E}">
        <p14:creationId xmlns:p14="http://schemas.microsoft.com/office/powerpoint/2010/main" val="3181464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H1 Title"/>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Body Content"/>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84154639"/>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5" r:id="rId3"/>
    <p:sldLayoutId id="2147483666" r:id="rId4"/>
    <p:sldLayoutId id="2147483654" r:id="rId5"/>
    <p:sldLayoutId id="2147483650" r:id="rId6"/>
    <p:sldLayoutId id="2147483652" r:id="rId7"/>
    <p:sldLayoutId id="2147483664" r:id="rId8"/>
    <p:sldLayoutId id="2147483659" r:id="rId9"/>
    <p:sldLayoutId id="2147483662" r:id="rId10"/>
    <p:sldLayoutId id="2147483660" r:id="rId11"/>
    <p:sldLayoutId id="2147483661" r:id="rId12"/>
    <p:sldLayoutId id="2147483667" r:id="rId13"/>
    <p:sldLayoutId id="2147483668" r:id="rId14"/>
    <p:sldLayoutId id="2147483669" r:id="rId15"/>
    <p:sldLayoutId id="2147483670" r:id="rId16"/>
  </p:sldLayoutIdLst>
  <p:txStyles>
    <p:titleStyle>
      <a:lvl1pPr algn="ctr" defTabSz="457200" rtl="0" eaLnBrk="1" latinLnBrk="0" hangingPunct="1">
        <a:spcBef>
          <a:spcPct val="0"/>
        </a:spcBef>
        <a:buNone/>
        <a:defRPr sz="3500" b="1" i="0"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2000" kern="1200">
          <a:solidFill>
            <a:schemeClr val="tx1"/>
          </a:solidFill>
          <a:latin typeface="Helvetica" pitchFamily="2"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Helvetica"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4.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7.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9.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4.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6.png"/><Relationship Id="rId3" Type="http://schemas.openxmlformats.org/officeDocument/2006/relationships/image" Target="../media/image6.png"/><Relationship Id="rId7" Type="http://schemas.openxmlformats.org/officeDocument/2006/relationships/image" Target="../media/image16.png"/><Relationship Id="rId12"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Layout" Target="../slideLayouts/slideLayout15.xml"/><Relationship Id="rId5" Type="http://schemas.openxmlformats.org/officeDocument/2006/relationships/image" Target="../media/image27.wmf"/><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1.png"/><Relationship Id="rId7"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1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4.jpe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hyperlink" Target="http://images.google.com/imgres?imgurl=www.intheteam.com/images/club/50/brazil_flag.gif&amp;imgrefurl=http://www.intheteam.com/home/home.asp?ClubId=50&amp;h=144&amp;w=216&amp;prev=/images?q=brazil+flag&amp;start=20&amp;svnum=10&amp;hl=en&amp;lr=&amp;ie=UTF-8&amp;oe=UTF-8&amp;sa=N" TargetMode="External"/><Relationship Id="rId1" Type="http://schemas.openxmlformats.org/officeDocument/2006/relationships/slideLayout" Target="../slideLayouts/slideLayout14.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hyperlink" Target="http://www.theodora.com/maps/australia_maps.html" TargetMode="External"/><Relationship Id="rId9" Type="http://schemas.openxmlformats.org/officeDocument/2006/relationships/image" Target="../media/image39.png"/><Relationship Id="rId14" Type="http://schemas.openxmlformats.org/officeDocument/2006/relationships/image" Target="../media/image44.png"/></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hyperlink" Target="http://images.google.com/imgres?imgurl=www.intheteam.com/images/club/50/brazil_flag.gif&amp;imgrefurl=http://www.intheteam.com/home/home.asp?ClubId%3D50&amp;h=144&amp;w=216&amp;prev=/images?q%3Dbrazil%2Bflag%26start%3D20%26svnum%3D10%26hl%3Den%26lr%3D%26ie%3DUTF-8%26oe%3DUTF-8%26sa%3DN" TargetMode="External"/><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hyperlink" Target="http://www.theodora.com/maps/australia_maps.html" TargetMode="External"/><Relationship Id="rId15" Type="http://schemas.openxmlformats.org/officeDocument/2006/relationships/image" Target="../media/image44.png"/><Relationship Id="rId10" Type="http://schemas.openxmlformats.org/officeDocument/2006/relationships/image" Target="../media/image39.png"/><Relationship Id="rId4" Type="http://schemas.openxmlformats.org/officeDocument/2006/relationships/image" Target="../media/image34.jpeg"/><Relationship Id="rId9" Type="http://schemas.openxmlformats.org/officeDocument/2006/relationships/image" Target="../media/image38.png"/><Relationship Id="rId1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1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47.png"/><Relationship Id="rId7" Type="http://schemas.openxmlformats.org/officeDocument/2006/relationships/image" Target="../media/image25.png"/><Relationship Id="rId2" Type="http://schemas.openxmlformats.org/officeDocument/2006/relationships/image" Target="../media/image46.png"/><Relationship Id="rId1" Type="http://schemas.openxmlformats.org/officeDocument/2006/relationships/slideLayout" Target="../slideLayouts/slideLayout1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5.png"/><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5.png"/><Relationship Id="rId1" Type="http://schemas.openxmlformats.org/officeDocument/2006/relationships/slideLayout" Target="../slideLayouts/slideLayout15.xml"/><Relationship Id="rId6" Type="http://schemas.openxmlformats.org/officeDocument/2006/relationships/image" Target="../media/image6.png"/><Relationship Id="rId5" Type="http://schemas.openxmlformats.org/officeDocument/2006/relationships/image" Target="../media/image14.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5.png"/><Relationship Id="rId1" Type="http://schemas.openxmlformats.org/officeDocument/2006/relationships/slideLayout" Target="../slideLayouts/slideLayout15.xml"/><Relationship Id="rId6" Type="http://schemas.openxmlformats.org/officeDocument/2006/relationships/image" Target="../media/image6.png"/><Relationship Id="rId5" Type="http://schemas.openxmlformats.org/officeDocument/2006/relationships/image" Target="../media/image14.png"/><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48.png"/><Relationship Id="rId2" Type="http://schemas.openxmlformats.org/officeDocument/2006/relationships/image" Target="../media/image6.png"/><Relationship Id="rId1" Type="http://schemas.openxmlformats.org/officeDocument/2006/relationships/slideLayout" Target="../slideLayouts/slideLayout15.xml"/><Relationship Id="rId6" Type="http://schemas.openxmlformats.org/officeDocument/2006/relationships/image" Target="../media/image49.png"/><Relationship Id="rId5" Type="http://schemas.openxmlformats.org/officeDocument/2006/relationships/image" Target="../media/image25.pn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26.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6.png"/><Relationship Id="rId3" Type="http://schemas.openxmlformats.org/officeDocument/2006/relationships/image" Target="../media/image7.png"/><Relationship Id="rId7" Type="http://schemas.openxmlformats.org/officeDocument/2006/relationships/image" Target="../media/image52.png"/><Relationship Id="rId12" Type="http://schemas.openxmlformats.org/officeDocument/2006/relationships/image" Target="../media/image55.png"/><Relationship Id="rId2" Type="http://schemas.openxmlformats.org/officeDocument/2006/relationships/image" Target="../media/image6.png"/><Relationship Id="rId1" Type="http://schemas.openxmlformats.org/officeDocument/2006/relationships/slideLayout" Target="../slideLayouts/slideLayout14.xml"/><Relationship Id="rId6" Type="http://schemas.openxmlformats.org/officeDocument/2006/relationships/image" Target="../media/image51.png"/><Relationship Id="rId11" Type="http://schemas.openxmlformats.org/officeDocument/2006/relationships/image" Target="../media/image54.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6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oleObject" Target="../embeddings/oleObject1.bin"/><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5.xml"/><Relationship Id="rId5" Type="http://schemas.openxmlformats.org/officeDocument/2006/relationships/image" Target="../media/image24.png"/><Relationship Id="rId4" Type="http://schemas.openxmlformats.org/officeDocument/2006/relationships/image" Target="../media/image23.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68.emf"/><Relationship Id="rId5" Type="http://schemas.openxmlformats.org/officeDocument/2006/relationships/oleObject" Target="../embeddings/oleObject3.bin"/><Relationship Id="rId4" Type="http://schemas.openxmlformats.org/officeDocument/2006/relationships/image" Target="../media/image67.emf"/></Relationships>
</file>

<file path=ppt/slides/_rels/slide66.x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70.emf"/><Relationship Id="rId5" Type="http://schemas.openxmlformats.org/officeDocument/2006/relationships/oleObject" Target="../embeddings/oleObject5.bin"/><Relationship Id="rId4" Type="http://schemas.openxmlformats.org/officeDocument/2006/relationships/image" Target="../media/image69.emf"/></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3.xml"/><Relationship Id="rId4" Type="http://schemas.openxmlformats.org/officeDocument/2006/relationships/image" Target="../media/image74.jpeg"/></Relationships>
</file>

<file path=ppt/slides/_rels/slide68.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3B848F2-6BE7-3141-86BE-B5237EC8AC77}"/>
              </a:ext>
            </a:extLst>
          </p:cNvPr>
          <p:cNvSpPr>
            <a:spLocks noGrp="1"/>
          </p:cNvSpPr>
          <p:nvPr>
            <p:ph type="title"/>
          </p:nvPr>
        </p:nvSpPr>
        <p:spPr/>
        <p:txBody>
          <a:bodyPr/>
          <a:lstStyle/>
          <a:p>
            <a:r>
              <a:rPr lang="en-US" dirty="0"/>
              <a:t>DASC 5301-002</a:t>
            </a:r>
          </a:p>
        </p:txBody>
      </p:sp>
      <p:sp>
        <p:nvSpPr>
          <p:cNvPr id="4" name="Content Placeholder 3">
            <a:extLst>
              <a:ext uri="{FF2B5EF4-FFF2-40B4-BE49-F238E27FC236}">
                <a16:creationId xmlns:a16="http://schemas.microsoft.com/office/drawing/2014/main" id="{A92BFB8A-B48E-3048-95CB-0E471938D6C7}"/>
              </a:ext>
            </a:extLst>
          </p:cNvPr>
          <p:cNvSpPr>
            <a:spLocks noGrp="1"/>
          </p:cNvSpPr>
          <p:nvPr>
            <p:ph sz="quarter" idx="10"/>
          </p:nvPr>
        </p:nvSpPr>
        <p:spPr/>
        <p:txBody>
          <a:bodyPr/>
          <a:lstStyle/>
          <a:p>
            <a:r>
              <a:rPr lang="en-US"/>
              <a:t>Clustering</a:t>
            </a:r>
            <a:endParaRPr lang="en-US" dirty="0"/>
          </a:p>
        </p:txBody>
      </p:sp>
      <p:sp>
        <p:nvSpPr>
          <p:cNvPr id="3" name="Content Placeholder 2">
            <a:extLst>
              <a:ext uri="{FF2B5EF4-FFF2-40B4-BE49-F238E27FC236}">
                <a16:creationId xmlns:a16="http://schemas.microsoft.com/office/drawing/2014/main" id="{B2EB5C99-0433-CA4C-BCDF-6FE96532A669}"/>
              </a:ext>
            </a:extLst>
          </p:cNvPr>
          <p:cNvSpPr>
            <a:spLocks noGrp="1"/>
          </p:cNvSpPr>
          <p:nvPr>
            <p:ph sz="quarter" idx="11"/>
          </p:nvPr>
        </p:nvSpPr>
        <p:spPr/>
        <p:txBody>
          <a:bodyPr>
            <a:normAutofit fontScale="85000" lnSpcReduction="20000"/>
          </a:bodyPr>
          <a:lstStyle/>
          <a:p>
            <a:r>
              <a:rPr lang="en-US" dirty="0"/>
              <a:t>Dr Subharag Sarkar</a:t>
            </a:r>
          </a:p>
        </p:txBody>
      </p:sp>
      <p:sp>
        <p:nvSpPr>
          <p:cNvPr id="2" name="Content Placeholder 1">
            <a:extLst>
              <a:ext uri="{FF2B5EF4-FFF2-40B4-BE49-F238E27FC236}">
                <a16:creationId xmlns:a16="http://schemas.microsoft.com/office/drawing/2014/main" id="{3F89E92A-5BA8-3F42-81FD-952F958B68EC}"/>
              </a:ext>
            </a:extLst>
          </p:cNvPr>
          <p:cNvSpPr>
            <a:spLocks noGrp="1"/>
          </p:cNvSpPr>
          <p:nvPr>
            <p:ph sz="quarter" idx="12"/>
          </p:nvPr>
        </p:nvSpPr>
        <p:spPr/>
        <p:txBody>
          <a:bodyPr>
            <a:normAutofit lnSpcReduction="10000"/>
          </a:bodyPr>
          <a:lstStyle/>
          <a:p>
            <a:r>
              <a:rPr lang="en-US" dirty="0"/>
              <a:t>Fall 2023</a:t>
            </a:r>
          </a:p>
        </p:txBody>
      </p:sp>
      <p:sp>
        <p:nvSpPr>
          <p:cNvPr id="6" name="Content Placeholder 1">
            <a:extLst>
              <a:ext uri="{FF2B5EF4-FFF2-40B4-BE49-F238E27FC236}">
                <a16:creationId xmlns:a16="http://schemas.microsoft.com/office/drawing/2014/main" id="{DC3E28C2-8E63-BB37-438D-64077DB5F2DB}"/>
              </a:ext>
            </a:extLst>
          </p:cNvPr>
          <p:cNvSpPr txBox="1">
            <a:spLocks/>
          </p:cNvSpPr>
          <p:nvPr/>
        </p:nvSpPr>
        <p:spPr>
          <a:xfrm>
            <a:off x="611584" y="3341266"/>
            <a:ext cx="2333625" cy="290997"/>
          </a:xfrm>
          <a:prstGeom prst="rect">
            <a:avLst/>
          </a:prstGeom>
        </p:spPr>
        <p:txBody>
          <a:bodyPr vert="horz" lIns="91440" tIns="45720" rIns="91440" bIns="45720" rtlCol="0">
            <a:normAutofit fontScale="77500" lnSpcReduction="20000"/>
          </a:bodyPr>
          <a:lstStyle>
            <a:lvl1pPr marL="0" indent="0" algn="l" defTabSz="457200" rtl="0" eaLnBrk="1" latinLnBrk="0" hangingPunct="1">
              <a:spcBef>
                <a:spcPct val="20000"/>
              </a:spcBef>
              <a:buFont typeface="Wingdings" pitchFamily="2" charset="2"/>
              <a:buNone/>
              <a:defRPr sz="1400" b="0" i="0" kern="1200">
                <a:solidFill>
                  <a:schemeClr val="bg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2000" kern="1200">
                <a:solidFill>
                  <a:schemeClr val="tx1"/>
                </a:solidFill>
                <a:latin typeface="Helvetica" pitchFamily="2"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Helvetica"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Slides Courtesy - </a:t>
            </a:r>
            <a:r>
              <a:rPr lang="en-US" dirty="0" err="1"/>
              <a:t>Rózsa</a:t>
            </a:r>
            <a:r>
              <a:rPr lang="en-US" dirty="0"/>
              <a:t> </a:t>
            </a:r>
            <a:r>
              <a:rPr lang="en-US" dirty="0" err="1"/>
              <a:t>Záruba</a:t>
            </a:r>
            <a:endParaRPr lang="en-US" dirty="0"/>
          </a:p>
          <a:p>
            <a:endParaRPr lang="en-US" dirty="0"/>
          </a:p>
        </p:txBody>
      </p:sp>
    </p:spTree>
    <p:extLst>
      <p:ext uri="{BB962C8B-B14F-4D97-AF65-F5344CB8AC3E}">
        <p14:creationId xmlns:p14="http://schemas.microsoft.com/office/powerpoint/2010/main" val="41114397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57200" y="115504"/>
            <a:ext cx="8229600" cy="815741"/>
          </a:xfrm>
        </p:spPr>
        <p:txBody>
          <a:bodyPr>
            <a:normAutofit/>
          </a:bodyPr>
          <a:lstStyle/>
          <a:p>
            <a:pPr>
              <a:defRPr/>
            </a:pPr>
            <a:r>
              <a:rPr lang="en-US" dirty="0"/>
              <a:t>Goals of Clustering</a:t>
            </a:r>
          </a:p>
        </p:txBody>
      </p:sp>
      <p:sp>
        <p:nvSpPr>
          <p:cNvPr id="3" name="Content Placeholder 2"/>
          <p:cNvSpPr>
            <a:spLocks noGrp="1"/>
          </p:cNvSpPr>
          <p:nvPr>
            <p:ph idx="1"/>
          </p:nvPr>
        </p:nvSpPr>
        <p:spPr>
          <a:xfrm>
            <a:off x="457200" y="857250"/>
            <a:ext cx="8229600" cy="4000500"/>
          </a:xfrm>
        </p:spPr>
        <p:txBody>
          <a:bodyPr rtlCol="0">
            <a:normAutofit/>
          </a:bodyPr>
          <a:lstStyle/>
          <a:p>
            <a:pPr marL="0" indent="0" fontAlgn="auto">
              <a:lnSpc>
                <a:spcPct val="100000"/>
              </a:lnSpc>
              <a:spcAft>
                <a:spcPts val="0"/>
              </a:spcAft>
              <a:buNone/>
              <a:defRPr/>
            </a:pPr>
            <a:r>
              <a:rPr lang="en-US" sz="2000" dirty="0"/>
              <a:t>Clustering has one or more goals:</a:t>
            </a:r>
          </a:p>
          <a:p>
            <a:pPr fontAlgn="auto">
              <a:lnSpc>
                <a:spcPct val="100000"/>
              </a:lnSpc>
              <a:spcAft>
                <a:spcPts val="0"/>
              </a:spcAft>
              <a:defRPr/>
            </a:pPr>
            <a:r>
              <a:rPr lang="en-US" sz="2000" dirty="0"/>
              <a:t>It</a:t>
            </a:r>
            <a:r>
              <a:rPr lang="en-US" sz="2000" dirty="0">
                <a:solidFill>
                  <a:srgbClr val="C00000"/>
                </a:solidFill>
              </a:rPr>
              <a:t> Segments</a:t>
            </a:r>
            <a:r>
              <a:rPr lang="en-US" sz="2000" dirty="0"/>
              <a:t> a large set of cases into small subsets that can be treated similarly - </a:t>
            </a:r>
            <a:r>
              <a:rPr lang="en-US" sz="2000" dirty="0">
                <a:solidFill>
                  <a:srgbClr val="C00000"/>
                </a:solidFill>
              </a:rPr>
              <a:t>segmentation</a:t>
            </a:r>
          </a:p>
          <a:p>
            <a:pPr fontAlgn="auto">
              <a:lnSpc>
                <a:spcPct val="100000"/>
              </a:lnSpc>
              <a:spcAft>
                <a:spcPts val="0"/>
              </a:spcAft>
              <a:defRPr/>
            </a:pPr>
            <a:r>
              <a:rPr lang="en-US" sz="2000" dirty="0"/>
              <a:t>Generates a </a:t>
            </a:r>
            <a:r>
              <a:rPr lang="en-US" sz="2000" dirty="0">
                <a:solidFill>
                  <a:srgbClr val="C00000"/>
                </a:solidFill>
              </a:rPr>
              <a:t>more compact description </a:t>
            </a:r>
            <a:r>
              <a:rPr lang="en-US" sz="2000" dirty="0"/>
              <a:t>of a dataset - </a:t>
            </a:r>
            <a:r>
              <a:rPr lang="en-US" sz="2000" dirty="0">
                <a:solidFill>
                  <a:srgbClr val="C00000"/>
                </a:solidFill>
              </a:rPr>
              <a:t>compression</a:t>
            </a:r>
          </a:p>
          <a:p>
            <a:pPr fontAlgn="auto">
              <a:lnSpc>
                <a:spcPct val="100000"/>
              </a:lnSpc>
              <a:spcAft>
                <a:spcPts val="0"/>
              </a:spcAft>
              <a:defRPr/>
            </a:pPr>
            <a:r>
              <a:rPr lang="en-US" sz="2000" dirty="0"/>
              <a:t>Models an </a:t>
            </a:r>
            <a:r>
              <a:rPr lang="en-US" sz="2000" dirty="0">
                <a:solidFill>
                  <a:srgbClr val="C00000"/>
                </a:solidFill>
              </a:rPr>
              <a:t>underlying process </a:t>
            </a:r>
            <a:r>
              <a:rPr lang="en-US" sz="2000" dirty="0"/>
              <a:t>that generates the data as a mixture of different, localized processes – </a:t>
            </a:r>
            <a:r>
              <a:rPr lang="en-US" sz="2000" dirty="0">
                <a:solidFill>
                  <a:srgbClr val="C00000"/>
                </a:solidFill>
              </a:rPr>
              <a:t>representation</a:t>
            </a:r>
          </a:p>
          <a:p>
            <a:pPr fontAlgn="auto">
              <a:lnSpc>
                <a:spcPct val="100000"/>
              </a:lnSpc>
              <a:spcAft>
                <a:spcPts val="0"/>
              </a:spcAft>
              <a:defRPr/>
            </a:pPr>
            <a:endParaRPr lang="en-US" sz="2000" dirty="0">
              <a:solidFill>
                <a:srgbClr val="C00000"/>
              </a:solidFill>
            </a:endParaRPr>
          </a:p>
        </p:txBody>
      </p:sp>
    </p:spTree>
    <p:extLst>
      <p:ext uri="{BB962C8B-B14F-4D97-AF65-F5344CB8AC3E}">
        <p14:creationId xmlns:p14="http://schemas.microsoft.com/office/powerpoint/2010/main" val="815067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48965" y="60240"/>
            <a:ext cx="8246070" cy="610820"/>
          </a:xfrm>
        </p:spPr>
        <p:txBody>
          <a:bodyPr>
            <a:normAutofit fontScale="90000"/>
          </a:bodyPr>
          <a:lstStyle/>
          <a:p>
            <a:pPr eaLnBrk="1" hangingPunct="1"/>
            <a:r>
              <a:rPr lang="en-US" altLang="en-US" dirty="0"/>
              <a:t>Goal of Clustering</a:t>
            </a:r>
          </a:p>
        </p:txBody>
      </p:sp>
      <p:sp>
        <p:nvSpPr>
          <p:cNvPr id="7171" name="Rectangle 3"/>
          <p:cNvSpPr>
            <a:spLocks noGrp="1" noChangeArrowheads="1"/>
          </p:cNvSpPr>
          <p:nvPr>
            <p:ph type="body" idx="1"/>
          </p:nvPr>
        </p:nvSpPr>
        <p:spPr>
          <a:xfrm>
            <a:off x="413825" y="720923"/>
            <a:ext cx="8262938" cy="3763566"/>
          </a:xfrm>
        </p:spPr>
        <p:txBody>
          <a:bodyPr>
            <a:normAutofit/>
          </a:bodyPr>
          <a:lstStyle/>
          <a:p>
            <a:pPr eaLnBrk="1" hangingPunct="1"/>
            <a:r>
              <a:rPr lang="en-US" altLang="en-US" sz="2000" dirty="0"/>
              <a:t>Given a set of data points, each described by a set of attributes, find clusters such that:</a:t>
            </a:r>
          </a:p>
          <a:p>
            <a:pPr eaLnBrk="1" hangingPunct="1"/>
            <a:endParaRPr lang="en-US" altLang="en-US" sz="2000" dirty="0"/>
          </a:p>
          <a:p>
            <a:pPr lvl="1" eaLnBrk="1" hangingPunct="1"/>
            <a:r>
              <a:rPr lang="en-US" altLang="en-US" sz="2000" dirty="0"/>
              <a:t>Inter-cluster similarity is maximized</a:t>
            </a:r>
          </a:p>
          <a:p>
            <a:pPr lvl="1" eaLnBrk="1" hangingPunct="1"/>
            <a:endParaRPr lang="en-US" altLang="en-US" sz="2000" dirty="0"/>
          </a:p>
          <a:p>
            <a:pPr lvl="1" eaLnBrk="1" hangingPunct="1"/>
            <a:r>
              <a:rPr lang="en-US" altLang="en-US" sz="2000" dirty="0"/>
              <a:t>Intra-cluster similarity is minimized </a:t>
            </a:r>
          </a:p>
          <a:p>
            <a:pPr lvl="1" eaLnBrk="1" hangingPunct="1"/>
            <a:endParaRPr lang="en-US" altLang="en-US" sz="2000" dirty="0"/>
          </a:p>
          <a:p>
            <a:pPr eaLnBrk="1" hangingPunct="1"/>
            <a:r>
              <a:rPr lang="en-US" altLang="en-US" sz="2000" dirty="0"/>
              <a:t>Requires the definition of a similarity measure</a:t>
            </a:r>
          </a:p>
        </p:txBody>
      </p:sp>
      <p:sp>
        <p:nvSpPr>
          <p:cNvPr id="7172" name="Line 4"/>
          <p:cNvSpPr>
            <a:spLocks noChangeShapeType="1"/>
          </p:cNvSpPr>
          <p:nvPr/>
        </p:nvSpPr>
        <p:spPr bwMode="auto">
          <a:xfrm>
            <a:off x="6302375" y="1515070"/>
            <a:ext cx="1588" cy="1603772"/>
          </a:xfrm>
          <a:prstGeom prst="line">
            <a:avLst/>
          </a:prstGeom>
          <a:noFill/>
          <a:ln w="222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7173" name="Line 5"/>
          <p:cNvSpPr>
            <a:spLocks noChangeShapeType="1"/>
          </p:cNvSpPr>
          <p:nvPr/>
        </p:nvSpPr>
        <p:spPr bwMode="auto">
          <a:xfrm>
            <a:off x="6302375" y="3118842"/>
            <a:ext cx="2438400" cy="1190"/>
          </a:xfrm>
          <a:prstGeom prst="line">
            <a:avLst/>
          </a:prstGeom>
          <a:noFill/>
          <a:ln w="222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74" name="Text Box 6"/>
          <p:cNvSpPr txBox="1">
            <a:spLocks noChangeArrowheads="1"/>
          </p:cNvSpPr>
          <p:nvPr/>
        </p:nvSpPr>
        <p:spPr bwMode="auto">
          <a:xfrm>
            <a:off x="5559425" y="1612701"/>
            <a:ext cx="5437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a:t>F1</a:t>
            </a:r>
          </a:p>
        </p:txBody>
      </p:sp>
      <p:sp>
        <p:nvSpPr>
          <p:cNvPr id="7175" name="Text Box 7"/>
          <p:cNvSpPr txBox="1">
            <a:spLocks noChangeArrowheads="1"/>
          </p:cNvSpPr>
          <p:nvPr/>
        </p:nvSpPr>
        <p:spPr bwMode="auto">
          <a:xfrm>
            <a:off x="7978775" y="3264098"/>
            <a:ext cx="5437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a:t>F2</a:t>
            </a:r>
          </a:p>
        </p:txBody>
      </p:sp>
      <p:sp>
        <p:nvSpPr>
          <p:cNvPr id="7176" name="Text Box 8"/>
          <p:cNvSpPr txBox="1">
            <a:spLocks noChangeArrowheads="1"/>
          </p:cNvSpPr>
          <p:nvPr/>
        </p:nvSpPr>
        <p:spPr bwMode="auto">
          <a:xfrm>
            <a:off x="6667500" y="1852017"/>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a:t>x</a:t>
            </a:r>
          </a:p>
        </p:txBody>
      </p:sp>
      <p:sp>
        <p:nvSpPr>
          <p:cNvPr id="7177" name="Text Box 9"/>
          <p:cNvSpPr txBox="1">
            <a:spLocks noChangeArrowheads="1"/>
          </p:cNvSpPr>
          <p:nvPr/>
        </p:nvSpPr>
        <p:spPr bwMode="auto">
          <a:xfrm>
            <a:off x="6575425" y="1910357"/>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a:t>x</a:t>
            </a:r>
          </a:p>
        </p:txBody>
      </p:sp>
      <p:sp>
        <p:nvSpPr>
          <p:cNvPr id="7178" name="Text Box 10"/>
          <p:cNvSpPr txBox="1">
            <a:spLocks noChangeArrowheads="1"/>
          </p:cNvSpPr>
          <p:nvPr/>
        </p:nvSpPr>
        <p:spPr bwMode="auto">
          <a:xfrm>
            <a:off x="6911975" y="1891307"/>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a:t>x</a:t>
            </a:r>
          </a:p>
        </p:txBody>
      </p:sp>
      <p:sp>
        <p:nvSpPr>
          <p:cNvPr id="7179" name="Text Box 11"/>
          <p:cNvSpPr txBox="1">
            <a:spLocks noChangeArrowheads="1"/>
          </p:cNvSpPr>
          <p:nvPr/>
        </p:nvSpPr>
        <p:spPr bwMode="auto">
          <a:xfrm>
            <a:off x="6819900" y="1969889"/>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a:t>x</a:t>
            </a:r>
          </a:p>
        </p:txBody>
      </p:sp>
      <p:sp>
        <p:nvSpPr>
          <p:cNvPr id="7180" name="Text Box 12"/>
          <p:cNvSpPr txBox="1">
            <a:spLocks noChangeArrowheads="1"/>
          </p:cNvSpPr>
          <p:nvPr/>
        </p:nvSpPr>
        <p:spPr bwMode="auto">
          <a:xfrm>
            <a:off x="6727825" y="2062757"/>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a:t>xx</a:t>
            </a:r>
          </a:p>
        </p:txBody>
      </p:sp>
      <p:sp>
        <p:nvSpPr>
          <p:cNvPr id="7181" name="Text Box 13"/>
          <p:cNvSpPr txBox="1">
            <a:spLocks noChangeArrowheads="1"/>
          </p:cNvSpPr>
          <p:nvPr/>
        </p:nvSpPr>
        <p:spPr bwMode="auto">
          <a:xfrm>
            <a:off x="7064375" y="1719857"/>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a:t>x</a:t>
            </a:r>
          </a:p>
        </p:txBody>
      </p:sp>
      <p:sp>
        <p:nvSpPr>
          <p:cNvPr id="7182" name="Text Box 14"/>
          <p:cNvSpPr txBox="1">
            <a:spLocks noChangeArrowheads="1"/>
          </p:cNvSpPr>
          <p:nvPr/>
        </p:nvSpPr>
        <p:spPr bwMode="auto">
          <a:xfrm>
            <a:off x="7216775" y="1834157"/>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a:t>x</a:t>
            </a:r>
          </a:p>
        </p:txBody>
      </p:sp>
      <p:sp>
        <p:nvSpPr>
          <p:cNvPr id="7183" name="Text Box 15"/>
          <p:cNvSpPr txBox="1">
            <a:spLocks noChangeArrowheads="1"/>
          </p:cNvSpPr>
          <p:nvPr/>
        </p:nvSpPr>
        <p:spPr bwMode="auto">
          <a:xfrm>
            <a:off x="7156450" y="2005607"/>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a:t>x</a:t>
            </a:r>
          </a:p>
        </p:txBody>
      </p:sp>
      <p:sp>
        <p:nvSpPr>
          <p:cNvPr id="7184" name="Text Box 16"/>
          <p:cNvSpPr txBox="1">
            <a:spLocks noChangeArrowheads="1"/>
          </p:cNvSpPr>
          <p:nvPr/>
        </p:nvSpPr>
        <p:spPr bwMode="auto">
          <a:xfrm>
            <a:off x="6819900" y="1813917"/>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a:t>x</a:t>
            </a:r>
          </a:p>
        </p:txBody>
      </p:sp>
      <p:sp>
        <p:nvSpPr>
          <p:cNvPr id="7185" name="Text Box 17"/>
          <p:cNvSpPr txBox="1">
            <a:spLocks noChangeArrowheads="1"/>
          </p:cNvSpPr>
          <p:nvPr/>
        </p:nvSpPr>
        <p:spPr bwMode="auto">
          <a:xfrm>
            <a:off x="7737475" y="2329457"/>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a:t>x</a:t>
            </a:r>
          </a:p>
        </p:txBody>
      </p:sp>
      <p:sp>
        <p:nvSpPr>
          <p:cNvPr id="7186" name="Text Box 18"/>
          <p:cNvSpPr txBox="1">
            <a:spLocks noChangeArrowheads="1"/>
          </p:cNvSpPr>
          <p:nvPr/>
        </p:nvSpPr>
        <p:spPr bwMode="auto">
          <a:xfrm>
            <a:off x="7645400" y="2387798"/>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a:t>x</a:t>
            </a:r>
          </a:p>
        </p:txBody>
      </p:sp>
      <p:sp>
        <p:nvSpPr>
          <p:cNvPr id="7187" name="Text Box 19"/>
          <p:cNvSpPr txBox="1">
            <a:spLocks noChangeArrowheads="1"/>
          </p:cNvSpPr>
          <p:nvPr/>
        </p:nvSpPr>
        <p:spPr bwMode="auto">
          <a:xfrm>
            <a:off x="7981950" y="2368748"/>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a:t>x</a:t>
            </a:r>
          </a:p>
        </p:txBody>
      </p:sp>
      <p:sp>
        <p:nvSpPr>
          <p:cNvPr id="7188" name="Text Box 20"/>
          <p:cNvSpPr txBox="1">
            <a:spLocks noChangeArrowheads="1"/>
          </p:cNvSpPr>
          <p:nvPr/>
        </p:nvSpPr>
        <p:spPr bwMode="auto">
          <a:xfrm>
            <a:off x="7889875" y="2447330"/>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a:t>x</a:t>
            </a:r>
          </a:p>
        </p:txBody>
      </p:sp>
      <p:sp>
        <p:nvSpPr>
          <p:cNvPr id="7189" name="Text Box 21"/>
          <p:cNvSpPr txBox="1">
            <a:spLocks noChangeArrowheads="1"/>
          </p:cNvSpPr>
          <p:nvPr/>
        </p:nvSpPr>
        <p:spPr bwMode="auto">
          <a:xfrm>
            <a:off x="7797800" y="2540198"/>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a:t>xx</a:t>
            </a:r>
          </a:p>
        </p:txBody>
      </p:sp>
      <p:sp>
        <p:nvSpPr>
          <p:cNvPr id="7190" name="Text Box 22"/>
          <p:cNvSpPr txBox="1">
            <a:spLocks noChangeArrowheads="1"/>
          </p:cNvSpPr>
          <p:nvPr/>
        </p:nvSpPr>
        <p:spPr bwMode="auto">
          <a:xfrm>
            <a:off x="8058150" y="2610445"/>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a:t>x</a:t>
            </a:r>
          </a:p>
        </p:txBody>
      </p:sp>
      <p:sp>
        <p:nvSpPr>
          <p:cNvPr id="7191" name="Text Box 23"/>
          <p:cNvSpPr txBox="1">
            <a:spLocks noChangeArrowheads="1"/>
          </p:cNvSpPr>
          <p:nvPr/>
        </p:nvSpPr>
        <p:spPr bwMode="auto">
          <a:xfrm>
            <a:off x="7629525" y="2499717"/>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a:t>x</a:t>
            </a:r>
          </a:p>
        </p:txBody>
      </p:sp>
      <p:sp>
        <p:nvSpPr>
          <p:cNvPr id="7192" name="Text Box 24"/>
          <p:cNvSpPr txBox="1">
            <a:spLocks noChangeArrowheads="1"/>
          </p:cNvSpPr>
          <p:nvPr/>
        </p:nvSpPr>
        <p:spPr bwMode="auto">
          <a:xfrm>
            <a:off x="7869190" y="2284434"/>
            <a:ext cx="3385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742950" indent="-285750">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a:t>x</a:t>
            </a:r>
          </a:p>
        </p:txBody>
      </p:sp>
    </p:spTree>
    <p:extLst>
      <p:ext uri="{BB962C8B-B14F-4D97-AF65-F5344CB8AC3E}">
        <p14:creationId xmlns:p14="http://schemas.microsoft.com/office/powerpoint/2010/main" val="155753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0" y="1451372"/>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8195" name="Rectangle 3"/>
          <p:cNvSpPr>
            <a:spLocks noChangeArrowheads="1"/>
          </p:cNvSpPr>
          <p:nvPr/>
        </p:nvSpPr>
        <p:spPr bwMode="auto">
          <a:xfrm>
            <a:off x="0" y="1628775"/>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8196" name="Rectangle 4"/>
          <p:cNvSpPr>
            <a:spLocks noChangeArrowheads="1"/>
          </p:cNvSpPr>
          <p:nvPr/>
        </p:nvSpPr>
        <p:spPr bwMode="auto">
          <a:xfrm>
            <a:off x="0" y="1650206"/>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grpSp>
        <p:nvGrpSpPr>
          <p:cNvPr id="8197" name="Group 5"/>
          <p:cNvGrpSpPr>
            <a:grpSpLocks/>
          </p:cNvGrpSpPr>
          <p:nvPr/>
        </p:nvGrpSpPr>
        <p:grpSpPr bwMode="auto">
          <a:xfrm>
            <a:off x="51653" y="1718948"/>
            <a:ext cx="8993873" cy="1682354"/>
            <a:chOff x="36" y="642"/>
            <a:chExt cx="5760" cy="1413"/>
          </a:xfrm>
        </p:grpSpPr>
        <p:pic>
          <p:nvPicPr>
            <p:cNvPr id="8201" name="Picture 6" descr="Edna Krabapp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 y="789"/>
              <a:ext cx="513" cy="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2" name="Picture 7" descr="Principal Seymour  Skinn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4" y="828"/>
              <a:ext cx="514" cy="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3" name="Rectangle 8"/>
            <p:cNvSpPr>
              <a:spLocks noChangeArrowheads="1"/>
            </p:cNvSpPr>
            <p:nvPr/>
          </p:nvSpPr>
          <p:spPr bwMode="auto">
            <a:xfrm>
              <a:off x="36" y="1365"/>
              <a:ext cx="5760"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pic>
          <p:nvPicPr>
            <p:cNvPr id="8204" name="Picture 9" descr="Groundskeeper Willi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3" y="920"/>
              <a:ext cx="569"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5"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9" y="865"/>
              <a:ext cx="635" cy="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6"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5" y="753"/>
              <a:ext cx="580" cy="1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7"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4" y="806"/>
              <a:ext cx="592" cy="1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8"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27" y="1090"/>
              <a:ext cx="454" cy="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9" name="Picture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95" y="1096"/>
              <a:ext cx="306" cy="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10" name="Picture 15" descr="C:\Documents and Settings\eamonn\Desktop\bios_family_marge.gi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81" y="642"/>
              <a:ext cx="459" cy="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198" name="Rectangle 16"/>
          <p:cNvSpPr>
            <a:spLocks noChangeArrowheads="1"/>
          </p:cNvSpPr>
          <p:nvPr/>
        </p:nvSpPr>
        <p:spPr bwMode="auto">
          <a:xfrm>
            <a:off x="2400300" y="2832497"/>
            <a:ext cx="5410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157713" name="Text Box 17"/>
          <p:cNvSpPr txBox="1">
            <a:spLocks noChangeArrowheads="1"/>
          </p:cNvSpPr>
          <p:nvPr/>
        </p:nvSpPr>
        <p:spPr bwMode="auto">
          <a:xfrm>
            <a:off x="390583" y="148399"/>
            <a:ext cx="8831264" cy="584775"/>
          </a:xfrm>
          <a:prstGeom prst="rect">
            <a:avLst/>
          </a:prstGeom>
          <a:noFill/>
          <a:ln w="9525">
            <a:noFill/>
            <a:miter lim="800000"/>
            <a:headEnd/>
            <a:tailEnd/>
          </a:ln>
          <a:effectLst/>
        </p:spPr>
        <p:txBody>
          <a:bodyPr wrap="none">
            <a:spAutoFit/>
          </a:bodyPr>
          <a:lstStyle>
            <a:lvl1pPr>
              <a:defRPr sz="2400">
                <a:solidFill>
                  <a:schemeClr val="tx1"/>
                </a:solidFill>
                <a:latin typeface="Arial" charset="0"/>
                <a:ea typeface="ＭＳ Ｐゴシック" pitchFamily="-111" charset="-128"/>
              </a:defRPr>
            </a:lvl1pPr>
            <a:lvl2pPr marL="37931725" indent="-37474525">
              <a:defRPr sz="2400">
                <a:solidFill>
                  <a:schemeClr val="tx1"/>
                </a:solidFill>
                <a:latin typeface="Arial" charset="0"/>
                <a:ea typeface="ＭＳ Ｐゴシック" pitchFamily="-111" charset="-128"/>
              </a:defRPr>
            </a:lvl2pPr>
            <a:lvl3pPr>
              <a:defRPr sz="2400">
                <a:solidFill>
                  <a:schemeClr val="tx1"/>
                </a:solidFill>
                <a:latin typeface="Arial" charset="0"/>
                <a:ea typeface="ＭＳ Ｐゴシック" pitchFamily="-111" charset="-128"/>
              </a:defRPr>
            </a:lvl3pPr>
            <a:lvl4pPr>
              <a:defRPr sz="2400">
                <a:solidFill>
                  <a:schemeClr val="tx1"/>
                </a:solidFill>
                <a:latin typeface="Arial" charset="0"/>
                <a:ea typeface="ＭＳ Ｐゴシック" pitchFamily="-111" charset="-128"/>
              </a:defRPr>
            </a:lvl4pPr>
            <a:lvl5pPr>
              <a:defRPr sz="2400">
                <a:solidFill>
                  <a:schemeClr val="tx1"/>
                </a:solidFill>
                <a:latin typeface="Arial" charset="0"/>
                <a:ea typeface="ＭＳ Ｐゴシック" pitchFamily="-111" charset="-128"/>
              </a:defRPr>
            </a:lvl5pPr>
            <a:lvl6pPr marL="457200" eaLnBrk="0" fontAlgn="base" hangingPunct="0">
              <a:spcBef>
                <a:spcPct val="0"/>
              </a:spcBef>
              <a:spcAft>
                <a:spcPct val="0"/>
              </a:spcAft>
              <a:defRPr sz="2400">
                <a:solidFill>
                  <a:schemeClr val="tx1"/>
                </a:solidFill>
                <a:latin typeface="Arial" charset="0"/>
                <a:ea typeface="ＭＳ Ｐゴシック" pitchFamily="-111" charset="-128"/>
              </a:defRPr>
            </a:lvl6pPr>
            <a:lvl7pPr marL="914400" eaLnBrk="0" fontAlgn="base" hangingPunct="0">
              <a:spcBef>
                <a:spcPct val="0"/>
              </a:spcBef>
              <a:spcAft>
                <a:spcPct val="0"/>
              </a:spcAft>
              <a:defRPr sz="2400">
                <a:solidFill>
                  <a:schemeClr val="tx1"/>
                </a:solidFill>
                <a:latin typeface="Arial" charset="0"/>
                <a:ea typeface="ＭＳ Ｐゴシック" pitchFamily="-111" charset="-128"/>
              </a:defRPr>
            </a:lvl7pPr>
            <a:lvl8pPr marL="1371600" eaLnBrk="0" fontAlgn="base" hangingPunct="0">
              <a:spcBef>
                <a:spcPct val="0"/>
              </a:spcBef>
              <a:spcAft>
                <a:spcPct val="0"/>
              </a:spcAft>
              <a:defRPr sz="2400">
                <a:solidFill>
                  <a:schemeClr val="tx1"/>
                </a:solidFill>
                <a:latin typeface="Arial" charset="0"/>
                <a:ea typeface="ＭＳ Ｐゴシック" pitchFamily="-111" charset="-128"/>
              </a:defRPr>
            </a:lvl8pPr>
            <a:lvl9pPr marL="1828800" eaLnBrk="0" fontAlgn="base" hangingPunct="0">
              <a:spcBef>
                <a:spcPct val="0"/>
              </a:spcBef>
              <a:spcAft>
                <a:spcPct val="0"/>
              </a:spcAft>
              <a:defRPr sz="2400">
                <a:solidFill>
                  <a:schemeClr val="tx1"/>
                </a:solidFill>
                <a:latin typeface="Arial" charset="0"/>
                <a:ea typeface="ＭＳ Ｐゴシック" pitchFamily="-111" charset="-128"/>
              </a:defRPr>
            </a:lvl9pPr>
          </a:lstStyle>
          <a:p>
            <a:pPr>
              <a:defRPr/>
            </a:pPr>
            <a:r>
              <a:rPr lang="en-US" altLang="en-US" sz="3200" b="1" dirty="0"/>
              <a:t>What is a natural grouping of these objects?</a:t>
            </a:r>
          </a:p>
        </p:txBody>
      </p:sp>
      <p:sp>
        <p:nvSpPr>
          <p:cNvPr id="8200" name="TextBox 17"/>
          <p:cNvSpPr txBox="1">
            <a:spLocks noChangeArrowheads="1"/>
          </p:cNvSpPr>
          <p:nvPr/>
        </p:nvSpPr>
        <p:spPr bwMode="auto">
          <a:xfrm>
            <a:off x="7471747" y="4709620"/>
            <a:ext cx="167225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000" dirty="0"/>
              <a:t>Slide from </a:t>
            </a:r>
            <a:r>
              <a:rPr lang="en-US" altLang="en-US" sz="1000" dirty="0" err="1"/>
              <a:t>Eamonn</a:t>
            </a:r>
            <a:r>
              <a:rPr lang="en-US" altLang="en-US" sz="1000" dirty="0"/>
              <a:t> Keogh</a:t>
            </a:r>
          </a:p>
        </p:txBody>
      </p:sp>
    </p:spTree>
    <p:extLst>
      <p:ext uri="{BB962C8B-B14F-4D97-AF65-F5344CB8AC3E}">
        <p14:creationId xmlns:p14="http://schemas.microsoft.com/office/powerpoint/2010/main" val="4064709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10 years ago</a:t>
            </a:r>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56377" y="943756"/>
            <a:ext cx="5000058" cy="3513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863299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0" y="2647950"/>
            <a:ext cx="9144000" cy="24955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9219" name="Rectangle 3"/>
          <p:cNvSpPr>
            <a:spLocks noChangeArrowheads="1"/>
          </p:cNvSpPr>
          <p:nvPr/>
        </p:nvSpPr>
        <p:spPr bwMode="auto">
          <a:xfrm>
            <a:off x="0" y="1451372"/>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9220" name="Rectangle 4"/>
          <p:cNvSpPr>
            <a:spLocks noChangeArrowheads="1"/>
          </p:cNvSpPr>
          <p:nvPr/>
        </p:nvSpPr>
        <p:spPr bwMode="auto">
          <a:xfrm>
            <a:off x="0" y="1628775"/>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9221" name="Rectangle 5"/>
          <p:cNvSpPr>
            <a:spLocks noChangeArrowheads="1"/>
          </p:cNvSpPr>
          <p:nvPr/>
        </p:nvSpPr>
        <p:spPr bwMode="auto">
          <a:xfrm>
            <a:off x="0" y="1650206"/>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grpSp>
        <p:nvGrpSpPr>
          <p:cNvPr id="9222" name="Group 6"/>
          <p:cNvGrpSpPr>
            <a:grpSpLocks/>
          </p:cNvGrpSpPr>
          <p:nvPr/>
        </p:nvGrpSpPr>
        <p:grpSpPr bwMode="auto">
          <a:xfrm>
            <a:off x="57150" y="902493"/>
            <a:ext cx="9144000" cy="1682354"/>
            <a:chOff x="36" y="642"/>
            <a:chExt cx="5760" cy="1413"/>
          </a:xfrm>
        </p:grpSpPr>
        <p:pic>
          <p:nvPicPr>
            <p:cNvPr id="9258" name="Picture 7" descr="Edna Krabapp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 y="789"/>
              <a:ext cx="513" cy="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59" name="Picture 8" descr="Principal Seymour  Skinn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4" y="828"/>
              <a:ext cx="514" cy="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60" name="Rectangle 9"/>
            <p:cNvSpPr>
              <a:spLocks noChangeArrowheads="1"/>
            </p:cNvSpPr>
            <p:nvPr/>
          </p:nvSpPr>
          <p:spPr bwMode="auto">
            <a:xfrm>
              <a:off x="36" y="1365"/>
              <a:ext cx="5760"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pic>
          <p:nvPicPr>
            <p:cNvPr id="9261" name="Picture 10" descr="Groundskeeper Willi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3" y="920"/>
              <a:ext cx="569"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62"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99" y="865"/>
              <a:ext cx="635" cy="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63"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95" y="753"/>
              <a:ext cx="580" cy="1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64"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4" y="806"/>
              <a:ext cx="592" cy="1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65" name="Picture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27" y="1090"/>
              <a:ext cx="454" cy="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66" name="Picture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95" y="1096"/>
              <a:ext cx="306" cy="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67" name="Picture 16" descr="C:\Documents and Settings\eamonn\Desktop\bios_family_marge.gif"/>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81" y="642"/>
              <a:ext cx="459" cy="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23" name="Rectangle 18"/>
          <p:cNvSpPr>
            <a:spLocks noChangeArrowheads="1"/>
          </p:cNvSpPr>
          <p:nvPr/>
        </p:nvSpPr>
        <p:spPr bwMode="auto">
          <a:xfrm>
            <a:off x="2400300" y="2832497"/>
            <a:ext cx="5410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grpSp>
        <p:nvGrpSpPr>
          <p:cNvPr id="9224" name="Group 19"/>
          <p:cNvGrpSpPr>
            <a:grpSpLocks/>
          </p:cNvGrpSpPr>
          <p:nvPr/>
        </p:nvGrpSpPr>
        <p:grpSpPr bwMode="auto">
          <a:xfrm>
            <a:off x="150813" y="2932510"/>
            <a:ext cx="8743950" cy="1860947"/>
            <a:chOff x="96" y="2583"/>
            <a:chExt cx="5508" cy="1563"/>
          </a:xfrm>
        </p:grpSpPr>
        <p:grpSp>
          <p:nvGrpSpPr>
            <p:cNvPr id="9232" name="Group 20"/>
            <p:cNvGrpSpPr>
              <a:grpSpLocks/>
            </p:cNvGrpSpPr>
            <p:nvPr/>
          </p:nvGrpSpPr>
          <p:grpSpPr bwMode="auto">
            <a:xfrm>
              <a:off x="120" y="2802"/>
              <a:ext cx="5484" cy="1344"/>
              <a:chOff x="120" y="2802"/>
              <a:chExt cx="5484" cy="1344"/>
            </a:xfrm>
          </p:grpSpPr>
          <p:grpSp>
            <p:nvGrpSpPr>
              <p:cNvPr id="9252" name="Group 21"/>
              <p:cNvGrpSpPr>
                <a:grpSpLocks/>
              </p:cNvGrpSpPr>
              <p:nvPr/>
            </p:nvGrpSpPr>
            <p:grpSpPr bwMode="auto">
              <a:xfrm>
                <a:off x="120" y="2802"/>
                <a:ext cx="2286" cy="1344"/>
                <a:chOff x="156" y="2634"/>
                <a:chExt cx="2286" cy="1344"/>
              </a:xfrm>
            </p:grpSpPr>
            <p:sp>
              <p:nvSpPr>
                <p:cNvPr id="9256" name="Rectangle 22"/>
                <p:cNvSpPr>
                  <a:spLocks noChangeArrowheads="1"/>
                </p:cNvSpPr>
                <p:nvPr/>
              </p:nvSpPr>
              <p:spPr bwMode="auto">
                <a:xfrm>
                  <a:off x="156" y="2634"/>
                  <a:ext cx="1080" cy="1344"/>
                </a:xfrm>
                <a:prstGeom prst="rect">
                  <a:avLst/>
                </a:prstGeom>
                <a:solidFill>
                  <a:srgbClr val="FFFFFF"/>
                </a:solidFill>
                <a:ln w="1587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9257" name="Rectangle 23"/>
                <p:cNvSpPr>
                  <a:spLocks noChangeArrowheads="1"/>
                </p:cNvSpPr>
                <p:nvPr/>
              </p:nvSpPr>
              <p:spPr bwMode="auto">
                <a:xfrm>
                  <a:off x="1362" y="2634"/>
                  <a:ext cx="1080" cy="1344"/>
                </a:xfrm>
                <a:prstGeom prst="rect">
                  <a:avLst/>
                </a:prstGeom>
                <a:solidFill>
                  <a:srgbClr val="FFFFFF"/>
                </a:solidFill>
                <a:ln w="1587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grpSp>
          <p:grpSp>
            <p:nvGrpSpPr>
              <p:cNvPr id="9253" name="Group 24"/>
              <p:cNvGrpSpPr>
                <a:grpSpLocks/>
              </p:cNvGrpSpPr>
              <p:nvPr/>
            </p:nvGrpSpPr>
            <p:grpSpPr bwMode="auto">
              <a:xfrm>
                <a:off x="3318" y="2802"/>
                <a:ext cx="2286" cy="1344"/>
                <a:chOff x="156" y="2634"/>
                <a:chExt cx="2286" cy="1344"/>
              </a:xfrm>
            </p:grpSpPr>
            <p:sp>
              <p:nvSpPr>
                <p:cNvPr id="9254" name="Rectangle 25"/>
                <p:cNvSpPr>
                  <a:spLocks noChangeArrowheads="1"/>
                </p:cNvSpPr>
                <p:nvPr/>
              </p:nvSpPr>
              <p:spPr bwMode="auto">
                <a:xfrm>
                  <a:off x="156" y="2634"/>
                  <a:ext cx="1080" cy="1344"/>
                </a:xfrm>
                <a:prstGeom prst="rect">
                  <a:avLst/>
                </a:prstGeom>
                <a:solidFill>
                  <a:srgbClr val="FFFFFF"/>
                </a:solidFill>
                <a:ln w="1587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9255" name="Rectangle 26"/>
                <p:cNvSpPr>
                  <a:spLocks noChangeArrowheads="1"/>
                </p:cNvSpPr>
                <p:nvPr/>
              </p:nvSpPr>
              <p:spPr bwMode="auto">
                <a:xfrm>
                  <a:off x="1362" y="2634"/>
                  <a:ext cx="1080" cy="1344"/>
                </a:xfrm>
                <a:prstGeom prst="rect">
                  <a:avLst/>
                </a:prstGeom>
                <a:solidFill>
                  <a:srgbClr val="FFFFFF"/>
                </a:solidFill>
                <a:ln w="1587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grpSp>
        </p:grpSp>
        <p:sp>
          <p:nvSpPr>
            <p:cNvPr id="9233" name="Rectangle 27"/>
            <p:cNvSpPr>
              <a:spLocks noChangeArrowheads="1"/>
            </p:cNvSpPr>
            <p:nvPr/>
          </p:nvSpPr>
          <p:spPr bwMode="auto">
            <a:xfrm>
              <a:off x="96" y="2583"/>
              <a:ext cx="3408" cy="3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pic>
          <p:nvPicPr>
            <p:cNvPr id="9234" name="Picture 28" descr="Edna Krabapp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 y="3460"/>
              <a:ext cx="303" cy="6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235" name="Picture 29" descr="Principal Seymour  Skinn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2841"/>
              <a:ext cx="304" cy="65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236" name="Picture 30" descr="Groundskeeper Willi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2" y="2859"/>
              <a:ext cx="336" cy="5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237" name="Picture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0" y="3523"/>
              <a:ext cx="375" cy="5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238" name="Picture 3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28" y="2821"/>
              <a:ext cx="343" cy="6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239" name="Picture 3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72" y="3033"/>
              <a:ext cx="375" cy="64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240" name="Picture 3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46" y="3608"/>
              <a:ext cx="269" cy="4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241" name="Picture 3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59" y="3702"/>
              <a:ext cx="181" cy="4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242" name="Picture 36" descr="C:\Documents and Settings\eamonn\Desktop\bios_family_marge.gif"/>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5" y="2887"/>
              <a:ext cx="272" cy="8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243" name="Picture 37" descr="Edna Krabapp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6" y="2878"/>
              <a:ext cx="303" cy="6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244" name="Picture 38" descr="Principal Seymour  Skinn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8" y="3477"/>
              <a:ext cx="304" cy="65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245" name="Picture 39" descr="Groundskeeper Willi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4" y="3561"/>
              <a:ext cx="336" cy="5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246" name="Picture 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4" y="2821"/>
              <a:ext cx="375" cy="5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247" name="Picture 4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226" y="2833"/>
              <a:ext cx="343" cy="6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248" name="Picture 42"/>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540" y="3524"/>
              <a:ext cx="351" cy="60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249" name="Picture 4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590" y="3002"/>
              <a:ext cx="269" cy="4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250" name="Picture 4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699" y="3642"/>
              <a:ext cx="181" cy="4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251" name="Picture 45" descr="C:\Documents and Settings\eamonn\Desktop\bios_family_marge.gif"/>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77" y="2845"/>
              <a:ext cx="272" cy="8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9225" name="Text Box 46"/>
          <p:cNvSpPr txBox="1">
            <a:spLocks noChangeArrowheads="1"/>
          </p:cNvSpPr>
          <p:nvPr/>
        </p:nvSpPr>
        <p:spPr bwMode="auto">
          <a:xfrm>
            <a:off x="1839914" y="4792266"/>
            <a:ext cx="22764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800"/>
              <a:t>School Employees</a:t>
            </a:r>
            <a:r>
              <a:rPr lang="en-US" altLang="en-US" sz="1600"/>
              <a:t> </a:t>
            </a:r>
          </a:p>
        </p:txBody>
      </p:sp>
      <p:sp>
        <p:nvSpPr>
          <p:cNvPr id="9226" name="Text Box 47"/>
          <p:cNvSpPr txBox="1">
            <a:spLocks noChangeArrowheads="1"/>
          </p:cNvSpPr>
          <p:nvPr/>
        </p:nvSpPr>
        <p:spPr bwMode="auto">
          <a:xfrm>
            <a:off x="0" y="4773217"/>
            <a:ext cx="20701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600"/>
              <a:t>Simpson's Family</a:t>
            </a:r>
            <a:r>
              <a:rPr lang="en-US" altLang="en-US" sz="2000"/>
              <a:t> </a:t>
            </a:r>
          </a:p>
        </p:txBody>
      </p:sp>
      <p:sp>
        <p:nvSpPr>
          <p:cNvPr id="9227" name="Text Box 48"/>
          <p:cNvSpPr txBox="1">
            <a:spLocks noChangeArrowheads="1"/>
          </p:cNvSpPr>
          <p:nvPr/>
        </p:nvSpPr>
        <p:spPr bwMode="auto">
          <a:xfrm>
            <a:off x="7107238" y="4773217"/>
            <a:ext cx="18399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2000"/>
              <a:t>Males</a:t>
            </a:r>
            <a:r>
              <a:rPr lang="en-US" altLang="en-US" sz="1600"/>
              <a:t> </a:t>
            </a:r>
          </a:p>
        </p:txBody>
      </p:sp>
      <p:sp>
        <p:nvSpPr>
          <p:cNvPr id="9228" name="Text Box 49"/>
          <p:cNvSpPr txBox="1">
            <a:spLocks noChangeArrowheads="1"/>
          </p:cNvSpPr>
          <p:nvPr/>
        </p:nvSpPr>
        <p:spPr bwMode="auto">
          <a:xfrm>
            <a:off x="5173663" y="4773217"/>
            <a:ext cx="18399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2000"/>
              <a:t>Females</a:t>
            </a:r>
            <a:r>
              <a:rPr lang="en-US" altLang="en-US" sz="1600"/>
              <a:t> </a:t>
            </a:r>
          </a:p>
        </p:txBody>
      </p:sp>
      <p:sp>
        <p:nvSpPr>
          <p:cNvPr id="158770" name="Text Box 50"/>
          <p:cNvSpPr txBox="1">
            <a:spLocks noChangeArrowheads="1"/>
          </p:cNvSpPr>
          <p:nvPr/>
        </p:nvSpPr>
        <p:spPr bwMode="auto">
          <a:xfrm>
            <a:off x="2502960" y="2556271"/>
            <a:ext cx="4828566" cy="584775"/>
          </a:xfrm>
          <a:prstGeom prst="rect">
            <a:avLst/>
          </a:prstGeom>
          <a:noFill/>
          <a:ln w="9525">
            <a:noFill/>
            <a:miter lim="800000"/>
            <a:headEnd/>
            <a:tailEnd/>
          </a:ln>
          <a:effectLst/>
        </p:spPr>
        <p:txBody>
          <a:bodyPr wrap="none">
            <a:spAutoFit/>
          </a:bodyPr>
          <a:lstStyle/>
          <a:p>
            <a:pPr>
              <a:defRPr/>
            </a:pPr>
            <a:r>
              <a:rPr lang="en-US" sz="3200" b="1" dirty="0">
                <a:latin typeface="Arial" pitchFamily="-111" charset="0"/>
                <a:ea typeface="ＭＳ Ｐゴシック" pitchFamily="-111" charset="-128"/>
                <a:cs typeface="ＭＳ Ｐゴシック" pitchFamily="-111" charset="-128"/>
              </a:rPr>
              <a:t>Clustering is Subjective</a:t>
            </a:r>
          </a:p>
        </p:txBody>
      </p:sp>
      <p:sp>
        <p:nvSpPr>
          <p:cNvPr id="158771" name="Text Box 51"/>
          <p:cNvSpPr txBox="1">
            <a:spLocks noChangeArrowheads="1"/>
          </p:cNvSpPr>
          <p:nvPr/>
        </p:nvSpPr>
        <p:spPr bwMode="auto">
          <a:xfrm>
            <a:off x="57150" y="9255"/>
            <a:ext cx="8831264" cy="584775"/>
          </a:xfrm>
          <a:prstGeom prst="rect">
            <a:avLst/>
          </a:prstGeom>
          <a:noFill/>
          <a:ln w="9525">
            <a:noFill/>
            <a:miter lim="800000"/>
            <a:headEnd/>
            <a:tailEnd/>
          </a:ln>
          <a:effectLst/>
        </p:spPr>
        <p:txBody>
          <a:bodyPr wrap="none">
            <a:spAutoFit/>
          </a:bodyPr>
          <a:lstStyle>
            <a:lvl1pPr>
              <a:defRPr sz="2400">
                <a:solidFill>
                  <a:schemeClr val="tx1"/>
                </a:solidFill>
                <a:latin typeface="Arial" charset="0"/>
                <a:ea typeface="ＭＳ Ｐゴシック" pitchFamily="-111" charset="-128"/>
              </a:defRPr>
            </a:lvl1pPr>
            <a:lvl2pPr marL="37931725" indent="-37474525">
              <a:defRPr sz="2400">
                <a:solidFill>
                  <a:schemeClr val="tx1"/>
                </a:solidFill>
                <a:latin typeface="Arial" charset="0"/>
                <a:ea typeface="ＭＳ Ｐゴシック" pitchFamily="-111" charset="-128"/>
              </a:defRPr>
            </a:lvl2pPr>
            <a:lvl3pPr>
              <a:defRPr sz="2400">
                <a:solidFill>
                  <a:schemeClr val="tx1"/>
                </a:solidFill>
                <a:latin typeface="Arial" charset="0"/>
                <a:ea typeface="ＭＳ Ｐゴシック" pitchFamily="-111" charset="-128"/>
              </a:defRPr>
            </a:lvl3pPr>
            <a:lvl4pPr>
              <a:defRPr sz="2400">
                <a:solidFill>
                  <a:schemeClr val="tx1"/>
                </a:solidFill>
                <a:latin typeface="Arial" charset="0"/>
                <a:ea typeface="ＭＳ Ｐゴシック" pitchFamily="-111" charset="-128"/>
              </a:defRPr>
            </a:lvl4pPr>
            <a:lvl5pPr>
              <a:defRPr sz="2400">
                <a:solidFill>
                  <a:schemeClr val="tx1"/>
                </a:solidFill>
                <a:latin typeface="Arial" charset="0"/>
                <a:ea typeface="ＭＳ Ｐゴシック" pitchFamily="-111" charset="-128"/>
              </a:defRPr>
            </a:lvl5pPr>
            <a:lvl6pPr marL="457200" eaLnBrk="0" fontAlgn="base" hangingPunct="0">
              <a:spcBef>
                <a:spcPct val="0"/>
              </a:spcBef>
              <a:spcAft>
                <a:spcPct val="0"/>
              </a:spcAft>
              <a:defRPr sz="2400">
                <a:solidFill>
                  <a:schemeClr val="tx1"/>
                </a:solidFill>
                <a:latin typeface="Arial" charset="0"/>
                <a:ea typeface="ＭＳ Ｐゴシック" pitchFamily="-111" charset="-128"/>
              </a:defRPr>
            </a:lvl6pPr>
            <a:lvl7pPr marL="914400" eaLnBrk="0" fontAlgn="base" hangingPunct="0">
              <a:spcBef>
                <a:spcPct val="0"/>
              </a:spcBef>
              <a:spcAft>
                <a:spcPct val="0"/>
              </a:spcAft>
              <a:defRPr sz="2400">
                <a:solidFill>
                  <a:schemeClr val="tx1"/>
                </a:solidFill>
                <a:latin typeface="Arial" charset="0"/>
                <a:ea typeface="ＭＳ Ｐゴシック" pitchFamily="-111" charset="-128"/>
              </a:defRPr>
            </a:lvl7pPr>
            <a:lvl8pPr marL="1371600" eaLnBrk="0" fontAlgn="base" hangingPunct="0">
              <a:spcBef>
                <a:spcPct val="0"/>
              </a:spcBef>
              <a:spcAft>
                <a:spcPct val="0"/>
              </a:spcAft>
              <a:defRPr sz="2400">
                <a:solidFill>
                  <a:schemeClr val="tx1"/>
                </a:solidFill>
                <a:latin typeface="Arial" charset="0"/>
                <a:ea typeface="ＭＳ Ｐゴシック" pitchFamily="-111" charset="-128"/>
              </a:defRPr>
            </a:lvl8pPr>
            <a:lvl9pPr marL="1828800" eaLnBrk="0" fontAlgn="base" hangingPunct="0">
              <a:spcBef>
                <a:spcPct val="0"/>
              </a:spcBef>
              <a:spcAft>
                <a:spcPct val="0"/>
              </a:spcAft>
              <a:defRPr sz="2400">
                <a:solidFill>
                  <a:schemeClr val="tx1"/>
                </a:solidFill>
                <a:latin typeface="Arial" charset="0"/>
                <a:ea typeface="ＭＳ Ｐゴシック" pitchFamily="-111" charset="-128"/>
              </a:defRPr>
            </a:lvl9pPr>
          </a:lstStyle>
          <a:p>
            <a:pPr>
              <a:defRPr/>
            </a:pPr>
            <a:r>
              <a:rPr lang="en-US" altLang="en-US" sz="3200" b="1" dirty="0"/>
              <a:t>What is a natural grouping of these objects?</a:t>
            </a:r>
          </a:p>
        </p:txBody>
      </p:sp>
      <p:sp>
        <p:nvSpPr>
          <p:cNvPr id="9231" name="TextBox 50"/>
          <p:cNvSpPr txBox="1">
            <a:spLocks noChangeArrowheads="1"/>
          </p:cNvSpPr>
          <p:nvPr/>
        </p:nvSpPr>
        <p:spPr bwMode="auto">
          <a:xfrm>
            <a:off x="57151" y="486967"/>
            <a:ext cx="28777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800"/>
              <a:t>Slide from Eamonn Keogh</a:t>
            </a:r>
          </a:p>
        </p:txBody>
      </p:sp>
    </p:spTree>
    <p:extLst>
      <p:ext uri="{BB962C8B-B14F-4D97-AF65-F5344CB8AC3E}">
        <p14:creationId xmlns:p14="http://schemas.microsoft.com/office/powerpoint/2010/main" val="2109877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ChangeArrowheads="1"/>
          </p:cNvSpPr>
          <p:nvPr/>
        </p:nvSpPr>
        <p:spPr bwMode="auto">
          <a:xfrm>
            <a:off x="228600" y="0"/>
            <a:ext cx="8915400" cy="857250"/>
          </a:xfrm>
          <a:prstGeom prst="rect">
            <a:avLst/>
          </a:prstGeom>
          <a:noFill/>
          <a:ln w="9525">
            <a:noFill/>
            <a:miter lim="800000"/>
            <a:headEnd/>
            <a:tailEnd/>
          </a:ln>
          <a:effectLst/>
        </p:spPr>
        <p:txBody>
          <a:bodyPr anchor="ctr"/>
          <a:lstStyle/>
          <a:p>
            <a:pPr algn="ctr">
              <a:defRPr/>
            </a:pPr>
            <a:r>
              <a:rPr lang="en-US" sz="3200" b="1" dirty="0">
                <a:latin typeface="Arial" pitchFamily="-111" charset="0"/>
                <a:ea typeface="ＭＳ Ｐゴシック" pitchFamily="-111" charset="-128"/>
                <a:cs typeface="ＭＳ Ｐゴシック" pitchFamily="-111" charset="-128"/>
              </a:rPr>
              <a:t>What is Similarity?</a:t>
            </a:r>
          </a:p>
        </p:txBody>
      </p:sp>
      <p:sp>
        <p:nvSpPr>
          <p:cNvPr id="10243" name="Text Box 4"/>
          <p:cNvSpPr txBox="1">
            <a:spLocks noChangeArrowheads="1"/>
          </p:cNvSpPr>
          <p:nvPr/>
        </p:nvSpPr>
        <p:spPr bwMode="auto">
          <a:xfrm>
            <a:off x="7473950" y="1314450"/>
            <a:ext cx="167005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600" dirty="0"/>
              <a:t>Similarity is hard to define, but… </a:t>
            </a:r>
          </a:p>
          <a:p>
            <a:r>
              <a:rPr lang="en-US" altLang="en-US" sz="1600" dirty="0"/>
              <a:t>“</a:t>
            </a:r>
            <a:r>
              <a:rPr lang="en-US" altLang="en-US" sz="1600" i="1" dirty="0"/>
              <a:t>We know it when we see it</a:t>
            </a:r>
            <a:r>
              <a:rPr lang="en-US" altLang="en-US" sz="1600" dirty="0"/>
              <a:t>”</a:t>
            </a:r>
          </a:p>
          <a:p>
            <a:endParaRPr lang="en-US" altLang="en-US" sz="1600" dirty="0"/>
          </a:p>
          <a:p>
            <a:r>
              <a:rPr lang="en-US" altLang="en-US" sz="1600" dirty="0"/>
              <a:t>  </a:t>
            </a:r>
          </a:p>
        </p:txBody>
      </p:sp>
      <p:pic>
        <p:nvPicPr>
          <p:cNvPr id="1024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2" y="1314450"/>
            <a:ext cx="7376648"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TextBox 6"/>
          <p:cNvSpPr txBox="1">
            <a:spLocks noChangeArrowheads="1"/>
          </p:cNvSpPr>
          <p:nvPr/>
        </p:nvSpPr>
        <p:spPr bwMode="auto">
          <a:xfrm>
            <a:off x="228601" y="719138"/>
            <a:ext cx="28007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200" dirty="0"/>
              <a:t>Slide based on one by </a:t>
            </a:r>
            <a:r>
              <a:rPr lang="en-US" altLang="en-US" sz="1200" dirty="0" err="1"/>
              <a:t>Eamonn</a:t>
            </a:r>
            <a:r>
              <a:rPr lang="en-US" altLang="en-US" sz="1200" dirty="0"/>
              <a:t> Keogh</a:t>
            </a:r>
          </a:p>
        </p:txBody>
      </p:sp>
    </p:spTree>
    <p:extLst>
      <p:ext uri="{BB962C8B-B14F-4D97-AF65-F5344CB8AC3E}">
        <p14:creationId xmlns:p14="http://schemas.microsoft.com/office/powerpoint/2010/main" val="4049727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0" y="0"/>
            <a:ext cx="9144000" cy="1928813"/>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161795" name="Rectangle 3"/>
          <p:cNvSpPr>
            <a:spLocks noChangeArrowheads="1"/>
          </p:cNvSpPr>
          <p:nvPr/>
        </p:nvSpPr>
        <p:spPr bwMode="auto">
          <a:xfrm>
            <a:off x="165101" y="0"/>
            <a:ext cx="8291513" cy="742950"/>
          </a:xfrm>
          <a:prstGeom prst="rect">
            <a:avLst/>
          </a:prstGeom>
          <a:noFill/>
          <a:ln w="9525">
            <a:noFill/>
            <a:miter lim="800000"/>
            <a:headEnd/>
            <a:tailEnd/>
          </a:ln>
          <a:effectLst/>
        </p:spPr>
        <p:txBody>
          <a:bodyPr anchor="ctr"/>
          <a:lstStyle/>
          <a:p>
            <a:pPr algn="ctr">
              <a:defRPr/>
            </a:pPr>
            <a:r>
              <a:rPr lang="en-US" sz="3200" b="1" dirty="0">
                <a:latin typeface="Arial" pitchFamily="-111" charset="0"/>
                <a:ea typeface="ＭＳ Ｐゴシック" pitchFamily="-111" charset="-128"/>
                <a:cs typeface="ＭＳ Ｐゴシック" pitchFamily="-111" charset="-128"/>
              </a:rPr>
              <a:t>Defining Distance Measures</a:t>
            </a:r>
          </a:p>
        </p:txBody>
      </p:sp>
      <p:sp>
        <p:nvSpPr>
          <p:cNvPr id="11268" name="Text Box 4"/>
          <p:cNvSpPr txBox="1">
            <a:spLocks noChangeArrowheads="1"/>
          </p:cNvSpPr>
          <p:nvPr/>
        </p:nvSpPr>
        <p:spPr bwMode="auto">
          <a:xfrm>
            <a:off x="323850" y="857250"/>
            <a:ext cx="8610600"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nSpc>
                <a:spcPct val="110000"/>
              </a:lnSpc>
            </a:pPr>
            <a:r>
              <a:rPr lang="en-US" altLang="en-US" b="1" dirty="0"/>
              <a:t>Definition</a:t>
            </a:r>
            <a:r>
              <a:rPr lang="en-US" altLang="en-US" dirty="0"/>
              <a:t>: Let </a:t>
            </a:r>
            <a:r>
              <a:rPr lang="en-US" altLang="en-US" i="1" dirty="0"/>
              <a:t>O</a:t>
            </a:r>
            <a:r>
              <a:rPr lang="en-US" altLang="en-US" baseline="-25000" dirty="0"/>
              <a:t>1</a:t>
            </a:r>
            <a:r>
              <a:rPr lang="en-US" altLang="en-US" dirty="0"/>
              <a:t> and </a:t>
            </a:r>
            <a:r>
              <a:rPr lang="en-US" altLang="en-US" i="1" dirty="0"/>
              <a:t>O</a:t>
            </a:r>
            <a:r>
              <a:rPr lang="en-US" altLang="en-US" baseline="-25000" dirty="0"/>
              <a:t>2</a:t>
            </a:r>
            <a:r>
              <a:rPr lang="en-US" altLang="en-US" dirty="0"/>
              <a:t> be two objects from the universe of possible objects. The distance (dissimilarity) between </a:t>
            </a:r>
            <a:r>
              <a:rPr lang="en-US" altLang="en-US" i="1" dirty="0"/>
              <a:t>O</a:t>
            </a:r>
            <a:r>
              <a:rPr lang="en-US" altLang="en-US" baseline="-25000" dirty="0"/>
              <a:t>1</a:t>
            </a:r>
            <a:r>
              <a:rPr lang="en-US" altLang="en-US" dirty="0"/>
              <a:t> and </a:t>
            </a:r>
            <a:r>
              <a:rPr lang="en-US" altLang="en-US" i="1" dirty="0"/>
              <a:t>O</a:t>
            </a:r>
            <a:r>
              <a:rPr lang="en-US" altLang="en-US" baseline="-25000" dirty="0"/>
              <a:t>2</a:t>
            </a:r>
            <a:r>
              <a:rPr lang="en-US" altLang="en-US" dirty="0"/>
              <a:t> is a real number denoted by </a:t>
            </a:r>
            <a:r>
              <a:rPr lang="en-US" altLang="en-US" i="1" dirty="0"/>
              <a:t>D</a:t>
            </a:r>
            <a:r>
              <a:rPr lang="en-US" altLang="en-US" dirty="0"/>
              <a:t>(</a:t>
            </a:r>
            <a:r>
              <a:rPr lang="en-US" altLang="en-US" i="1" dirty="0"/>
              <a:t>O</a:t>
            </a:r>
            <a:r>
              <a:rPr lang="en-US" altLang="en-US" baseline="-25000" dirty="0"/>
              <a:t>1</a:t>
            </a:r>
            <a:r>
              <a:rPr lang="en-US" altLang="en-US" dirty="0"/>
              <a:t>,</a:t>
            </a:r>
            <a:r>
              <a:rPr lang="en-US" altLang="en-US" i="1" dirty="0"/>
              <a:t>O</a:t>
            </a:r>
            <a:r>
              <a:rPr lang="en-US" altLang="en-US" baseline="-25000" dirty="0"/>
              <a:t>2</a:t>
            </a:r>
            <a:r>
              <a:rPr lang="en-US" altLang="en-US" dirty="0"/>
              <a:t>)</a:t>
            </a:r>
            <a:endParaRPr lang="en-US" altLang="en-US" dirty="0">
              <a:sym typeface="Symbol" pitchFamily="18" charset="2"/>
            </a:endParaRPr>
          </a:p>
        </p:txBody>
      </p:sp>
      <p:pic>
        <p:nvPicPr>
          <p:cNvPr id="11269" name="Picture 5" descr="C:\WINNT\Profiles\eamonn.000\Desktop\gorilla.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5101" y="2013347"/>
            <a:ext cx="1484313" cy="1027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0" name="Picture 6" descr="C:\WINNT\Profiles\eamonn.000\Desktop\chim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8001" y="2099072"/>
            <a:ext cx="1019175" cy="870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1" name="Rectangle 7"/>
          <p:cNvSpPr>
            <a:spLocks noChangeArrowheads="1"/>
          </p:cNvSpPr>
          <p:nvPr/>
        </p:nvSpPr>
        <p:spPr bwMode="auto">
          <a:xfrm>
            <a:off x="762000" y="3407568"/>
            <a:ext cx="1390650" cy="1042988"/>
          </a:xfrm>
          <a:prstGeom prst="rect">
            <a:avLst/>
          </a:prstGeom>
          <a:solidFill>
            <a:srgbClr val="969696"/>
          </a:solidFill>
          <a:ln w="9525">
            <a:miter lim="800000"/>
            <a:headEnd/>
            <a:tailEnd/>
          </a:ln>
          <a:scene3d>
            <a:camera prst="legacyObliqueBottomLeft"/>
            <a:lightRig rig="legacyFlat3" dir="t"/>
          </a:scene3d>
          <a:sp3d extrusionH="430200" prstMaterial="legacyMatte">
            <a:bevelT w="13500" h="13500" prst="angle"/>
            <a:bevelB w="13500" h="13500" prst="angle"/>
            <a:extrusionClr>
              <a:srgbClr val="969696"/>
            </a:extrusionClr>
          </a:sp3d>
        </p:spPr>
        <p:txBody>
          <a:bodyPr wrap="none" anchor="ctr">
            <a:flatTx/>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11272" name="Rectangle 8"/>
          <p:cNvSpPr>
            <a:spLocks noChangeArrowheads="1"/>
          </p:cNvSpPr>
          <p:nvPr/>
        </p:nvSpPr>
        <p:spPr bwMode="auto">
          <a:xfrm>
            <a:off x="6981825" y="3407568"/>
            <a:ext cx="1390650" cy="1042988"/>
          </a:xfrm>
          <a:prstGeom prst="rect">
            <a:avLst/>
          </a:prstGeom>
          <a:solidFill>
            <a:srgbClr val="969696"/>
          </a:solidFill>
          <a:ln w="9525">
            <a:miter lim="800000"/>
            <a:headEnd/>
            <a:tailEnd/>
          </a:ln>
          <a:scene3d>
            <a:camera prst="legacyObliqueBottomLeft"/>
            <a:lightRig rig="legacyFlat3" dir="t"/>
          </a:scene3d>
          <a:sp3d extrusionH="430200" prstMaterial="legacyMatte">
            <a:bevelT w="13500" h="13500" prst="angle"/>
            <a:bevelB w="13500" h="13500" prst="angle"/>
            <a:extrusionClr>
              <a:srgbClr val="969696"/>
            </a:extrusionClr>
          </a:sp3d>
        </p:spPr>
        <p:txBody>
          <a:bodyPr wrap="none" anchor="ctr">
            <a:flatTx/>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11273" name="Rectangle 9"/>
          <p:cNvSpPr>
            <a:spLocks noChangeArrowheads="1"/>
          </p:cNvSpPr>
          <p:nvPr/>
        </p:nvSpPr>
        <p:spPr bwMode="auto">
          <a:xfrm>
            <a:off x="3962400" y="3407568"/>
            <a:ext cx="1390650" cy="1042988"/>
          </a:xfrm>
          <a:prstGeom prst="rect">
            <a:avLst/>
          </a:prstGeom>
          <a:solidFill>
            <a:srgbClr val="969696"/>
          </a:solidFill>
          <a:ln w="9525">
            <a:miter lim="800000"/>
            <a:headEnd/>
            <a:tailEnd/>
          </a:ln>
          <a:scene3d>
            <a:camera prst="legacyObliqueBottomLeft"/>
            <a:lightRig rig="legacyFlat3" dir="t"/>
          </a:scene3d>
          <a:sp3d extrusionH="430200" prstMaterial="legacyMatte">
            <a:bevelT w="13500" h="13500" prst="angle"/>
            <a:bevelB w="13500" h="13500" prst="angle"/>
            <a:extrusionClr>
              <a:srgbClr val="969696"/>
            </a:extrusionClr>
          </a:sp3d>
        </p:spPr>
        <p:txBody>
          <a:bodyPr wrap="none" anchor="ctr">
            <a:flatTx/>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161802" name="AutoShape 10"/>
          <p:cNvSpPr>
            <a:spLocks noChangeArrowheads="1"/>
          </p:cNvSpPr>
          <p:nvPr/>
        </p:nvSpPr>
        <p:spPr bwMode="auto">
          <a:xfrm rot="-992687">
            <a:off x="914400" y="3064669"/>
            <a:ext cx="228600" cy="228600"/>
          </a:xfrm>
          <a:prstGeom prst="downArrow">
            <a:avLst>
              <a:gd name="adj1" fmla="val 50000"/>
              <a:gd name="adj2" fmla="val 33333"/>
            </a:avLst>
          </a:prstGeom>
          <a:solidFill>
            <a:srgbClr val="FFCC00"/>
          </a:solidFill>
          <a:ln w="9525">
            <a:solidFill>
              <a:schemeClr val="tx1"/>
            </a:solidFill>
            <a:miter lim="800000"/>
            <a:headEnd/>
            <a:tailEnd/>
          </a:ln>
          <a:effectLst>
            <a:outerShdw blurRad="63500" dist="107763" dir="8100000" algn="ctr" rotWithShape="0">
              <a:schemeClr val="bg2">
                <a:alpha val="74998"/>
              </a:schemeClr>
            </a:outerShdw>
          </a:effectLst>
        </p:spPr>
        <p:txBody>
          <a:bodyPr wrap="none" anchor="ctr"/>
          <a:lstStyle/>
          <a:p>
            <a:pPr>
              <a:defRPr/>
            </a:pPr>
            <a:endParaRPr lang="en-US">
              <a:latin typeface="Arial" pitchFamily="-111" charset="0"/>
              <a:ea typeface="ＭＳ Ｐゴシック" pitchFamily="-111" charset="-128"/>
              <a:cs typeface="ＭＳ Ｐゴシック" pitchFamily="-111" charset="-128"/>
            </a:endParaRPr>
          </a:p>
        </p:txBody>
      </p:sp>
      <p:sp>
        <p:nvSpPr>
          <p:cNvPr id="161803" name="AutoShape 11"/>
          <p:cNvSpPr>
            <a:spLocks noChangeArrowheads="1"/>
          </p:cNvSpPr>
          <p:nvPr/>
        </p:nvSpPr>
        <p:spPr bwMode="auto">
          <a:xfrm rot="-992687">
            <a:off x="4038600" y="3064669"/>
            <a:ext cx="228600" cy="228600"/>
          </a:xfrm>
          <a:prstGeom prst="downArrow">
            <a:avLst>
              <a:gd name="adj1" fmla="val 50000"/>
              <a:gd name="adj2" fmla="val 33333"/>
            </a:avLst>
          </a:prstGeom>
          <a:solidFill>
            <a:srgbClr val="FFCC00"/>
          </a:solidFill>
          <a:ln w="9525">
            <a:solidFill>
              <a:schemeClr val="tx1"/>
            </a:solidFill>
            <a:miter lim="800000"/>
            <a:headEnd/>
            <a:tailEnd/>
          </a:ln>
          <a:effectLst>
            <a:outerShdw blurRad="63500" dist="107763" dir="8100000" algn="ctr" rotWithShape="0">
              <a:schemeClr val="bg2">
                <a:alpha val="74998"/>
              </a:schemeClr>
            </a:outerShdw>
          </a:effectLst>
        </p:spPr>
        <p:txBody>
          <a:bodyPr wrap="none" anchor="ctr"/>
          <a:lstStyle/>
          <a:p>
            <a:pPr>
              <a:defRPr/>
            </a:pPr>
            <a:endParaRPr lang="en-US">
              <a:latin typeface="Arial" pitchFamily="-111" charset="0"/>
              <a:ea typeface="ＭＳ Ｐゴシック" pitchFamily="-111" charset="-128"/>
              <a:cs typeface="ＭＳ Ｐゴシック" pitchFamily="-111" charset="-128"/>
            </a:endParaRPr>
          </a:p>
        </p:txBody>
      </p:sp>
      <p:sp>
        <p:nvSpPr>
          <p:cNvPr id="161804" name="AutoShape 12"/>
          <p:cNvSpPr>
            <a:spLocks noChangeArrowheads="1"/>
          </p:cNvSpPr>
          <p:nvPr/>
        </p:nvSpPr>
        <p:spPr bwMode="auto">
          <a:xfrm rot="-992687">
            <a:off x="7134225" y="3064669"/>
            <a:ext cx="228600" cy="228600"/>
          </a:xfrm>
          <a:prstGeom prst="downArrow">
            <a:avLst>
              <a:gd name="adj1" fmla="val 50000"/>
              <a:gd name="adj2" fmla="val 33333"/>
            </a:avLst>
          </a:prstGeom>
          <a:solidFill>
            <a:srgbClr val="FFCC00"/>
          </a:solidFill>
          <a:ln w="9525">
            <a:solidFill>
              <a:schemeClr val="tx1"/>
            </a:solidFill>
            <a:miter lim="800000"/>
            <a:headEnd/>
            <a:tailEnd/>
          </a:ln>
          <a:effectLst>
            <a:outerShdw blurRad="63500" dist="107763" dir="8100000" algn="ctr" rotWithShape="0">
              <a:schemeClr val="bg2">
                <a:alpha val="74998"/>
              </a:schemeClr>
            </a:outerShdw>
          </a:effectLst>
        </p:spPr>
        <p:txBody>
          <a:bodyPr wrap="none" anchor="ctr"/>
          <a:lstStyle/>
          <a:p>
            <a:pPr>
              <a:defRPr/>
            </a:pPr>
            <a:endParaRPr lang="en-US">
              <a:latin typeface="Arial" pitchFamily="-111" charset="0"/>
              <a:ea typeface="ＭＳ Ｐゴシック" pitchFamily="-111" charset="-128"/>
              <a:cs typeface="ＭＳ Ｐゴシック" pitchFamily="-111" charset="-128"/>
            </a:endParaRPr>
          </a:p>
        </p:txBody>
      </p:sp>
      <p:sp>
        <p:nvSpPr>
          <p:cNvPr id="161805" name="AutoShape 13"/>
          <p:cNvSpPr>
            <a:spLocks noChangeArrowheads="1"/>
          </p:cNvSpPr>
          <p:nvPr/>
        </p:nvSpPr>
        <p:spPr bwMode="auto">
          <a:xfrm rot="992687" flipH="1">
            <a:off x="1905000" y="3064669"/>
            <a:ext cx="228600" cy="228600"/>
          </a:xfrm>
          <a:prstGeom prst="downArrow">
            <a:avLst>
              <a:gd name="adj1" fmla="val 50000"/>
              <a:gd name="adj2" fmla="val 33333"/>
            </a:avLst>
          </a:prstGeom>
          <a:solidFill>
            <a:srgbClr val="FFCC00"/>
          </a:solidFill>
          <a:ln w="9525">
            <a:solidFill>
              <a:schemeClr val="tx1"/>
            </a:solidFill>
            <a:miter lim="800000"/>
            <a:headEnd/>
            <a:tailEnd/>
          </a:ln>
          <a:effectLst>
            <a:outerShdw blurRad="63500" dist="107763" dir="8100000" algn="ctr" rotWithShape="0">
              <a:schemeClr val="bg2">
                <a:alpha val="74998"/>
              </a:schemeClr>
            </a:outerShdw>
          </a:effectLst>
        </p:spPr>
        <p:txBody>
          <a:bodyPr wrap="none" anchor="ctr"/>
          <a:lstStyle/>
          <a:p>
            <a:pPr>
              <a:defRPr/>
            </a:pPr>
            <a:endParaRPr lang="en-US">
              <a:latin typeface="Arial" pitchFamily="-111" charset="0"/>
              <a:ea typeface="ＭＳ Ｐゴシック" pitchFamily="-111" charset="-128"/>
              <a:cs typeface="ＭＳ Ｐゴシック" pitchFamily="-111" charset="-128"/>
            </a:endParaRPr>
          </a:p>
        </p:txBody>
      </p:sp>
      <p:sp>
        <p:nvSpPr>
          <p:cNvPr id="161806" name="AutoShape 14"/>
          <p:cNvSpPr>
            <a:spLocks noChangeArrowheads="1"/>
          </p:cNvSpPr>
          <p:nvPr/>
        </p:nvSpPr>
        <p:spPr bwMode="auto">
          <a:xfrm rot="992687" flipH="1">
            <a:off x="5138738" y="3064669"/>
            <a:ext cx="228600" cy="228600"/>
          </a:xfrm>
          <a:prstGeom prst="downArrow">
            <a:avLst>
              <a:gd name="adj1" fmla="val 50000"/>
              <a:gd name="adj2" fmla="val 33333"/>
            </a:avLst>
          </a:prstGeom>
          <a:solidFill>
            <a:srgbClr val="FFCC00"/>
          </a:solidFill>
          <a:ln w="9525">
            <a:solidFill>
              <a:schemeClr val="tx1"/>
            </a:solidFill>
            <a:miter lim="800000"/>
            <a:headEnd/>
            <a:tailEnd/>
          </a:ln>
          <a:effectLst>
            <a:outerShdw blurRad="63500" dist="107763" dir="8100000" algn="ctr" rotWithShape="0">
              <a:schemeClr val="bg2">
                <a:alpha val="74998"/>
              </a:schemeClr>
            </a:outerShdw>
          </a:effectLst>
        </p:spPr>
        <p:txBody>
          <a:bodyPr wrap="none" anchor="ctr"/>
          <a:lstStyle/>
          <a:p>
            <a:pPr>
              <a:defRPr/>
            </a:pPr>
            <a:endParaRPr lang="en-US">
              <a:latin typeface="Arial" pitchFamily="-111" charset="0"/>
              <a:ea typeface="ＭＳ Ｐゴシック" pitchFamily="-111" charset="-128"/>
              <a:cs typeface="ＭＳ Ｐゴシック" pitchFamily="-111" charset="-128"/>
            </a:endParaRPr>
          </a:p>
        </p:txBody>
      </p:sp>
      <p:sp>
        <p:nvSpPr>
          <p:cNvPr id="161807" name="AutoShape 15"/>
          <p:cNvSpPr>
            <a:spLocks noChangeArrowheads="1"/>
          </p:cNvSpPr>
          <p:nvPr/>
        </p:nvSpPr>
        <p:spPr bwMode="auto">
          <a:xfrm rot="992687" flipH="1">
            <a:off x="8124825" y="3064669"/>
            <a:ext cx="228600" cy="228600"/>
          </a:xfrm>
          <a:prstGeom prst="downArrow">
            <a:avLst>
              <a:gd name="adj1" fmla="val 50000"/>
              <a:gd name="adj2" fmla="val 33333"/>
            </a:avLst>
          </a:prstGeom>
          <a:solidFill>
            <a:srgbClr val="FFCC00"/>
          </a:solidFill>
          <a:ln w="9525">
            <a:solidFill>
              <a:schemeClr val="tx1"/>
            </a:solidFill>
            <a:miter lim="800000"/>
            <a:headEnd/>
            <a:tailEnd/>
          </a:ln>
          <a:effectLst>
            <a:outerShdw blurRad="63500" dist="107763" dir="8100000" algn="ctr" rotWithShape="0">
              <a:schemeClr val="bg2">
                <a:alpha val="74998"/>
              </a:schemeClr>
            </a:outerShdw>
          </a:effectLst>
        </p:spPr>
        <p:txBody>
          <a:bodyPr wrap="none" anchor="ctr"/>
          <a:lstStyle/>
          <a:p>
            <a:pPr>
              <a:defRPr/>
            </a:pPr>
            <a:endParaRPr lang="en-US">
              <a:latin typeface="Arial" pitchFamily="-111" charset="0"/>
              <a:ea typeface="ＭＳ Ｐゴシック" pitchFamily="-111" charset="-128"/>
              <a:cs typeface="ＭＳ Ｐゴシック" pitchFamily="-111" charset="-128"/>
            </a:endParaRPr>
          </a:p>
        </p:txBody>
      </p:sp>
      <p:sp>
        <p:nvSpPr>
          <p:cNvPr id="11280" name="Text Box 16"/>
          <p:cNvSpPr txBox="1">
            <a:spLocks noChangeArrowheads="1"/>
          </p:cNvSpPr>
          <p:nvPr/>
        </p:nvSpPr>
        <p:spPr bwMode="auto">
          <a:xfrm>
            <a:off x="1057275" y="4800600"/>
            <a:ext cx="7841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a:t>0.23</a:t>
            </a:r>
          </a:p>
        </p:txBody>
      </p:sp>
      <p:sp>
        <p:nvSpPr>
          <p:cNvPr id="161809" name="AutoShape 17"/>
          <p:cNvSpPr>
            <a:spLocks noChangeArrowheads="1"/>
          </p:cNvSpPr>
          <p:nvPr/>
        </p:nvSpPr>
        <p:spPr bwMode="auto">
          <a:xfrm rot="21550572" flipH="1">
            <a:off x="1200150" y="4636294"/>
            <a:ext cx="228600" cy="171450"/>
          </a:xfrm>
          <a:prstGeom prst="downArrow">
            <a:avLst>
              <a:gd name="adj1" fmla="val 50000"/>
              <a:gd name="adj2" fmla="val 25000"/>
            </a:avLst>
          </a:prstGeom>
          <a:solidFill>
            <a:srgbClr val="FFCC00"/>
          </a:solidFill>
          <a:ln w="9525">
            <a:solidFill>
              <a:schemeClr val="tx1"/>
            </a:solidFill>
            <a:miter lim="800000"/>
            <a:headEnd/>
            <a:tailEnd/>
          </a:ln>
          <a:effectLst>
            <a:outerShdw blurRad="63500" dist="107763" dir="8100000" algn="ctr" rotWithShape="0">
              <a:schemeClr val="bg2">
                <a:alpha val="74998"/>
              </a:schemeClr>
            </a:outerShdw>
          </a:effectLst>
        </p:spPr>
        <p:txBody>
          <a:bodyPr wrap="none" anchor="ctr"/>
          <a:lstStyle/>
          <a:p>
            <a:pPr>
              <a:defRPr/>
            </a:pPr>
            <a:endParaRPr lang="en-US">
              <a:latin typeface="Arial" pitchFamily="-111" charset="0"/>
              <a:ea typeface="ＭＳ Ｐゴシック" pitchFamily="-111" charset="-128"/>
              <a:cs typeface="ＭＳ Ｐゴシック" pitchFamily="-111" charset="-128"/>
            </a:endParaRPr>
          </a:p>
        </p:txBody>
      </p:sp>
      <p:sp>
        <p:nvSpPr>
          <p:cNvPr id="11282" name="Text Box 18"/>
          <p:cNvSpPr txBox="1">
            <a:spLocks noChangeArrowheads="1"/>
          </p:cNvSpPr>
          <p:nvPr/>
        </p:nvSpPr>
        <p:spPr bwMode="auto">
          <a:xfrm>
            <a:off x="4360863" y="48006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a:t>3</a:t>
            </a:r>
          </a:p>
        </p:txBody>
      </p:sp>
      <p:sp>
        <p:nvSpPr>
          <p:cNvPr id="161811" name="AutoShape 19"/>
          <p:cNvSpPr>
            <a:spLocks noChangeArrowheads="1"/>
          </p:cNvSpPr>
          <p:nvPr/>
        </p:nvSpPr>
        <p:spPr bwMode="auto">
          <a:xfrm rot="21550572" flipH="1">
            <a:off x="4400550" y="4636294"/>
            <a:ext cx="228600" cy="171450"/>
          </a:xfrm>
          <a:prstGeom prst="downArrow">
            <a:avLst>
              <a:gd name="adj1" fmla="val 50000"/>
              <a:gd name="adj2" fmla="val 25000"/>
            </a:avLst>
          </a:prstGeom>
          <a:solidFill>
            <a:srgbClr val="FFCC00"/>
          </a:solidFill>
          <a:ln w="9525">
            <a:solidFill>
              <a:schemeClr val="tx1"/>
            </a:solidFill>
            <a:miter lim="800000"/>
            <a:headEnd/>
            <a:tailEnd/>
          </a:ln>
          <a:effectLst>
            <a:outerShdw blurRad="63500" dist="107763" dir="8100000" algn="ctr" rotWithShape="0">
              <a:schemeClr val="bg2">
                <a:alpha val="74998"/>
              </a:schemeClr>
            </a:outerShdw>
          </a:effectLst>
        </p:spPr>
        <p:txBody>
          <a:bodyPr wrap="none" anchor="ctr"/>
          <a:lstStyle/>
          <a:p>
            <a:pPr>
              <a:defRPr/>
            </a:pPr>
            <a:endParaRPr lang="en-US">
              <a:latin typeface="Arial" pitchFamily="-111" charset="0"/>
              <a:ea typeface="ＭＳ Ｐゴシック" pitchFamily="-111" charset="-128"/>
              <a:cs typeface="ＭＳ Ｐゴシック" pitchFamily="-111" charset="-128"/>
            </a:endParaRPr>
          </a:p>
        </p:txBody>
      </p:sp>
      <p:sp>
        <p:nvSpPr>
          <p:cNvPr id="11284" name="Text Box 20"/>
          <p:cNvSpPr txBox="1">
            <a:spLocks noChangeArrowheads="1"/>
          </p:cNvSpPr>
          <p:nvPr/>
        </p:nvSpPr>
        <p:spPr bwMode="auto">
          <a:xfrm>
            <a:off x="7229475" y="4800600"/>
            <a:ext cx="9557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a:t>342.7</a:t>
            </a:r>
          </a:p>
        </p:txBody>
      </p:sp>
      <p:sp>
        <p:nvSpPr>
          <p:cNvPr id="161813" name="AutoShape 21"/>
          <p:cNvSpPr>
            <a:spLocks noChangeArrowheads="1"/>
          </p:cNvSpPr>
          <p:nvPr/>
        </p:nvSpPr>
        <p:spPr bwMode="auto">
          <a:xfrm rot="21550572" flipH="1">
            <a:off x="7496175" y="4636294"/>
            <a:ext cx="228600" cy="171450"/>
          </a:xfrm>
          <a:prstGeom prst="downArrow">
            <a:avLst>
              <a:gd name="adj1" fmla="val 50000"/>
              <a:gd name="adj2" fmla="val 25000"/>
            </a:avLst>
          </a:prstGeom>
          <a:solidFill>
            <a:srgbClr val="FFCC00"/>
          </a:solidFill>
          <a:ln w="9525">
            <a:solidFill>
              <a:schemeClr val="tx1"/>
            </a:solidFill>
            <a:miter lim="800000"/>
            <a:headEnd/>
            <a:tailEnd/>
          </a:ln>
          <a:effectLst>
            <a:outerShdw blurRad="63500" dist="107763" dir="8100000" algn="ctr" rotWithShape="0">
              <a:schemeClr val="bg2">
                <a:alpha val="74998"/>
              </a:schemeClr>
            </a:outerShdw>
          </a:effectLst>
        </p:spPr>
        <p:txBody>
          <a:bodyPr wrap="none" anchor="ctr"/>
          <a:lstStyle/>
          <a:p>
            <a:pPr>
              <a:defRPr/>
            </a:pPr>
            <a:endParaRPr lang="en-US">
              <a:latin typeface="Arial" pitchFamily="-111" charset="0"/>
              <a:ea typeface="ＭＳ Ｐゴシック" pitchFamily="-111" charset="-128"/>
              <a:cs typeface="ＭＳ Ｐゴシック" pitchFamily="-111" charset="-128"/>
            </a:endParaRPr>
          </a:p>
        </p:txBody>
      </p:sp>
      <p:sp>
        <p:nvSpPr>
          <p:cNvPr id="11286" name="Text Box 22"/>
          <p:cNvSpPr txBox="1">
            <a:spLocks noChangeArrowheads="1"/>
          </p:cNvSpPr>
          <p:nvPr/>
        </p:nvSpPr>
        <p:spPr bwMode="auto">
          <a:xfrm>
            <a:off x="3429001" y="2572941"/>
            <a:ext cx="1258678" cy="52322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2800" b="1">
                <a:latin typeface="Courier New" pitchFamily="49" charset="0"/>
              </a:rPr>
              <a:t>Peter</a:t>
            </a:r>
          </a:p>
        </p:txBody>
      </p:sp>
      <p:sp>
        <p:nvSpPr>
          <p:cNvPr id="11287" name="Text Box 23"/>
          <p:cNvSpPr txBox="1">
            <a:spLocks noChangeArrowheads="1"/>
          </p:cNvSpPr>
          <p:nvPr/>
        </p:nvSpPr>
        <p:spPr bwMode="auto">
          <a:xfrm>
            <a:off x="4795839" y="2572941"/>
            <a:ext cx="1258678" cy="52322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2800" b="1">
                <a:latin typeface="Courier New" pitchFamily="49" charset="0"/>
              </a:rPr>
              <a:t>Piotr</a:t>
            </a:r>
          </a:p>
        </p:txBody>
      </p:sp>
      <p:pic>
        <p:nvPicPr>
          <p:cNvPr id="11288"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9851" y="2057400"/>
            <a:ext cx="1266825" cy="95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9" name="Picture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7626" y="2057400"/>
            <a:ext cx="1266825" cy="95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90" name="TextBox 25"/>
          <p:cNvSpPr txBox="1">
            <a:spLocks noChangeArrowheads="1"/>
          </p:cNvSpPr>
          <p:nvPr/>
        </p:nvSpPr>
        <p:spPr bwMode="auto">
          <a:xfrm>
            <a:off x="6299098" y="595074"/>
            <a:ext cx="28777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800" dirty="0"/>
              <a:t>Slide from </a:t>
            </a:r>
            <a:r>
              <a:rPr lang="en-US" altLang="en-US" sz="1800" dirty="0" err="1"/>
              <a:t>Eamonn</a:t>
            </a:r>
            <a:r>
              <a:rPr lang="en-US" altLang="en-US" sz="1800" dirty="0"/>
              <a:t> Keogh</a:t>
            </a:r>
          </a:p>
        </p:txBody>
      </p:sp>
    </p:spTree>
    <p:extLst>
      <p:ext uri="{BB962C8B-B14F-4D97-AF65-F5344CB8AC3E}">
        <p14:creationId xmlns:p14="http://schemas.microsoft.com/office/powerpoint/2010/main" val="2502382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Text Box 3"/>
          <p:cNvSpPr txBox="1">
            <a:spLocks noChangeArrowheads="1"/>
          </p:cNvSpPr>
          <p:nvPr/>
        </p:nvSpPr>
        <p:spPr bwMode="auto">
          <a:xfrm>
            <a:off x="247650" y="514350"/>
            <a:ext cx="8610600" cy="4258858"/>
          </a:xfrm>
          <a:prstGeom prst="rect">
            <a:avLst/>
          </a:prstGeom>
          <a:noFill/>
          <a:ln w="9525">
            <a:noFill/>
            <a:miter lim="800000"/>
            <a:headEnd/>
            <a:tailEnd/>
          </a:ln>
          <a:effectLst/>
        </p:spPr>
        <p:txBody>
          <a:bodyPr>
            <a:spAutoFit/>
          </a:bodyPr>
          <a:lstStyle>
            <a:lvl1pPr>
              <a:defRPr sz="2400">
                <a:solidFill>
                  <a:schemeClr val="tx1"/>
                </a:solidFill>
                <a:latin typeface="Arial" charset="0"/>
                <a:ea typeface="ＭＳ Ｐゴシック" pitchFamily="-111" charset="-128"/>
              </a:defRPr>
            </a:lvl1pPr>
            <a:lvl2pPr marL="37931725" indent="-37474525">
              <a:defRPr sz="2400">
                <a:solidFill>
                  <a:schemeClr val="tx1"/>
                </a:solidFill>
                <a:latin typeface="Arial" charset="0"/>
                <a:ea typeface="ＭＳ Ｐゴシック" pitchFamily="-111" charset="-128"/>
              </a:defRPr>
            </a:lvl2pPr>
            <a:lvl3pPr>
              <a:defRPr sz="2400">
                <a:solidFill>
                  <a:schemeClr val="tx1"/>
                </a:solidFill>
                <a:latin typeface="Arial" charset="0"/>
                <a:ea typeface="ＭＳ Ｐゴシック" pitchFamily="-111" charset="-128"/>
              </a:defRPr>
            </a:lvl3pPr>
            <a:lvl4pPr>
              <a:defRPr sz="2400">
                <a:solidFill>
                  <a:schemeClr val="tx1"/>
                </a:solidFill>
                <a:latin typeface="Arial" charset="0"/>
                <a:ea typeface="ＭＳ Ｐゴシック" pitchFamily="-111" charset="-128"/>
              </a:defRPr>
            </a:lvl4pPr>
            <a:lvl5pPr>
              <a:defRPr sz="2400">
                <a:solidFill>
                  <a:schemeClr val="tx1"/>
                </a:solidFill>
                <a:latin typeface="Arial" charset="0"/>
                <a:ea typeface="ＭＳ Ｐゴシック" pitchFamily="-111" charset="-128"/>
              </a:defRPr>
            </a:lvl5pPr>
            <a:lvl6pPr marL="457200" eaLnBrk="0" fontAlgn="base" hangingPunct="0">
              <a:spcBef>
                <a:spcPct val="0"/>
              </a:spcBef>
              <a:spcAft>
                <a:spcPct val="0"/>
              </a:spcAft>
              <a:defRPr sz="2400">
                <a:solidFill>
                  <a:schemeClr val="tx1"/>
                </a:solidFill>
                <a:latin typeface="Arial" charset="0"/>
                <a:ea typeface="ＭＳ Ｐゴシック" pitchFamily="-111" charset="-128"/>
              </a:defRPr>
            </a:lvl6pPr>
            <a:lvl7pPr marL="914400" eaLnBrk="0" fontAlgn="base" hangingPunct="0">
              <a:spcBef>
                <a:spcPct val="0"/>
              </a:spcBef>
              <a:spcAft>
                <a:spcPct val="0"/>
              </a:spcAft>
              <a:defRPr sz="2400">
                <a:solidFill>
                  <a:schemeClr val="tx1"/>
                </a:solidFill>
                <a:latin typeface="Arial" charset="0"/>
                <a:ea typeface="ＭＳ Ｐゴシック" pitchFamily="-111" charset="-128"/>
              </a:defRPr>
            </a:lvl7pPr>
            <a:lvl8pPr marL="1371600" eaLnBrk="0" fontAlgn="base" hangingPunct="0">
              <a:spcBef>
                <a:spcPct val="0"/>
              </a:spcBef>
              <a:spcAft>
                <a:spcPct val="0"/>
              </a:spcAft>
              <a:defRPr sz="2400">
                <a:solidFill>
                  <a:schemeClr val="tx1"/>
                </a:solidFill>
                <a:latin typeface="Arial" charset="0"/>
                <a:ea typeface="ＭＳ Ｐゴシック" pitchFamily="-111" charset="-128"/>
              </a:defRPr>
            </a:lvl8pPr>
            <a:lvl9pPr marL="1828800" eaLnBrk="0" fontAlgn="base" hangingPunct="0">
              <a:spcBef>
                <a:spcPct val="0"/>
              </a:spcBef>
              <a:spcAft>
                <a:spcPct val="0"/>
              </a:spcAft>
              <a:defRPr sz="2400">
                <a:solidFill>
                  <a:schemeClr val="tx1"/>
                </a:solidFill>
                <a:latin typeface="Arial" charset="0"/>
                <a:ea typeface="ＭＳ Ｐゴシック" pitchFamily="-111" charset="-128"/>
              </a:defRPr>
            </a:lvl9pPr>
          </a:lstStyle>
          <a:p>
            <a:pPr marL="342900" indent="-342900">
              <a:lnSpc>
                <a:spcPct val="110000"/>
              </a:lnSpc>
              <a:buFont typeface="Wingdings" panose="05000000000000000000" pitchFamily="2" charset="2"/>
              <a:buChar char="§"/>
              <a:defRPr/>
            </a:pPr>
            <a:endParaRPr lang="en-US" altLang="en-US" dirty="0"/>
          </a:p>
          <a:p>
            <a:pPr marL="457200" indent="-457200">
              <a:lnSpc>
                <a:spcPct val="110000"/>
              </a:lnSpc>
              <a:buFont typeface="Wingdings" panose="05000000000000000000" pitchFamily="2" charset="2"/>
              <a:buChar char="§"/>
              <a:defRPr/>
            </a:pPr>
            <a:endParaRPr lang="en-US" altLang="en-US" sz="3200" dirty="0">
              <a:effectLst>
                <a:outerShdw blurRad="38100" dist="38100" dir="2700000" algn="tl">
                  <a:srgbClr val="C0C0C0"/>
                </a:outerShdw>
              </a:effectLst>
            </a:endParaRPr>
          </a:p>
          <a:p>
            <a:pPr marL="457200" indent="-457200">
              <a:lnSpc>
                <a:spcPct val="110000"/>
              </a:lnSpc>
              <a:buFont typeface="Wingdings" panose="05000000000000000000" pitchFamily="2" charset="2"/>
              <a:buChar char="§"/>
              <a:defRPr/>
            </a:pPr>
            <a:endParaRPr lang="en-US" altLang="en-US" sz="2800" dirty="0">
              <a:effectLst>
                <a:outerShdw blurRad="38100" dist="38100" dir="2700000" algn="tl">
                  <a:srgbClr val="C0C0C0"/>
                </a:outerShdw>
              </a:effectLst>
            </a:endParaRPr>
          </a:p>
          <a:p>
            <a:pPr marL="457200" indent="-457200">
              <a:lnSpc>
                <a:spcPct val="110000"/>
              </a:lnSpc>
              <a:buFont typeface="Wingdings" panose="05000000000000000000" pitchFamily="2" charset="2"/>
              <a:buChar char="§"/>
              <a:defRPr/>
            </a:pPr>
            <a:r>
              <a:rPr lang="en-US" altLang="en-US" sz="2800" dirty="0"/>
              <a:t> </a:t>
            </a:r>
            <a:r>
              <a:rPr lang="en-US" altLang="en-US" sz="2800" i="1" dirty="0"/>
              <a:t>D</a:t>
            </a:r>
            <a:r>
              <a:rPr lang="en-US" altLang="en-US" sz="2800" dirty="0"/>
              <a:t>(A,B) = </a:t>
            </a:r>
            <a:r>
              <a:rPr lang="en-US" altLang="en-US" sz="2800" i="1" dirty="0"/>
              <a:t>D</a:t>
            </a:r>
            <a:r>
              <a:rPr lang="en-US" altLang="en-US" sz="2800" dirty="0"/>
              <a:t>(B,A)		                                  </a:t>
            </a:r>
            <a:r>
              <a:rPr lang="en-US" altLang="en-US" i="1" dirty="0"/>
              <a:t>Symmetry </a:t>
            </a:r>
            <a:endParaRPr lang="en-US" altLang="en-US" sz="2800" dirty="0"/>
          </a:p>
          <a:p>
            <a:pPr marL="457200" indent="-457200">
              <a:lnSpc>
                <a:spcPct val="110000"/>
              </a:lnSpc>
              <a:buFont typeface="Wingdings" panose="05000000000000000000" pitchFamily="2" charset="2"/>
              <a:buChar char="§"/>
              <a:defRPr/>
            </a:pPr>
            <a:r>
              <a:rPr lang="en-US" altLang="en-US" sz="2800" dirty="0"/>
              <a:t> </a:t>
            </a:r>
            <a:r>
              <a:rPr lang="en-US" altLang="en-US" sz="2800" i="1" dirty="0"/>
              <a:t>D</a:t>
            </a:r>
            <a:r>
              <a:rPr lang="en-US" altLang="en-US" sz="2800" dirty="0"/>
              <a:t>(A,A) = 0			               </a:t>
            </a:r>
            <a:r>
              <a:rPr lang="en-US" altLang="en-US" i="1" dirty="0"/>
              <a:t>Constancy of Self-Similarity</a:t>
            </a:r>
            <a:endParaRPr lang="en-US" altLang="en-US" sz="2800" dirty="0"/>
          </a:p>
          <a:p>
            <a:pPr marL="457200" indent="-457200">
              <a:lnSpc>
                <a:spcPct val="110000"/>
              </a:lnSpc>
              <a:buFont typeface="Wingdings" panose="05000000000000000000" pitchFamily="2" charset="2"/>
              <a:buChar char="§"/>
              <a:defRPr/>
            </a:pPr>
            <a:r>
              <a:rPr lang="en-US" altLang="en-US" sz="2800" dirty="0"/>
              <a:t> </a:t>
            </a:r>
            <a:r>
              <a:rPr lang="en-US" altLang="en-US" sz="2800" i="1" dirty="0"/>
              <a:t>D</a:t>
            </a:r>
            <a:r>
              <a:rPr lang="en-US" altLang="en-US" sz="2800" dirty="0"/>
              <a:t>(A,B) = 0 </a:t>
            </a:r>
            <a:r>
              <a:rPr lang="en-US" altLang="en-US" sz="2800" dirty="0" err="1"/>
              <a:t>iif</a:t>
            </a:r>
            <a:r>
              <a:rPr lang="en-US" altLang="en-US" sz="2800" dirty="0"/>
              <a:t> A= B 		             </a:t>
            </a:r>
            <a:r>
              <a:rPr lang="en-US" altLang="en-US" i="1" dirty="0"/>
              <a:t>Positivity (Separation)</a:t>
            </a:r>
          </a:p>
          <a:p>
            <a:pPr marL="457200" indent="-457200">
              <a:lnSpc>
                <a:spcPct val="110000"/>
              </a:lnSpc>
              <a:buFont typeface="Wingdings" panose="05000000000000000000" pitchFamily="2" charset="2"/>
              <a:buChar char="§"/>
              <a:defRPr/>
            </a:pPr>
            <a:r>
              <a:rPr lang="en-US" altLang="en-US" sz="2800" dirty="0"/>
              <a:t> </a:t>
            </a:r>
            <a:r>
              <a:rPr lang="en-US" altLang="en-US" sz="2800" i="1" dirty="0"/>
              <a:t>D</a:t>
            </a:r>
            <a:r>
              <a:rPr lang="en-US" altLang="en-US" sz="2800" dirty="0"/>
              <a:t>(A,B) </a:t>
            </a:r>
            <a:r>
              <a:rPr lang="en-US" altLang="en-US" sz="2800" dirty="0">
                <a:sym typeface="Symbol" pitchFamily="-111" charset="2"/>
              </a:rPr>
              <a:t> </a:t>
            </a:r>
            <a:r>
              <a:rPr lang="en-US" altLang="en-US" sz="2800" i="1" dirty="0">
                <a:sym typeface="Symbol" pitchFamily="-111" charset="2"/>
              </a:rPr>
              <a:t>D</a:t>
            </a:r>
            <a:r>
              <a:rPr lang="en-US" altLang="en-US" sz="2800" dirty="0">
                <a:sym typeface="Symbol" pitchFamily="-111" charset="2"/>
              </a:rPr>
              <a:t>(A,C) + </a:t>
            </a:r>
            <a:r>
              <a:rPr lang="en-US" altLang="en-US" sz="2800" i="1" dirty="0">
                <a:sym typeface="Symbol" pitchFamily="-111" charset="2"/>
              </a:rPr>
              <a:t>D</a:t>
            </a:r>
            <a:r>
              <a:rPr lang="en-US" altLang="en-US" sz="2800" dirty="0">
                <a:sym typeface="Symbol" pitchFamily="-111" charset="2"/>
              </a:rPr>
              <a:t>(B,C)	           </a:t>
            </a:r>
            <a:r>
              <a:rPr lang="en-US" altLang="en-US" i="1" dirty="0"/>
              <a:t>Triangular Inequality</a:t>
            </a:r>
            <a:r>
              <a:rPr lang="en-US" altLang="en-US" sz="2800" dirty="0"/>
              <a:t> </a:t>
            </a:r>
          </a:p>
          <a:p>
            <a:pPr marL="1714500" lvl="3" indent="-342900">
              <a:lnSpc>
                <a:spcPct val="110000"/>
              </a:lnSpc>
              <a:buFont typeface="Wingdings" panose="05000000000000000000" pitchFamily="2" charset="2"/>
              <a:buChar char="§"/>
              <a:defRPr/>
            </a:pPr>
            <a:endParaRPr lang="en-US" altLang="en-US" dirty="0">
              <a:sym typeface="Symbol" pitchFamily="-111" charset="2"/>
            </a:endParaRPr>
          </a:p>
        </p:txBody>
      </p:sp>
      <p:sp>
        <p:nvSpPr>
          <p:cNvPr id="12291" name="TextBox 21"/>
          <p:cNvSpPr txBox="1">
            <a:spLocks noChangeArrowheads="1"/>
          </p:cNvSpPr>
          <p:nvPr/>
        </p:nvSpPr>
        <p:spPr bwMode="auto">
          <a:xfrm>
            <a:off x="4552950" y="1017692"/>
            <a:ext cx="412164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800" dirty="0"/>
              <a:t>Slide based on one by Eamonn Keogh</a:t>
            </a:r>
          </a:p>
        </p:txBody>
      </p:sp>
      <p:sp>
        <p:nvSpPr>
          <p:cNvPr id="2" name="Rectangle 3">
            <a:extLst>
              <a:ext uri="{FF2B5EF4-FFF2-40B4-BE49-F238E27FC236}">
                <a16:creationId xmlns:a16="http://schemas.microsoft.com/office/drawing/2014/main" id="{669749E3-42BB-F762-1C10-0EAB405CC0E0}"/>
              </a:ext>
            </a:extLst>
          </p:cNvPr>
          <p:cNvSpPr>
            <a:spLocks noChangeArrowheads="1"/>
          </p:cNvSpPr>
          <p:nvPr/>
        </p:nvSpPr>
        <p:spPr bwMode="auto">
          <a:xfrm>
            <a:off x="165101" y="112748"/>
            <a:ext cx="8291513" cy="742950"/>
          </a:xfrm>
          <a:prstGeom prst="rect">
            <a:avLst/>
          </a:prstGeom>
          <a:noFill/>
          <a:ln w="9525">
            <a:noFill/>
            <a:miter lim="800000"/>
            <a:headEnd/>
            <a:tailEnd/>
          </a:ln>
          <a:effectLst/>
        </p:spPr>
        <p:txBody>
          <a:bodyPr anchor="ctr"/>
          <a:lstStyle/>
          <a:p>
            <a:pPr algn="ctr">
              <a:defRPr/>
            </a:pPr>
            <a:r>
              <a:rPr lang="en-US" altLang="en-US" sz="3200" b="1" dirty="0"/>
              <a:t>What properties should a distance measure have?</a:t>
            </a:r>
            <a:endParaRPr lang="en-US" sz="3200" b="1" dirty="0">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1593723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ChangeArrowheads="1"/>
          </p:cNvSpPr>
          <p:nvPr/>
        </p:nvSpPr>
        <p:spPr bwMode="auto">
          <a:xfrm>
            <a:off x="296887" y="98823"/>
            <a:ext cx="8210550" cy="1021556"/>
          </a:xfrm>
          <a:prstGeom prst="rect">
            <a:avLst/>
          </a:prstGeom>
          <a:noFill/>
          <a:ln w="9525">
            <a:noFill/>
            <a:miter lim="800000"/>
            <a:headEnd/>
            <a:tailEnd/>
          </a:ln>
          <a:effectLst/>
        </p:spPr>
        <p:txBody>
          <a:bodyPr anchor="ctr"/>
          <a:lstStyle/>
          <a:p>
            <a:pPr algn="ctr">
              <a:defRPr/>
            </a:pPr>
            <a:r>
              <a:rPr lang="en-US" sz="3200" b="1" dirty="0">
                <a:latin typeface="Arial" pitchFamily="-111" charset="0"/>
                <a:ea typeface="ＭＳ Ｐゴシック" pitchFamily="-111" charset="-128"/>
                <a:cs typeface="ＭＳ Ｐゴシック" pitchFamily="-111" charset="-128"/>
              </a:rPr>
              <a:t>Intuitions behind desirable distance measure properties</a:t>
            </a:r>
          </a:p>
        </p:txBody>
      </p:sp>
      <p:sp>
        <p:nvSpPr>
          <p:cNvPr id="13315" name="Text Box 3"/>
          <p:cNvSpPr txBox="1">
            <a:spLocks noChangeArrowheads="1"/>
          </p:cNvSpPr>
          <p:nvPr/>
        </p:nvSpPr>
        <p:spPr bwMode="auto">
          <a:xfrm>
            <a:off x="247650" y="1568493"/>
            <a:ext cx="8877300" cy="243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nSpc>
                <a:spcPct val="110000"/>
              </a:lnSpc>
            </a:pPr>
            <a:r>
              <a:rPr lang="en-US" altLang="en-US" sz="2000" i="1" dirty="0"/>
              <a:t>D</a:t>
            </a:r>
            <a:r>
              <a:rPr lang="en-US" altLang="en-US" sz="2000" dirty="0"/>
              <a:t>(A,B) = </a:t>
            </a:r>
            <a:r>
              <a:rPr lang="en-US" altLang="en-US" sz="2000" i="1" dirty="0"/>
              <a:t>D</a:t>
            </a:r>
            <a:r>
              <a:rPr lang="en-US" altLang="en-US" sz="2000" dirty="0"/>
              <a:t>(B,A)      Symmetry			</a:t>
            </a:r>
            <a:endParaRPr lang="en-US" altLang="en-US" sz="2000" i="1" dirty="0"/>
          </a:p>
          <a:p>
            <a:pPr>
              <a:lnSpc>
                <a:spcPct val="110000"/>
              </a:lnSpc>
            </a:pPr>
            <a:r>
              <a:rPr lang="en-US" altLang="en-US" sz="2000" i="1" dirty="0"/>
              <a:t>Otherwise you could claim “Alex looks like Bob, but Bob looks nothing like Alex.”</a:t>
            </a:r>
          </a:p>
          <a:p>
            <a:pPr>
              <a:lnSpc>
                <a:spcPct val="110000"/>
              </a:lnSpc>
            </a:pPr>
            <a:endParaRPr lang="en-US" altLang="en-US" sz="2000" dirty="0"/>
          </a:p>
          <a:p>
            <a:pPr>
              <a:lnSpc>
                <a:spcPct val="110000"/>
              </a:lnSpc>
            </a:pPr>
            <a:r>
              <a:rPr lang="en-US" altLang="en-US" sz="2000" i="1" dirty="0"/>
              <a:t>D</a:t>
            </a:r>
            <a:r>
              <a:rPr lang="en-US" altLang="en-US" sz="2000" dirty="0"/>
              <a:t>(A,A) = 0		Constancy of Self-Similarity		</a:t>
            </a:r>
            <a:endParaRPr lang="en-US" altLang="en-US" sz="2000" i="1" dirty="0"/>
          </a:p>
          <a:p>
            <a:pPr>
              <a:lnSpc>
                <a:spcPct val="110000"/>
              </a:lnSpc>
            </a:pPr>
            <a:r>
              <a:rPr lang="en-US" altLang="en-US" sz="2000" i="1" dirty="0"/>
              <a:t>Otherwise you could claim “Alex looks more like Bob, than Bob does.”</a:t>
            </a:r>
            <a:endParaRPr lang="en-US" altLang="en-US" sz="2000" dirty="0"/>
          </a:p>
          <a:p>
            <a:pPr>
              <a:lnSpc>
                <a:spcPct val="110000"/>
              </a:lnSpc>
            </a:pPr>
            <a:endParaRPr lang="en-US" altLang="en-US" sz="2000" i="1" dirty="0"/>
          </a:p>
        </p:txBody>
      </p:sp>
      <p:sp>
        <p:nvSpPr>
          <p:cNvPr id="13316" name="TextBox 3"/>
          <p:cNvSpPr txBox="1">
            <a:spLocks noChangeArrowheads="1"/>
          </p:cNvSpPr>
          <p:nvPr/>
        </p:nvSpPr>
        <p:spPr bwMode="auto">
          <a:xfrm>
            <a:off x="4725472" y="1096165"/>
            <a:ext cx="412164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800" dirty="0"/>
              <a:t>Slide based on one by Eamonn Keogh</a:t>
            </a:r>
          </a:p>
        </p:txBody>
      </p:sp>
    </p:spTree>
    <p:extLst>
      <p:ext uri="{BB962C8B-B14F-4D97-AF65-F5344CB8AC3E}">
        <p14:creationId xmlns:p14="http://schemas.microsoft.com/office/powerpoint/2010/main" val="3473887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ChangeArrowheads="1"/>
          </p:cNvSpPr>
          <p:nvPr/>
        </p:nvSpPr>
        <p:spPr bwMode="auto">
          <a:xfrm>
            <a:off x="581025" y="94933"/>
            <a:ext cx="8210550" cy="1167618"/>
          </a:xfrm>
          <a:prstGeom prst="rect">
            <a:avLst/>
          </a:prstGeom>
          <a:noFill/>
          <a:ln w="9525">
            <a:noFill/>
            <a:miter lim="800000"/>
            <a:headEnd/>
            <a:tailEnd/>
          </a:ln>
          <a:effectLst/>
        </p:spPr>
        <p:txBody>
          <a:bodyPr anchor="ctr"/>
          <a:lstStyle>
            <a:lvl1pPr>
              <a:defRPr sz="2400">
                <a:solidFill>
                  <a:schemeClr val="tx1"/>
                </a:solidFill>
                <a:latin typeface="Arial" charset="0"/>
                <a:ea typeface="ＭＳ Ｐゴシック" pitchFamily="-111" charset="-128"/>
              </a:defRPr>
            </a:lvl1pPr>
            <a:lvl2pPr marL="37931725" indent="-37474525">
              <a:defRPr sz="2400">
                <a:solidFill>
                  <a:schemeClr val="tx1"/>
                </a:solidFill>
                <a:latin typeface="Arial" charset="0"/>
                <a:ea typeface="ＭＳ Ｐゴシック" pitchFamily="-111" charset="-128"/>
              </a:defRPr>
            </a:lvl2pPr>
            <a:lvl3pPr>
              <a:defRPr sz="2400">
                <a:solidFill>
                  <a:schemeClr val="tx1"/>
                </a:solidFill>
                <a:latin typeface="Arial" charset="0"/>
                <a:ea typeface="ＭＳ Ｐゴシック" pitchFamily="-111" charset="-128"/>
              </a:defRPr>
            </a:lvl3pPr>
            <a:lvl4pPr>
              <a:defRPr sz="2400">
                <a:solidFill>
                  <a:schemeClr val="tx1"/>
                </a:solidFill>
                <a:latin typeface="Arial" charset="0"/>
                <a:ea typeface="ＭＳ Ｐゴシック" pitchFamily="-111" charset="-128"/>
              </a:defRPr>
            </a:lvl4pPr>
            <a:lvl5pPr>
              <a:defRPr sz="2400">
                <a:solidFill>
                  <a:schemeClr val="tx1"/>
                </a:solidFill>
                <a:latin typeface="Arial" charset="0"/>
                <a:ea typeface="ＭＳ Ｐゴシック" pitchFamily="-111" charset="-128"/>
              </a:defRPr>
            </a:lvl5pPr>
            <a:lvl6pPr marL="457200" eaLnBrk="0" fontAlgn="base" hangingPunct="0">
              <a:spcBef>
                <a:spcPct val="0"/>
              </a:spcBef>
              <a:spcAft>
                <a:spcPct val="0"/>
              </a:spcAft>
              <a:defRPr sz="2400">
                <a:solidFill>
                  <a:schemeClr val="tx1"/>
                </a:solidFill>
                <a:latin typeface="Arial" charset="0"/>
                <a:ea typeface="ＭＳ Ｐゴシック" pitchFamily="-111" charset="-128"/>
              </a:defRPr>
            </a:lvl6pPr>
            <a:lvl7pPr marL="914400" eaLnBrk="0" fontAlgn="base" hangingPunct="0">
              <a:spcBef>
                <a:spcPct val="0"/>
              </a:spcBef>
              <a:spcAft>
                <a:spcPct val="0"/>
              </a:spcAft>
              <a:defRPr sz="2400">
                <a:solidFill>
                  <a:schemeClr val="tx1"/>
                </a:solidFill>
                <a:latin typeface="Arial" charset="0"/>
                <a:ea typeface="ＭＳ Ｐゴシック" pitchFamily="-111" charset="-128"/>
              </a:defRPr>
            </a:lvl7pPr>
            <a:lvl8pPr marL="1371600" eaLnBrk="0" fontAlgn="base" hangingPunct="0">
              <a:spcBef>
                <a:spcPct val="0"/>
              </a:spcBef>
              <a:spcAft>
                <a:spcPct val="0"/>
              </a:spcAft>
              <a:defRPr sz="2400">
                <a:solidFill>
                  <a:schemeClr val="tx1"/>
                </a:solidFill>
                <a:latin typeface="Arial" charset="0"/>
                <a:ea typeface="ＭＳ Ｐゴシック" pitchFamily="-111" charset="-128"/>
              </a:defRPr>
            </a:lvl8pPr>
            <a:lvl9pPr marL="1828800" eaLnBrk="0" fontAlgn="base" hangingPunct="0">
              <a:spcBef>
                <a:spcPct val="0"/>
              </a:spcBef>
              <a:spcAft>
                <a:spcPct val="0"/>
              </a:spcAft>
              <a:defRPr sz="2400">
                <a:solidFill>
                  <a:schemeClr val="tx1"/>
                </a:solidFill>
                <a:latin typeface="Arial" charset="0"/>
                <a:ea typeface="ＭＳ Ｐゴシック" pitchFamily="-111" charset="-128"/>
              </a:defRPr>
            </a:lvl9pPr>
          </a:lstStyle>
          <a:p>
            <a:pPr algn="ctr">
              <a:defRPr/>
            </a:pPr>
            <a:r>
              <a:rPr lang="en-US" altLang="en-US" sz="3200" b="1" dirty="0"/>
              <a:t>Intuitions behind desirable distance measure properties (continued)</a:t>
            </a:r>
          </a:p>
        </p:txBody>
      </p:sp>
      <p:sp>
        <p:nvSpPr>
          <p:cNvPr id="14339" name="Text Box 3"/>
          <p:cNvSpPr txBox="1">
            <a:spLocks noChangeArrowheads="1"/>
          </p:cNvSpPr>
          <p:nvPr/>
        </p:nvSpPr>
        <p:spPr bwMode="auto">
          <a:xfrm>
            <a:off x="266700" y="1675815"/>
            <a:ext cx="8877300" cy="2774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nSpc>
                <a:spcPct val="110000"/>
              </a:lnSpc>
            </a:pPr>
            <a:r>
              <a:rPr lang="en-US" altLang="en-US" sz="2000" i="1" dirty="0"/>
              <a:t>D</a:t>
            </a:r>
            <a:r>
              <a:rPr lang="en-US" altLang="en-US" sz="2000" dirty="0"/>
              <a:t>(A,B) = 0 </a:t>
            </a:r>
            <a:r>
              <a:rPr lang="en-US" altLang="en-US" sz="2000" dirty="0" err="1"/>
              <a:t>IIf</a:t>
            </a:r>
            <a:r>
              <a:rPr lang="en-US" altLang="en-US" sz="2000" dirty="0"/>
              <a:t> A=B      Positive (separation)	</a:t>
            </a:r>
            <a:endParaRPr lang="en-US" altLang="en-US" sz="2000" i="1" dirty="0"/>
          </a:p>
          <a:p>
            <a:pPr>
              <a:lnSpc>
                <a:spcPct val="110000"/>
              </a:lnSpc>
            </a:pPr>
            <a:r>
              <a:rPr lang="en-US" altLang="en-US" sz="2000" i="1" dirty="0"/>
              <a:t>Otherwise there are objects in your world that are different, but you cannot tell apart.</a:t>
            </a:r>
            <a:endParaRPr lang="en-US" altLang="en-US" sz="2000" dirty="0"/>
          </a:p>
          <a:p>
            <a:pPr>
              <a:lnSpc>
                <a:spcPct val="110000"/>
              </a:lnSpc>
            </a:pPr>
            <a:endParaRPr lang="en-US" altLang="en-US" sz="2000" i="1" dirty="0"/>
          </a:p>
          <a:p>
            <a:pPr>
              <a:lnSpc>
                <a:spcPct val="110000"/>
              </a:lnSpc>
            </a:pPr>
            <a:r>
              <a:rPr lang="en-US" altLang="en-US" sz="2000" i="1" dirty="0"/>
              <a:t>D</a:t>
            </a:r>
            <a:r>
              <a:rPr lang="en-US" altLang="en-US" sz="2000" dirty="0"/>
              <a:t>(A,B) </a:t>
            </a:r>
            <a:r>
              <a:rPr lang="en-US" altLang="en-US" sz="2000" dirty="0">
                <a:sym typeface="Symbol" pitchFamily="18" charset="2"/>
              </a:rPr>
              <a:t> </a:t>
            </a:r>
            <a:r>
              <a:rPr lang="en-US" altLang="en-US" sz="2000" i="1" dirty="0">
                <a:sym typeface="Symbol" pitchFamily="18" charset="2"/>
              </a:rPr>
              <a:t>D</a:t>
            </a:r>
            <a:r>
              <a:rPr lang="en-US" altLang="en-US" sz="2000" dirty="0">
                <a:sym typeface="Symbol" pitchFamily="18" charset="2"/>
              </a:rPr>
              <a:t>(A,C) + </a:t>
            </a:r>
            <a:r>
              <a:rPr lang="en-US" altLang="en-US" sz="2000" i="1" dirty="0">
                <a:sym typeface="Symbol" pitchFamily="18" charset="2"/>
              </a:rPr>
              <a:t>D</a:t>
            </a:r>
            <a:r>
              <a:rPr lang="en-US" altLang="en-US" sz="2000" dirty="0">
                <a:sym typeface="Symbol" pitchFamily="18" charset="2"/>
              </a:rPr>
              <a:t>(B,C)	  Triangular Inequality</a:t>
            </a:r>
            <a:endParaRPr lang="en-US" altLang="en-US" sz="2000" dirty="0"/>
          </a:p>
          <a:p>
            <a:pPr>
              <a:lnSpc>
                <a:spcPct val="110000"/>
              </a:lnSpc>
            </a:pPr>
            <a:r>
              <a:rPr lang="en-US" altLang="en-US" sz="2000" i="1" dirty="0"/>
              <a:t>Otherwise you could claim “Alex is very like Bob, and Alex is very like Carl, but Bob is very unlike Carl.”</a:t>
            </a:r>
            <a:endParaRPr lang="en-US" altLang="en-US" sz="2000" dirty="0"/>
          </a:p>
          <a:p>
            <a:pPr lvl="3">
              <a:lnSpc>
                <a:spcPct val="110000"/>
              </a:lnSpc>
            </a:pPr>
            <a:endParaRPr lang="en-US" altLang="en-US" sz="2000" dirty="0">
              <a:sym typeface="Symbol" pitchFamily="18" charset="2"/>
            </a:endParaRPr>
          </a:p>
        </p:txBody>
      </p:sp>
      <p:sp>
        <p:nvSpPr>
          <p:cNvPr id="14340" name="TextBox 3"/>
          <p:cNvSpPr txBox="1">
            <a:spLocks noChangeArrowheads="1"/>
          </p:cNvSpPr>
          <p:nvPr/>
        </p:nvSpPr>
        <p:spPr bwMode="auto">
          <a:xfrm>
            <a:off x="4872038" y="1144704"/>
            <a:ext cx="412164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800" dirty="0"/>
              <a:t>Slide based on one by Eamonn Keogh</a:t>
            </a:r>
          </a:p>
        </p:txBody>
      </p:sp>
    </p:spTree>
    <p:extLst>
      <p:ext uri="{BB962C8B-B14F-4D97-AF65-F5344CB8AC3E}">
        <p14:creationId xmlns:p14="http://schemas.microsoft.com/office/powerpoint/2010/main" val="3130973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313683D-5ED2-BD77-B2D8-C2C4FCABDEDE}"/>
              </a:ext>
            </a:extLst>
          </p:cNvPr>
          <p:cNvSpPr>
            <a:spLocks noGrp="1"/>
          </p:cNvSpPr>
          <p:nvPr>
            <p:ph type="title"/>
          </p:nvPr>
        </p:nvSpPr>
        <p:spPr>
          <a:xfrm>
            <a:off x="448965" y="281175"/>
            <a:ext cx="8246070" cy="610820"/>
          </a:xfrm>
        </p:spPr>
        <p:txBody>
          <a:bodyPr>
            <a:normAutofit/>
          </a:bodyPr>
          <a:lstStyle/>
          <a:p>
            <a:r>
              <a:rPr lang="en-US" dirty="0">
                <a:solidFill>
                  <a:schemeClr val="tx1"/>
                </a:solidFill>
              </a:rPr>
              <a:t>Supervised and Unsupervised Learning 	</a:t>
            </a:r>
          </a:p>
        </p:txBody>
      </p:sp>
      <p:sp>
        <p:nvSpPr>
          <p:cNvPr id="6" name="Content Placeholder 2">
            <a:extLst>
              <a:ext uri="{FF2B5EF4-FFF2-40B4-BE49-F238E27FC236}">
                <a16:creationId xmlns:a16="http://schemas.microsoft.com/office/drawing/2014/main" id="{7A0E1971-8D6A-20D6-7D2D-B6206B1F9912}"/>
              </a:ext>
            </a:extLst>
          </p:cNvPr>
          <p:cNvSpPr txBox="1">
            <a:spLocks/>
          </p:cNvSpPr>
          <p:nvPr/>
        </p:nvSpPr>
        <p:spPr>
          <a:xfrm>
            <a:off x="448966" y="1197405"/>
            <a:ext cx="8246070" cy="351221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Wingdings" pitchFamily="2" charset="2"/>
              <a:buChar char="§"/>
              <a:defRPr sz="1600" b="0" i="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Wingdings" pitchFamily="2" charset="2"/>
              <a:buChar char="§"/>
              <a:defRPr sz="1600" b="0" i="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Wingdings" pitchFamily="2" charset="2"/>
              <a:buChar char="§"/>
              <a:defRPr sz="1600" b="0" i="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Wingdings" pitchFamily="2" charset="2"/>
              <a:buChar char="§"/>
              <a:defRPr sz="1600" kern="1200">
                <a:solidFill>
                  <a:schemeClr val="tx1"/>
                </a:solidFill>
                <a:latin typeface="Helvetica" pitchFamily="2" charset="0"/>
                <a:ea typeface="+mn-ea"/>
                <a:cs typeface="+mn-cs"/>
              </a:defRPr>
            </a:lvl4pPr>
            <a:lvl5pPr marL="2057400" indent="-228600" algn="l" defTabSz="457200" rtl="0" eaLnBrk="1" latinLnBrk="0" hangingPunct="1">
              <a:spcBef>
                <a:spcPct val="20000"/>
              </a:spcBef>
              <a:buFont typeface="Wingdings" pitchFamily="2" charset="2"/>
              <a:buChar char="§"/>
              <a:defRPr sz="1800" kern="1200">
                <a:solidFill>
                  <a:schemeClr val="tx1"/>
                </a:solidFill>
                <a:latin typeface="Helvetica" pitchFamily="2" charset="0"/>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altLang="ja-JP" sz="2000" b="1" dirty="0">
                <a:ea typeface="ＭＳ Ｐゴシック" panose="020B0600070205080204" pitchFamily="34" charset="-128"/>
              </a:rPr>
              <a:t>Supervised learning:</a:t>
            </a:r>
            <a:r>
              <a:rPr lang="en-US" altLang="ja-JP" sz="2000" dirty="0">
                <a:ea typeface="ＭＳ Ｐゴシック" panose="020B0600070205080204" pitchFamily="34" charset="-128"/>
              </a:rPr>
              <a:t> discover patterns in the data that relate data attributes with a target (class) attribute. </a:t>
            </a:r>
          </a:p>
          <a:p>
            <a:pPr lvl="1"/>
            <a:r>
              <a:rPr lang="en-US" altLang="ja-JP" sz="2000" dirty="0">
                <a:ea typeface="ＭＳ Ｐゴシック" panose="020B0600070205080204" pitchFamily="34" charset="-128"/>
              </a:rPr>
              <a:t>These patterns are then utilized to predict the values of the target attribute in future data instances. </a:t>
            </a:r>
          </a:p>
          <a:p>
            <a:r>
              <a:rPr lang="en-US" altLang="ja-JP" sz="2000" b="1" dirty="0">
                <a:ea typeface="ＭＳ Ｐゴシック" panose="020B0600070205080204" pitchFamily="34" charset="-128"/>
              </a:rPr>
              <a:t>Unsupervised learning: </a:t>
            </a:r>
            <a:r>
              <a:rPr lang="en-US" altLang="ja-JP" sz="2000" dirty="0">
                <a:ea typeface="ＭＳ Ｐゴシック" panose="020B0600070205080204" pitchFamily="34" charset="-128"/>
              </a:rPr>
              <a:t>The data have no target attribute. </a:t>
            </a:r>
          </a:p>
          <a:p>
            <a:pPr lvl="1"/>
            <a:r>
              <a:rPr lang="en-US" altLang="ja-JP" sz="2000" dirty="0">
                <a:ea typeface="ＭＳ Ｐゴシック" panose="020B0600070205080204" pitchFamily="34" charset="-128"/>
              </a:rPr>
              <a:t>We want to explore the data to find some intrinsic structures in them. </a:t>
            </a:r>
            <a:endParaRPr lang="en-US" altLang="en-US" sz="2000" dirty="0"/>
          </a:p>
          <a:p>
            <a:pPr marL="0" indent="0">
              <a:buFont typeface="Wingdings" pitchFamily="2" charset="2"/>
              <a:buNone/>
            </a:pPr>
            <a:endParaRPr lang="en-US" sz="2000" dirty="0"/>
          </a:p>
        </p:txBody>
      </p:sp>
    </p:spTree>
    <p:extLst>
      <p:ext uri="{BB962C8B-B14F-4D97-AF65-F5344CB8AC3E}">
        <p14:creationId xmlns:p14="http://schemas.microsoft.com/office/powerpoint/2010/main" val="30922494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377031" y="87321"/>
            <a:ext cx="8150225" cy="775097"/>
          </a:xfrm>
        </p:spPr>
        <p:txBody>
          <a:bodyPr>
            <a:normAutofit/>
          </a:bodyPr>
          <a:lstStyle/>
          <a:p>
            <a:pPr>
              <a:defRPr/>
            </a:pPr>
            <a:r>
              <a:rPr lang="en-US" sz="3200" dirty="0"/>
              <a:t>Two Types of Clustering</a:t>
            </a:r>
          </a:p>
        </p:txBody>
      </p:sp>
      <p:sp>
        <p:nvSpPr>
          <p:cNvPr id="164867" name="Rectangle 3"/>
          <p:cNvSpPr>
            <a:spLocks noChangeArrowheads="1"/>
          </p:cNvSpPr>
          <p:nvPr/>
        </p:nvSpPr>
        <p:spPr bwMode="auto">
          <a:xfrm>
            <a:off x="1051559" y="2157740"/>
            <a:ext cx="2571750" cy="523220"/>
          </a:xfrm>
          <a:prstGeom prst="rect">
            <a:avLst/>
          </a:prstGeom>
          <a:noFill/>
          <a:ln w="9525">
            <a:noFill/>
            <a:miter lim="800000"/>
            <a:headEnd/>
            <a:tailEnd/>
          </a:ln>
          <a:effectLst/>
        </p:spPr>
        <p:txBody>
          <a:bodyPr>
            <a:spAutoFit/>
          </a:bodyPr>
          <a:lstStyle/>
          <a:p>
            <a:pPr>
              <a:defRPr/>
            </a:pPr>
            <a:r>
              <a:rPr lang="en-US" sz="2800" b="1" dirty="0">
                <a:latin typeface="Arial" pitchFamily="-111" charset="0"/>
                <a:ea typeface="ＭＳ Ｐゴシック" pitchFamily="-111" charset="-128"/>
                <a:cs typeface="ＭＳ Ｐゴシック" pitchFamily="-111" charset="-128"/>
              </a:rPr>
              <a:t>Hierarchical</a:t>
            </a:r>
          </a:p>
        </p:txBody>
      </p:sp>
      <p:sp>
        <p:nvSpPr>
          <p:cNvPr id="15364" name="Text Box 4"/>
          <p:cNvSpPr txBox="1">
            <a:spLocks noChangeArrowheads="1"/>
          </p:cNvSpPr>
          <p:nvPr/>
        </p:nvSpPr>
        <p:spPr bwMode="auto">
          <a:xfrm>
            <a:off x="346077" y="828110"/>
            <a:ext cx="844391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buFontTx/>
              <a:buChar char="•"/>
            </a:pPr>
            <a:r>
              <a:rPr lang="en-US" altLang="en-US" sz="2200" b="1" dirty="0"/>
              <a:t> </a:t>
            </a:r>
            <a:r>
              <a:rPr lang="en-US" altLang="en-US" sz="2200" b="1" dirty="0" err="1"/>
              <a:t>Partitional</a:t>
            </a:r>
            <a:r>
              <a:rPr lang="en-US" altLang="en-US" sz="2200" b="1" dirty="0"/>
              <a:t> algorithms:</a:t>
            </a:r>
            <a:r>
              <a:rPr lang="en-US" altLang="en-US" sz="2200" dirty="0"/>
              <a:t> Construct various partitions and then evaluate them by some criterion</a:t>
            </a:r>
          </a:p>
          <a:p>
            <a:pPr>
              <a:buFontTx/>
              <a:buChar char="•"/>
            </a:pPr>
            <a:r>
              <a:rPr lang="en-US" altLang="en-US" sz="2200" b="1" dirty="0"/>
              <a:t> Hierarchical algorithms:</a:t>
            </a:r>
            <a:r>
              <a:rPr lang="en-US" altLang="en-US" sz="2200" dirty="0"/>
              <a:t> Create a hierarchical decomposition of the set of objects using some criterion</a:t>
            </a:r>
          </a:p>
        </p:txBody>
      </p:sp>
      <p:sp>
        <p:nvSpPr>
          <p:cNvPr id="164869" name="Rectangle 5"/>
          <p:cNvSpPr>
            <a:spLocks noChangeArrowheads="1"/>
          </p:cNvSpPr>
          <p:nvPr/>
        </p:nvSpPr>
        <p:spPr bwMode="auto">
          <a:xfrm>
            <a:off x="5961371" y="2161989"/>
            <a:ext cx="2098675" cy="523220"/>
          </a:xfrm>
          <a:prstGeom prst="rect">
            <a:avLst/>
          </a:prstGeom>
          <a:noFill/>
          <a:ln w="9525">
            <a:noFill/>
            <a:miter lim="800000"/>
            <a:headEnd/>
            <a:tailEnd/>
          </a:ln>
          <a:effectLst/>
        </p:spPr>
        <p:txBody>
          <a:bodyPr>
            <a:spAutoFit/>
          </a:bodyPr>
          <a:lstStyle/>
          <a:p>
            <a:pPr>
              <a:defRPr/>
            </a:pPr>
            <a:r>
              <a:rPr lang="en-US" sz="2800" b="1" dirty="0">
                <a:latin typeface="Arial" pitchFamily="-111" charset="0"/>
                <a:ea typeface="ＭＳ Ｐゴシック" pitchFamily="-111" charset="-128"/>
                <a:cs typeface="ＭＳ Ｐゴシック" pitchFamily="-111" charset="-128"/>
              </a:rPr>
              <a:t>Partitional</a:t>
            </a:r>
          </a:p>
        </p:txBody>
      </p:sp>
      <p:sp>
        <p:nvSpPr>
          <p:cNvPr id="15366" name="Rectangle 6"/>
          <p:cNvSpPr>
            <a:spLocks noChangeArrowheads="1"/>
          </p:cNvSpPr>
          <p:nvPr/>
        </p:nvSpPr>
        <p:spPr bwMode="auto">
          <a:xfrm>
            <a:off x="152400" y="2753916"/>
            <a:ext cx="5410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grpSp>
        <p:nvGrpSpPr>
          <p:cNvPr id="15367" name="Group 7"/>
          <p:cNvGrpSpPr>
            <a:grpSpLocks/>
          </p:cNvGrpSpPr>
          <p:nvPr/>
        </p:nvGrpSpPr>
        <p:grpSpPr bwMode="auto">
          <a:xfrm>
            <a:off x="5299384" y="2945956"/>
            <a:ext cx="3629025" cy="1600200"/>
            <a:chOff x="120" y="2532"/>
            <a:chExt cx="2286" cy="1344"/>
          </a:xfrm>
        </p:grpSpPr>
        <p:grpSp>
          <p:nvGrpSpPr>
            <p:cNvPr id="15390" name="Group 8"/>
            <p:cNvGrpSpPr>
              <a:grpSpLocks/>
            </p:cNvGrpSpPr>
            <p:nvPr/>
          </p:nvGrpSpPr>
          <p:grpSpPr bwMode="auto">
            <a:xfrm>
              <a:off x="120" y="2532"/>
              <a:ext cx="2286" cy="1344"/>
              <a:chOff x="156" y="2634"/>
              <a:chExt cx="2286" cy="1344"/>
            </a:xfrm>
          </p:grpSpPr>
          <p:sp>
            <p:nvSpPr>
              <p:cNvPr id="15400" name="Rectangle 9"/>
              <p:cNvSpPr>
                <a:spLocks noChangeArrowheads="1"/>
              </p:cNvSpPr>
              <p:nvPr/>
            </p:nvSpPr>
            <p:spPr bwMode="auto">
              <a:xfrm>
                <a:off x="156" y="2634"/>
                <a:ext cx="1080" cy="1344"/>
              </a:xfrm>
              <a:prstGeom prst="rect">
                <a:avLst/>
              </a:prstGeom>
              <a:solidFill>
                <a:srgbClr val="FFFFFF"/>
              </a:solidFill>
              <a:ln w="1587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15401" name="Rectangle 10"/>
              <p:cNvSpPr>
                <a:spLocks noChangeArrowheads="1"/>
              </p:cNvSpPr>
              <p:nvPr/>
            </p:nvSpPr>
            <p:spPr bwMode="auto">
              <a:xfrm>
                <a:off x="1362" y="2634"/>
                <a:ext cx="1080" cy="1344"/>
              </a:xfrm>
              <a:prstGeom prst="rect">
                <a:avLst/>
              </a:prstGeom>
              <a:solidFill>
                <a:srgbClr val="FFFFFF"/>
              </a:solidFill>
              <a:ln w="1587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grpSp>
        <p:pic>
          <p:nvPicPr>
            <p:cNvPr id="15391" name="Picture 11" descr="Edna Krabapp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 y="3190"/>
              <a:ext cx="303" cy="6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392" name="Picture 12" descr="Principal Seymour  Skinn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2571"/>
              <a:ext cx="304" cy="65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393" name="Picture 13" descr="Groundskeeper Willi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2" y="2589"/>
              <a:ext cx="336" cy="5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394"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0" y="3253"/>
              <a:ext cx="375" cy="55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395" name="Picture 1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8" y="2551"/>
              <a:ext cx="343" cy="6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396" name="Picture 1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2" y="2763"/>
              <a:ext cx="375" cy="64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397" name="Picture 1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46" y="3338"/>
              <a:ext cx="269" cy="4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398" name="Picture 18"/>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59" y="3432"/>
              <a:ext cx="181" cy="41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399" name="Picture 19" descr="C:\Documents and Settings\eamonn\Desktop\bios_family_marge.gif"/>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5" y="2617"/>
              <a:ext cx="272" cy="8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15368" name="Group 20"/>
          <p:cNvGrpSpPr>
            <a:grpSpLocks/>
          </p:cNvGrpSpPr>
          <p:nvPr/>
        </p:nvGrpSpPr>
        <p:grpSpPr bwMode="auto">
          <a:xfrm>
            <a:off x="473709" y="2693522"/>
            <a:ext cx="3587750" cy="1912144"/>
            <a:chOff x="98" y="300"/>
            <a:chExt cx="3214" cy="2284"/>
          </a:xfrm>
        </p:grpSpPr>
        <p:pic>
          <p:nvPicPr>
            <p:cNvPr id="15370" name="Picture 21" descr="Edna Krabapp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 y="1440"/>
              <a:ext cx="504" cy="1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1" name="Picture 2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8" y="1824"/>
              <a:ext cx="308" cy="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2" name="Picture 23" descr="C:\Documents and Settings\eamonn\Desktop\bios_family_marge.gif"/>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00" y="1278"/>
              <a:ext cx="424" cy="1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373" name="Group 24"/>
            <p:cNvGrpSpPr>
              <a:grpSpLocks/>
            </p:cNvGrpSpPr>
            <p:nvPr/>
          </p:nvGrpSpPr>
          <p:grpSpPr bwMode="auto">
            <a:xfrm>
              <a:off x="1865" y="1505"/>
              <a:ext cx="1447" cy="1031"/>
              <a:chOff x="252" y="2364"/>
              <a:chExt cx="2258" cy="1608"/>
            </a:xfrm>
          </p:grpSpPr>
          <p:pic>
            <p:nvPicPr>
              <p:cNvPr id="15388" name="Picture 2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2" y="2364"/>
                <a:ext cx="900" cy="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89" name="Picture 2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56" y="2412"/>
                <a:ext cx="1154" cy="1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374" name="Line 27"/>
            <p:cNvSpPr>
              <a:spLocks noChangeShapeType="1"/>
            </p:cNvSpPr>
            <p:nvPr/>
          </p:nvSpPr>
          <p:spPr bwMode="auto">
            <a:xfrm flipH="1" flipV="1">
              <a:off x="255" y="444"/>
              <a:ext cx="0" cy="903"/>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15375" name="Line 28"/>
            <p:cNvSpPr>
              <a:spLocks noChangeShapeType="1"/>
            </p:cNvSpPr>
            <p:nvPr/>
          </p:nvSpPr>
          <p:spPr bwMode="auto">
            <a:xfrm flipH="1" flipV="1">
              <a:off x="2919" y="1167"/>
              <a:ext cx="0" cy="185"/>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15376" name="Line 29"/>
            <p:cNvSpPr>
              <a:spLocks noChangeShapeType="1"/>
            </p:cNvSpPr>
            <p:nvPr/>
          </p:nvSpPr>
          <p:spPr bwMode="auto">
            <a:xfrm flipH="1" flipV="1">
              <a:off x="2227" y="1167"/>
              <a:ext cx="0" cy="185"/>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15377" name="Line 30"/>
            <p:cNvSpPr>
              <a:spLocks noChangeShapeType="1"/>
            </p:cNvSpPr>
            <p:nvPr/>
          </p:nvSpPr>
          <p:spPr bwMode="auto">
            <a:xfrm flipH="1">
              <a:off x="2221" y="1167"/>
              <a:ext cx="703"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78" name="Line 31"/>
            <p:cNvSpPr>
              <a:spLocks noChangeShapeType="1"/>
            </p:cNvSpPr>
            <p:nvPr/>
          </p:nvSpPr>
          <p:spPr bwMode="auto">
            <a:xfrm flipH="1">
              <a:off x="1193" y="710"/>
              <a:ext cx="138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79" name="Line 32"/>
            <p:cNvSpPr>
              <a:spLocks noChangeShapeType="1"/>
            </p:cNvSpPr>
            <p:nvPr/>
          </p:nvSpPr>
          <p:spPr bwMode="auto">
            <a:xfrm rot="5400000" flipH="1">
              <a:off x="2343" y="943"/>
              <a:ext cx="457"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80" name="Line 33"/>
            <p:cNvSpPr>
              <a:spLocks noChangeShapeType="1"/>
            </p:cNvSpPr>
            <p:nvPr/>
          </p:nvSpPr>
          <p:spPr bwMode="auto">
            <a:xfrm rot="5400000" flipH="1">
              <a:off x="1712" y="574"/>
              <a:ext cx="265"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15381" name="Group 34"/>
            <p:cNvGrpSpPr>
              <a:grpSpLocks/>
            </p:cNvGrpSpPr>
            <p:nvPr/>
          </p:nvGrpSpPr>
          <p:grpSpPr bwMode="auto">
            <a:xfrm>
              <a:off x="859" y="969"/>
              <a:ext cx="703" cy="377"/>
              <a:chOff x="2112" y="2976"/>
              <a:chExt cx="703" cy="377"/>
            </a:xfrm>
          </p:grpSpPr>
          <p:sp>
            <p:nvSpPr>
              <p:cNvPr id="15385" name="Line 35"/>
              <p:cNvSpPr>
                <a:spLocks noChangeShapeType="1"/>
              </p:cNvSpPr>
              <p:nvPr/>
            </p:nvSpPr>
            <p:spPr bwMode="auto">
              <a:xfrm flipH="1" flipV="1">
                <a:off x="2810" y="2976"/>
                <a:ext cx="0" cy="377"/>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15386" name="Line 36"/>
              <p:cNvSpPr>
                <a:spLocks noChangeShapeType="1"/>
              </p:cNvSpPr>
              <p:nvPr/>
            </p:nvSpPr>
            <p:spPr bwMode="auto">
              <a:xfrm flipH="1" flipV="1">
                <a:off x="2118" y="2976"/>
                <a:ext cx="0" cy="377"/>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15387" name="Line 37"/>
              <p:cNvSpPr>
                <a:spLocks noChangeShapeType="1"/>
              </p:cNvSpPr>
              <p:nvPr/>
            </p:nvSpPr>
            <p:spPr bwMode="auto">
              <a:xfrm flipH="1">
                <a:off x="2112" y="2976"/>
                <a:ext cx="703"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5382" name="Line 38"/>
            <p:cNvSpPr>
              <a:spLocks noChangeShapeType="1"/>
            </p:cNvSpPr>
            <p:nvPr/>
          </p:nvSpPr>
          <p:spPr bwMode="auto">
            <a:xfrm rot="5400000" flipH="1">
              <a:off x="1065" y="844"/>
              <a:ext cx="258"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83" name="Line 39"/>
            <p:cNvSpPr>
              <a:spLocks noChangeShapeType="1"/>
            </p:cNvSpPr>
            <p:nvPr/>
          </p:nvSpPr>
          <p:spPr bwMode="auto">
            <a:xfrm flipH="1">
              <a:off x="253" y="446"/>
              <a:ext cx="1582"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84" name="Line 40"/>
            <p:cNvSpPr>
              <a:spLocks noChangeShapeType="1"/>
            </p:cNvSpPr>
            <p:nvPr/>
          </p:nvSpPr>
          <p:spPr bwMode="auto">
            <a:xfrm rot="5400000" flipH="1">
              <a:off x="989" y="370"/>
              <a:ext cx="139"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21529155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title"/>
          </p:nvPr>
        </p:nvSpPr>
        <p:spPr>
          <a:xfrm>
            <a:off x="0" y="0"/>
            <a:ext cx="9144000" cy="857250"/>
          </a:xfrm>
        </p:spPr>
        <p:txBody>
          <a:bodyPr>
            <a:normAutofit fontScale="90000"/>
          </a:bodyPr>
          <a:lstStyle/>
          <a:p>
            <a:pPr eaLnBrk="1" hangingPunct="1">
              <a:defRPr/>
            </a:pPr>
            <a:r>
              <a:rPr lang="en-US" sz="3600" dirty="0"/>
              <a:t>Desirable Properties of a Clustering Algorithm</a:t>
            </a:r>
          </a:p>
        </p:txBody>
      </p:sp>
      <p:sp>
        <p:nvSpPr>
          <p:cNvPr id="11267" name="Rectangle 3"/>
          <p:cNvSpPr>
            <a:spLocks noChangeArrowheads="1"/>
          </p:cNvSpPr>
          <p:nvPr/>
        </p:nvSpPr>
        <p:spPr bwMode="auto">
          <a:xfrm>
            <a:off x="371476" y="771257"/>
            <a:ext cx="8429625"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342900" indent="-342900" eaLnBrk="1" hangingPunct="1">
              <a:spcBef>
                <a:spcPct val="50000"/>
              </a:spcBef>
              <a:buFont typeface="Wingdings" panose="05000000000000000000" pitchFamily="2" charset="2"/>
              <a:buChar char="§"/>
            </a:pPr>
            <a:r>
              <a:rPr lang="en-US" altLang="en-US" sz="2000" dirty="0">
                <a:latin typeface="Arial" panose="020B0604020202020204" pitchFamily="34" charset="0"/>
                <a:cs typeface="Arial" panose="020B0604020202020204" pitchFamily="34" charset="0"/>
              </a:rPr>
              <a:t> Scalability (in terms of both time and space)</a:t>
            </a:r>
          </a:p>
          <a:p>
            <a:pPr marL="342900" indent="-342900" eaLnBrk="1" hangingPunct="1">
              <a:spcBef>
                <a:spcPct val="50000"/>
              </a:spcBef>
              <a:buFont typeface="Wingdings" panose="05000000000000000000" pitchFamily="2" charset="2"/>
              <a:buChar char="§"/>
            </a:pPr>
            <a:r>
              <a:rPr lang="en-US" altLang="en-US" sz="2000" dirty="0">
                <a:latin typeface="Arial" panose="020B0604020202020204" pitchFamily="34" charset="0"/>
                <a:cs typeface="Arial" panose="020B0604020202020204" pitchFamily="34" charset="0"/>
              </a:rPr>
              <a:t> Ability to deal with different data types </a:t>
            </a:r>
          </a:p>
          <a:p>
            <a:pPr marL="342900" indent="-342900" eaLnBrk="1" hangingPunct="1">
              <a:spcBef>
                <a:spcPct val="50000"/>
              </a:spcBef>
              <a:buFont typeface="Wingdings" panose="05000000000000000000" pitchFamily="2" charset="2"/>
              <a:buChar char="§"/>
            </a:pPr>
            <a:r>
              <a:rPr lang="en-US" altLang="en-US" sz="2000" dirty="0">
                <a:latin typeface="Arial" panose="020B0604020202020204" pitchFamily="34" charset="0"/>
                <a:cs typeface="Arial" panose="020B0604020202020204" pitchFamily="34" charset="0"/>
              </a:rPr>
              <a:t> Minimal requirements for domain knowledge to determine input parameters</a:t>
            </a:r>
          </a:p>
          <a:p>
            <a:pPr marL="342900" indent="-342900" eaLnBrk="1" hangingPunct="1">
              <a:spcBef>
                <a:spcPct val="50000"/>
              </a:spcBef>
              <a:buFont typeface="Wingdings" panose="05000000000000000000" pitchFamily="2" charset="2"/>
              <a:buChar char="§"/>
            </a:pPr>
            <a:r>
              <a:rPr lang="en-US" altLang="en-US" sz="2000" dirty="0">
                <a:latin typeface="Arial" panose="020B0604020202020204" pitchFamily="34" charset="0"/>
                <a:cs typeface="Arial" panose="020B0604020202020204" pitchFamily="34" charset="0"/>
              </a:rPr>
              <a:t> Able to deal with noise and outliers</a:t>
            </a:r>
          </a:p>
          <a:p>
            <a:pPr marL="342900" indent="-342900" eaLnBrk="1" hangingPunct="1">
              <a:spcBef>
                <a:spcPct val="50000"/>
              </a:spcBef>
              <a:buFont typeface="Wingdings" panose="05000000000000000000" pitchFamily="2" charset="2"/>
              <a:buChar char="§"/>
            </a:pPr>
            <a:r>
              <a:rPr lang="en-US" altLang="en-US" sz="2000" dirty="0">
                <a:latin typeface="Arial" panose="020B0604020202020204" pitchFamily="34" charset="0"/>
                <a:cs typeface="Arial" panose="020B0604020202020204" pitchFamily="34" charset="0"/>
              </a:rPr>
              <a:t> Insensitive to order of input records</a:t>
            </a:r>
          </a:p>
          <a:p>
            <a:pPr marL="342900" indent="-342900" eaLnBrk="1" hangingPunct="1">
              <a:spcBef>
                <a:spcPct val="50000"/>
              </a:spcBef>
              <a:buFont typeface="Wingdings" panose="05000000000000000000" pitchFamily="2" charset="2"/>
              <a:buChar char="§"/>
            </a:pPr>
            <a:r>
              <a:rPr lang="en-US" altLang="en-US" sz="2000" dirty="0">
                <a:latin typeface="Arial" panose="020B0604020202020204" pitchFamily="34" charset="0"/>
                <a:cs typeface="Arial" panose="020B0604020202020204" pitchFamily="34" charset="0"/>
              </a:rPr>
              <a:t> Incorporation of user-specified constraints</a:t>
            </a:r>
          </a:p>
          <a:p>
            <a:pPr marL="342900" indent="-342900" eaLnBrk="1" hangingPunct="1">
              <a:spcBef>
                <a:spcPct val="50000"/>
              </a:spcBef>
              <a:buFont typeface="Wingdings" panose="05000000000000000000" pitchFamily="2" charset="2"/>
              <a:buChar char="§"/>
            </a:pPr>
            <a:r>
              <a:rPr lang="en-US" altLang="en-US" sz="2000" dirty="0">
                <a:latin typeface="Arial" panose="020B0604020202020204" pitchFamily="34" charset="0"/>
                <a:cs typeface="Arial" panose="020B0604020202020204" pitchFamily="34" charset="0"/>
              </a:rPr>
              <a:t> Interpretability and usability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Rectangle 3"/>
          <p:cNvSpPr>
            <a:spLocks noGrp="1" noChangeArrowheads="1"/>
          </p:cNvSpPr>
          <p:nvPr>
            <p:ph type="title"/>
          </p:nvPr>
        </p:nvSpPr>
        <p:spPr>
          <a:xfrm>
            <a:off x="203201" y="-5299"/>
            <a:ext cx="8628063" cy="1062038"/>
          </a:xfrm>
        </p:spPr>
        <p:txBody>
          <a:bodyPr>
            <a:noAutofit/>
          </a:bodyPr>
          <a:lstStyle/>
          <a:p>
            <a:pPr>
              <a:defRPr/>
            </a:pPr>
            <a:r>
              <a:rPr lang="en-US" altLang="en-US" sz="3200" dirty="0" err="1"/>
              <a:t>Dendogram</a:t>
            </a:r>
            <a:r>
              <a:rPr lang="en-US" altLang="en-US" sz="3200" dirty="0"/>
              <a:t>: A Useful Tool for Summarizing Similarity Measurements </a:t>
            </a:r>
          </a:p>
        </p:txBody>
      </p:sp>
      <p:grpSp>
        <p:nvGrpSpPr>
          <p:cNvPr id="16388" name="Group 5"/>
          <p:cNvGrpSpPr>
            <a:grpSpLocks/>
          </p:cNvGrpSpPr>
          <p:nvPr/>
        </p:nvGrpSpPr>
        <p:grpSpPr bwMode="auto">
          <a:xfrm>
            <a:off x="247648" y="2278321"/>
            <a:ext cx="2903538" cy="2070497"/>
            <a:chOff x="114" y="1088"/>
            <a:chExt cx="3296" cy="3133"/>
          </a:xfrm>
        </p:grpSpPr>
        <p:pic>
          <p:nvPicPr>
            <p:cNvPr id="16403" name="Picture 6" descr="C:\Documents and Settings\eamonn\Desktop\bios_family_marg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 y="2184"/>
              <a:ext cx="662" cy="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404" name="Group 7"/>
            <p:cNvGrpSpPr>
              <a:grpSpLocks/>
            </p:cNvGrpSpPr>
            <p:nvPr/>
          </p:nvGrpSpPr>
          <p:grpSpPr bwMode="auto">
            <a:xfrm>
              <a:off x="1152" y="2538"/>
              <a:ext cx="2258" cy="1608"/>
              <a:chOff x="252" y="2364"/>
              <a:chExt cx="2258" cy="1608"/>
            </a:xfrm>
          </p:grpSpPr>
          <p:pic>
            <p:nvPicPr>
              <p:cNvPr id="1641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 y="2364"/>
                <a:ext cx="900" cy="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1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6" y="2412"/>
                <a:ext cx="1154" cy="1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405" name="Line 10"/>
            <p:cNvSpPr>
              <a:spLocks noChangeShapeType="1"/>
            </p:cNvSpPr>
            <p:nvPr/>
          </p:nvSpPr>
          <p:spPr bwMode="auto">
            <a:xfrm flipH="1" flipV="1">
              <a:off x="636" y="1290"/>
              <a:ext cx="0" cy="1008"/>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16406" name="Line 11"/>
            <p:cNvSpPr>
              <a:spLocks noChangeShapeType="1"/>
            </p:cNvSpPr>
            <p:nvPr/>
          </p:nvSpPr>
          <p:spPr bwMode="auto">
            <a:xfrm flipH="1" flipV="1">
              <a:off x="2796" y="2010"/>
              <a:ext cx="0" cy="288"/>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16407" name="Line 12"/>
            <p:cNvSpPr>
              <a:spLocks noChangeShapeType="1"/>
            </p:cNvSpPr>
            <p:nvPr/>
          </p:nvSpPr>
          <p:spPr bwMode="auto">
            <a:xfrm flipH="1" flipV="1">
              <a:off x="1716" y="2010"/>
              <a:ext cx="0" cy="288"/>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16408" name="Line 13"/>
            <p:cNvSpPr>
              <a:spLocks noChangeShapeType="1"/>
            </p:cNvSpPr>
            <p:nvPr/>
          </p:nvSpPr>
          <p:spPr bwMode="auto">
            <a:xfrm flipH="1">
              <a:off x="1707" y="2010"/>
              <a:ext cx="1098"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09" name="Line 14"/>
            <p:cNvSpPr>
              <a:spLocks noChangeShapeType="1"/>
            </p:cNvSpPr>
            <p:nvPr/>
          </p:nvSpPr>
          <p:spPr bwMode="auto">
            <a:xfrm flipH="1">
              <a:off x="627" y="1297"/>
              <a:ext cx="1636"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10" name="Line 15"/>
            <p:cNvSpPr>
              <a:spLocks noChangeShapeType="1"/>
            </p:cNvSpPr>
            <p:nvPr/>
          </p:nvSpPr>
          <p:spPr bwMode="auto">
            <a:xfrm rot="5400000" flipH="1">
              <a:off x="1898" y="1661"/>
              <a:ext cx="713"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11" name="Line 16"/>
            <p:cNvSpPr>
              <a:spLocks noChangeShapeType="1"/>
            </p:cNvSpPr>
            <p:nvPr/>
          </p:nvSpPr>
          <p:spPr bwMode="auto">
            <a:xfrm rot="5400000" flipH="1">
              <a:off x="1361" y="1190"/>
              <a:ext cx="203"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389" name="Group 17"/>
          <p:cNvGrpSpPr>
            <a:grpSpLocks/>
          </p:cNvGrpSpPr>
          <p:nvPr/>
        </p:nvGrpSpPr>
        <p:grpSpPr bwMode="auto">
          <a:xfrm>
            <a:off x="6103938" y="2894410"/>
            <a:ext cx="2843212" cy="2070497"/>
            <a:chOff x="3845" y="2286"/>
            <a:chExt cx="1791" cy="1739"/>
          </a:xfrm>
        </p:grpSpPr>
        <p:pic>
          <p:nvPicPr>
            <p:cNvPr id="16393" name="Picture 18" descr="C:\Documents and Settings\eamonn\Desktop\bios_family_marg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5" y="2894"/>
              <a:ext cx="367" cy="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4"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7" y="3091"/>
              <a:ext cx="499" cy="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5"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3" y="3118"/>
              <a:ext cx="640" cy="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6" name="Line 21"/>
            <p:cNvSpPr>
              <a:spLocks noChangeShapeType="1"/>
            </p:cNvSpPr>
            <p:nvPr/>
          </p:nvSpPr>
          <p:spPr bwMode="auto">
            <a:xfrm flipH="1" flipV="1">
              <a:off x="4135" y="2398"/>
              <a:ext cx="0" cy="560"/>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16397" name="Line 22"/>
            <p:cNvSpPr>
              <a:spLocks noChangeShapeType="1"/>
            </p:cNvSpPr>
            <p:nvPr/>
          </p:nvSpPr>
          <p:spPr bwMode="auto">
            <a:xfrm flipH="1" flipV="1">
              <a:off x="5333" y="2798"/>
              <a:ext cx="0" cy="160"/>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16398" name="Line 23"/>
            <p:cNvSpPr>
              <a:spLocks noChangeShapeType="1"/>
            </p:cNvSpPr>
            <p:nvPr/>
          </p:nvSpPr>
          <p:spPr bwMode="auto">
            <a:xfrm flipH="1" flipV="1">
              <a:off x="4734" y="2798"/>
              <a:ext cx="0" cy="160"/>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16399" name="Line 24"/>
            <p:cNvSpPr>
              <a:spLocks noChangeShapeType="1"/>
            </p:cNvSpPr>
            <p:nvPr/>
          </p:nvSpPr>
          <p:spPr bwMode="auto">
            <a:xfrm flipH="1">
              <a:off x="4729" y="2798"/>
              <a:ext cx="609"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00" name="Line 25"/>
            <p:cNvSpPr>
              <a:spLocks noChangeShapeType="1"/>
            </p:cNvSpPr>
            <p:nvPr/>
          </p:nvSpPr>
          <p:spPr bwMode="auto">
            <a:xfrm flipH="1">
              <a:off x="4130" y="2402"/>
              <a:ext cx="908"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01" name="Line 26"/>
            <p:cNvSpPr>
              <a:spLocks noChangeShapeType="1"/>
            </p:cNvSpPr>
            <p:nvPr/>
          </p:nvSpPr>
          <p:spPr bwMode="auto">
            <a:xfrm rot="5400000" flipH="1">
              <a:off x="4835" y="2604"/>
              <a:ext cx="396"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02" name="Line 27"/>
            <p:cNvSpPr>
              <a:spLocks noChangeShapeType="1"/>
            </p:cNvSpPr>
            <p:nvPr/>
          </p:nvSpPr>
          <p:spPr bwMode="auto">
            <a:xfrm rot="5400000" flipH="1">
              <a:off x="4537" y="2343"/>
              <a:ext cx="113"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pic>
        <p:nvPicPr>
          <p:cNvPr id="16390" name="Picture 2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4012" y="1056739"/>
            <a:ext cx="3311525" cy="917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1" name="Text Box 29"/>
          <p:cNvSpPr txBox="1">
            <a:spLocks noChangeArrowheads="1"/>
          </p:cNvSpPr>
          <p:nvPr/>
        </p:nvSpPr>
        <p:spPr bwMode="auto">
          <a:xfrm>
            <a:off x="4194175" y="1678782"/>
            <a:ext cx="4637088"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2000"/>
              <a:t>The similarity between two objects in a dendrogram is represented as the height of the lowest internal node they share.</a:t>
            </a:r>
          </a:p>
        </p:txBody>
      </p:sp>
      <p:sp>
        <p:nvSpPr>
          <p:cNvPr id="16392" name="TextBox 29"/>
          <p:cNvSpPr txBox="1">
            <a:spLocks noChangeArrowheads="1"/>
          </p:cNvSpPr>
          <p:nvPr/>
        </p:nvSpPr>
        <p:spPr bwMode="auto">
          <a:xfrm>
            <a:off x="4709622" y="1109633"/>
            <a:ext cx="412164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800" dirty="0"/>
              <a:t>Slide based on one by Eamonn Keogh</a:t>
            </a:r>
          </a:p>
        </p:txBody>
      </p:sp>
    </p:spTree>
    <p:extLst>
      <p:ext uri="{BB962C8B-B14F-4D97-AF65-F5344CB8AC3E}">
        <p14:creationId xmlns:p14="http://schemas.microsoft.com/office/powerpoint/2010/main" val="1284613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10" name="Group 1052"/>
          <p:cNvGrpSpPr>
            <a:grpSpLocks/>
          </p:cNvGrpSpPr>
          <p:nvPr/>
        </p:nvGrpSpPr>
        <p:grpSpPr bwMode="auto">
          <a:xfrm>
            <a:off x="685800" y="525991"/>
            <a:ext cx="7467600" cy="2457450"/>
            <a:chOff x="672" y="720"/>
            <a:chExt cx="3840" cy="2064"/>
          </a:xfrm>
        </p:grpSpPr>
        <p:sp>
          <p:nvSpPr>
            <p:cNvPr id="17423" name="Line 1032"/>
            <p:cNvSpPr>
              <a:spLocks noChangeShapeType="1"/>
            </p:cNvSpPr>
            <p:nvPr/>
          </p:nvSpPr>
          <p:spPr bwMode="auto">
            <a:xfrm flipV="1">
              <a:off x="4512" y="864"/>
              <a:ext cx="0" cy="115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24" name="Line 1033"/>
            <p:cNvSpPr>
              <a:spLocks noChangeShapeType="1"/>
            </p:cNvSpPr>
            <p:nvPr/>
          </p:nvSpPr>
          <p:spPr bwMode="auto">
            <a:xfrm flipV="1">
              <a:off x="3264" y="864"/>
              <a:ext cx="0" cy="14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25" name="Line 1034"/>
            <p:cNvSpPr>
              <a:spLocks noChangeShapeType="1"/>
            </p:cNvSpPr>
            <p:nvPr/>
          </p:nvSpPr>
          <p:spPr bwMode="auto">
            <a:xfrm flipV="1">
              <a:off x="3840" y="1008"/>
              <a:ext cx="0" cy="67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26" name="Line 1035"/>
            <p:cNvSpPr>
              <a:spLocks noChangeShapeType="1"/>
            </p:cNvSpPr>
            <p:nvPr/>
          </p:nvSpPr>
          <p:spPr bwMode="auto">
            <a:xfrm flipV="1">
              <a:off x="2640" y="1008"/>
              <a:ext cx="0" cy="96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27" name="Line 1036"/>
            <p:cNvSpPr>
              <a:spLocks noChangeShapeType="1"/>
            </p:cNvSpPr>
            <p:nvPr/>
          </p:nvSpPr>
          <p:spPr bwMode="auto">
            <a:xfrm flipV="1">
              <a:off x="3216" y="1968"/>
              <a:ext cx="0" cy="57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28" name="Line 1037"/>
            <p:cNvSpPr>
              <a:spLocks noChangeShapeType="1"/>
            </p:cNvSpPr>
            <p:nvPr/>
          </p:nvSpPr>
          <p:spPr bwMode="auto">
            <a:xfrm flipV="1">
              <a:off x="2016" y="1968"/>
              <a:ext cx="0" cy="19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29" name="Line 1038"/>
            <p:cNvSpPr>
              <a:spLocks noChangeShapeType="1"/>
            </p:cNvSpPr>
            <p:nvPr/>
          </p:nvSpPr>
          <p:spPr bwMode="auto">
            <a:xfrm flipV="1">
              <a:off x="2592" y="2160"/>
              <a:ext cx="0" cy="6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30" name="Line 1039"/>
            <p:cNvSpPr>
              <a:spLocks noChangeShapeType="1"/>
            </p:cNvSpPr>
            <p:nvPr/>
          </p:nvSpPr>
          <p:spPr bwMode="auto">
            <a:xfrm flipV="1">
              <a:off x="1440" y="2160"/>
              <a:ext cx="0" cy="14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31" name="Line 1040"/>
            <p:cNvSpPr>
              <a:spLocks noChangeShapeType="1"/>
            </p:cNvSpPr>
            <p:nvPr/>
          </p:nvSpPr>
          <p:spPr bwMode="auto">
            <a:xfrm flipV="1">
              <a:off x="960" y="2304"/>
              <a:ext cx="0" cy="14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32" name="Line 1041"/>
            <p:cNvSpPr>
              <a:spLocks noChangeShapeType="1"/>
            </p:cNvSpPr>
            <p:nvPr/>
          </p:nvSpPr>
          <p:spPr bwMode="auto">
            <a:xfrm flipV="1">
              <a:off x="672" y="2448"/>
              <a:ext cx="0" cy="19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33" name="Line 1042"/>
            <p:cNvSpPr>
              <a:spLocks noChangeShapeType="1"/>
            </p:cNvSpPr>
            <p:nvPr/>
          </p:nvSpPr>
          <p:spPr bwMode="auto">
            <a:xfrm flipV="1">
              <a:off x="1296" y="2448"/>
              <a:ext cx="0" cy="33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34" name="Line 1043"/>
            <p:cNvSpPr>
              <a:spLocks noChangeShapeType="1"/>
            </p:cNvSpPr>
            <p:nvPr/>
          </p:nvSpPr>
          <p:spPr bwMode="auto">
            <a:xfrm rot="16200000" flipV="1">
              <a:off x="3888" y="240"/>
              <a:ext cx="0" cy="124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35" name="Line 1044"/>
            <p:cNvSpPr>
              <a:spLocks noChangeShapeType="1"/>
            </p:cNvSpPr>
            <p:nvPr/>
          </p:nvSpPr>
          <p:spPr bwMode="auto">
            <a:xfrm flipV="1">
              <a:off x="3888" y="720"/>
              <a:ext cx="0" cy="14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36" name="Line 1045"/>
            <p:cNvSpPr>
              <a:spLocks noChangeShapeType="1"/>
            </p:cNvSpPr>
            <p:nvPr/>
          </p:nvSpPr>
          <p:spPr bwMode="auto">
            <a:xfrm rot="16200000" flipV="1">
              <a:off x="3240" y="408"/>
              <a:ext cx="0" cy="120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37" name="Line 1046"/>
            <p:cNvSpPr>
              <a:spLocks noChangeShapeType="1"/>
            </p:cNvSpPr>
            <p:nvPr/>
          </p:nvSpPr>
          <p:spPr bwMode="auto">
            <a:xfrm rot="16200000" flipV="1">
              <a:off x="2616" y="1368"/>
              <a:ext cx="0" cy="120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38" name="Line 1047"/>
            <p:cNvSpPr>
              <a:spLocks noChangeShapeType="1"/>
            </p:cNvSpPr>
            <p:nvPr/>
          </p:nvSpPr>
          <p:spPr bwMode="auto">
            <a:xfrm rot="16200000" flipV="1">
              <a:off x="2016" y="1584"/>
              <a:ext cx="0" cy="115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39" name="Line 1048"/>
            <p:cNvSpPr>
              <a:spLocks noChangeShapeType="1"/>
            </p:cNvSpPr>
            <p:nvPr/>
          </p:nvSpPr>
          <p:spPr bwMode="auto">
            <a:xfrm rot="16200000" flipV="1">
              <a:off x="984" y="2136"/>
              <a:ext cx="0" cy="62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40" name="Line 1049"/>
            <p:cNvSpPr>
              <a:spLocks noChangeShapeType="1"/>
            </p:cNvSpPr>
            <p:nvPr/>
          </p:nvSpPr>
          <p:spPr bwMode="auto">
            <a:xfrm rot="16200000" flipV="1">
              <a:off x="1368" y="1896"/>
              <a:ext cx="0" cy="81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41" name="Line 1051"/>
            <p:cNvSpPr>
              <a:spLocks noChangeShapeType="1"/>
            </p:cNvSpPr>
            <p:nvPr/>
          </p:nvSpPr>
          <p:spPr bwMode="auto">
            <a:xfrm flipV="1">
              <a:off x="1776" y="2304"/>
              <a:ext cx="0" cy="33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grpSp>
      <p:pic>
        <p:nvPicPr>
          <p:cNvPr id="17411" name="Picture 1053"/>
          <p:cNvPicPr preferRelativeResize="0">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62400" y="2869141"/>
            <a:ext cx="1479550" cy="105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412" name="Group 1054"/>
          <p:cNvGrpSpPr>
            <a:grpSpLocks/>
          </p:cNvGrpSpPr>
          <p:nvPr/>
        </p:nvGrpSpPr>
        <p:grpSpPr bwMode="auto">
          <a:xfrm>
            <a:off x="2133600" y="2697692"/>
            <a:ext cx="1676400" cy="908447"/>
            <a:chOff x="2548" y="2038"/>
            <a:chExt cx="698" cy="668"/>
          </a:xfrm>
        </p:grpSpPr>
        <p:sp>
          <p:nvSpPr>
            <p:cNvPr id="17421" name="Rectangle 1055"/>
            <p:cNvSpPr>
              <a:spLocks noChangeArrowheads="1"/>
            </p:cNvSpPr>
            <p:nvPr/>
          </p:nvSpPr>
          <p:spPr bwMode="auto">
            <a:xfrm>
              <a:off x="2548" y="2038"/>
              <a:ext cx="647" cy="6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pic>
          <p:nvPicPr>
            <p:cNvPr id="17422" name="Picture 1056" descr="C:\WINNT\Profiles\eamonn.000\Desktop\gorilla.gif"/>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76" y="2088"/>
              <a:ext cx="670" cy="6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pic>
        <p:nvPicPr>
          <p:cNvPr id="17413" name="Picture 1057" descr="C:\WINNT\Profiles\eamonn.000\Desktop\chimp.gif"/>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1" y="2983442"/>
            <a:ext cx="873125" cy="632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Picture 105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86400" y="2754841"/>
            <a:ext cx="528638" cy="653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5" name="Picture 1060"/>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1" y="2869141"/>
            <a:ext cx="976313"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1059"/>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9400" y="2011891"/>
            <a:ext cx="2514597" cy="1377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Picture 1061" descr="http://www.iwokrama.org/ROM/mammals/guides/images/atpa.jpg"/>
          <p:cNvPicPr preferRelativeResize="0">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72201" y="1677326"/>
            <a:ext cx="1147763" cy="732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8" name="Text Box 1062"/>
          <p:cNvSpPr txBox="1">
            <a:spLocks noChangeArrowheads="1"/>
          </p:cNvSpPr>
          <p:nvPr/>
        </p:nvSpPr>
        <p:spPr bwMode="auto">
          <a:xfrm>
            <a:off x="51653" y="3831821"/>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400" dirty="0">
                <a:solidFill>
                  <a:schemeClr val="folHlink"/>
                </a:solidFill>
              </a:rPr>
              <a:t>(Bovine:0.69395, (Spider Monkey 0.390, (Gibbon:0.36079,(Orang:0.33636,(Gorilla:0.17147,(Chimp:0.19268, Human:0.11927):0.08386):0.06124):0.15057):0.54939);</a:t>
            </a:r>
          </a:p>
        </p:txBody>
      </p:sp>
      <p:sp>
        <p:nvSpPr>
          <p:cNvPr id="212007" name="Rectangle 1063"/>
          <p:cNvSpPr>
            <a:spLocks noChangeArrowheads="1"/>
          </p:cNvSpPr>
          <p:nvPr/>
        </p:nvSpPr>
        <p:spPr bwMode="auto">
          <a:xfrm>
            <a:off x="247650" y="66020"/>
            <a:ext cx="5024438" cy="1769814"/>
          </a:xfrm>
          <a:prstGeom prst="rect">
            <a:avLst/>
          </a:prstGeom>
          <a:noFill/>
          <a:ln w="9525">
            <a:noFill/>
            <a:miter lim="800000"/>
            <a:headEnd/>
            <a:tailEnd/>
          </a:ln>
          <a:effectLst/>
        </p:spPr>
        <p:txBody>
          <a:bodyPr anchor="ctr"/>
          <a:lstStyle>
            <a:lvl1pPr>
              <a:defRPr sz="2400">
                <a:solidFill>
                  <a:schemeClr val="tx1"/>
                </a:solidFill>
                <a:latin typeface="Arial" charset="0"/>
                <a:ea typeface="ＭＳ Ｐゴシック" pitchFamily="-111" charset="-128"/>
              </a:defRPr>
            </a:lvl1pPr>
            <a:lvl2pPr marL="37931725" indent="-37474525">
              <a:defRPr sz="2400">
                <a:solidFill>
                  <a:schemeClr val="tx1"/>
                </a:solidFill>
                <a:latin typeface="Arial" charset="0"/>
                <a:ea typeface="ＭＳ Ｐゴシック" pitchFamily="-111" charset="-128"/>
              </a:defRPr>
            </a:lvl2pPr>
            <a:lvl3pPr>
              <a:defRPr sz="2400">
                <a:solidFill>
                  <a:schemeClr val="tx1"/>
                </a:solidFill>
                <a:latin typeface="Arial" charset="0"/>
                <a:ea typeface="ＭＳ Ｐゴシック" pitchFamily="-111" charset="-128"/>
              </a:defRPr>
            </a:lvl3pPr>
            <a:lvl4pPr>
              <a:defRPr sz="2400">
                <a:solidFill>
                  <a:schemeClr val="tx1"/>
                </a:solidFill>
                <a:latin typeface="Arial" charset="0"/>
                <a:ea typeface="ＭＳ Ｐゴシック" pitchFamily="-111" charset="-128"/>
              </a:defRPr>
            </a:lvl4pPr>
            <a:lvl5pPr>
              <a:defRPr sz="2400">
                <a:solidFill>
                  <a:schemeClr val="tx1"/>
                </a:solidFill>
                <a:latin typeface="Arial" charset="0"/>
                <a:ea typeface="ＭＳ Ｐゴシック" pitchFamily="-111" charset="-128"/>
              </a:defRPr>
            </a:lvl5pPr>
            <a:lvl6pPr marL="457200" eaLnBrk="0" fontAlgn="base" hangingPunct="0">
              <a:spcBef>
                <a:spcPct val="0"/>
              </a:spcBef>
              <a:spcAft>
                <a:spcPct val="0"/>
              </a:spcAft>
              <a:defRPr sz="2400">
                <a:solidFill>
                  <a:schemeClr val="tx1"/>
                </a:solidFill>
                <a:latin typeface="Arial" charset="0"/>
                <a:ea typeface="ＭＳ Ｐゴシック" pitchFamily="-111" charset="-128"/>
              </a:defRPr>
            </a:lvl6pPr>
            <a:lvl7pPr marL="914400" eaLnBrk="0" fontAlgn="base" hangingPunct="0">
              <a:spcBef>
                <a:spcPct val="0"/>
              </a:spcBef>
              <a:spcAft>
                <a:spcPct val="0"/>
              </a:spcAft>
              <a:defRPr sz="2400">
                <a:solidFill>
                  <a:schemeClr val="tx1"/>
                </a:solidFill>
                <a:latin typeface="Arial" charset="0"/>
                <a:ea typeface="ＭＳ Ｐゴシック" pitchFamily="-111" charset="-128"/>
              </a:defRPr>
            </a:lvl7pPr>
            <a:lvl8pPr marL="1371600" eaLnBrk="0" fontAlgn="base" hangingPunct="0">
              <a:spcBef>
                <a:spcPct val="0"/>
              </a:spcBef>
              <a:spcAft>
                <a:spcPct val="0"/>
              </a:spcAft>
              <a:defRPr sz="2400">
                <a:solidFill>
                  <a:schemeClr val="tx1"/>
                </a:solidFill>
                <a:latin typeface="Arial" charset="0"/>
                <a:ea typeface="ＭＳ Ｐゴシック" pitchFamily="-111" charset="-128"/>
              </a:defRPr>
            </a:lvl8pPr>
            <a:lvl9pPr marL="1828800" eaLnBrk="0" fontAlgn="base" hangingPunct="0">
              <a:spcBef>
                <a:spcPct val="0"/>
              </a:spcBef>
              <a:spcAft>
                <a:spcPct val="0"/>
              </a:spcAft>
              <a:defRPr sz="2400">
                <a:solidFill>
                  <a:schemeClr val="tx1"/>
                </a:solidFill>
                <a:latin typeface="Arial" charset="0"/>
                <a:ea typeface="ＭＳ Ｐゴシック" pitchFamily="-111" charset="-128"/>
              </a:defRPr>
            </a:lvl9pPr>
          </a:lstStyle>
          <a:p>
            <a:pPr>
              <a:defRPr/>
            </a:pPr>
            <a:r>
              <a:rPr lang="en-US" altLang="en-US" sz="2800" b="1" dirty="0"/>
              <a:t>There is only one dataset that can be perfectly clustered using a hierarchy… </a:t>
            </a:r>
          </a:p>
        </p:txBody>
      </p:sp>
      <p:sp>
        <p:nvSpPr>
          <p:cNvPr id="17420" name="TextBox 32"/>
          <p:cNvSpPr txBox="1">
            <a:spLocks noChangeArrowheads="1"/>
          </p:cNvSpPr>
          <p:nvPr/>
        </p:nvSpPr>
        <p:spPr bwMode="auto">
          <a:xfrm>
            <a:off x="4928331" y="4659087"/>
            <a:ext cx="412164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800" dirty="0"/>
              <a:t>Slide based on one by Eamonn Keogh</a:t>
            </a:r>
          </a:p>
        </p:txBody>
      </p:sp>
    </p:spTree>
    <p:extLst>
      <p:ext uri="{BB962C8B-B14F-4D97-AF65-F5344CB8AC3E}">
        <p14:creationId xmlns:p14="http://schemas.microsoft.com/office/powerpoint/2010/main" val="27686382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0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750" y="332185"/>
            <a:ext cx="6067425" cy="1235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339" name="Text Box 1027"/>
          <p:cNvSpPr txBox="1">
            <a:spLocks noChangeArrowheads="1"/>
          </p:cNvSpPr>
          <p:nvPr/>
        </p:nvSpPr>
        <p:spPr bwMode="auto">
          <a:xfrm>
            <a:off x="3076575" y="2146588"/>
            <a:ext cx="359886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800" b="1" dirty="0">
                <a:solidFill>
                  <a:srgbClr val="660066"/>
                </a:solidFill>
              </a:rPr>
              <a:t>Business &amp; Economy</a:t>
            </a:r>
          </a:p>
        </p:txBody>
      </p:sp>
      <p:sp>
        <p:nvSpPr>
          <p:cNvPr id="14340" name="Text Box 1028"/>
          <p:cNvSpPr txBox="1">
            <a:spLocks noChangeArrowheads="1"/>
          </p:cNvSpPr>
          <p:nvPr/>
        </p:nvSpPr>
        <p:spPr bwMode="auto">
          <a:xfrm>
            <a:off x="1998663" y="3085992"/>
            <a:ext cx="59467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b="1">
                <a:solidFill>
                  <a:srgbClr val="0000FF"/>
                </a:solidFill>
              </a:rPr>
              <a:t>B2B	Finance		Shopping	Jobs</a:t>
            </a:r>
          </a:p>
        </p:txBody>
      </p:sp>
      <p:sp>
        <p:nvSpPr>
          <p:cNvPr id="14341" name="Text Box 1029"/>
          <p:cNvSpPr txBox="1">
            <a:spLocks noChangeArrowheads="1"/>
          </p:cNvSpPr>
          <p:nvPr/>
        </p:nvSpPr>
        <p:spPr bwMode="auto">
          <a:xfrm>
            <a:off x="1025524" y="3861088"/>
            <a:ext cx="859313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1600" b="1">
                <a:solidFill>
                  <a:srgbClr val="0000FF"/>
                </a:solidFill>
              </a:rPr>
              <a:t>Aerospace Agriculture… 	Banking Bonds…	Animals Apparel	Career Workspace </a:t>
            </a:r>
          </a:p>
        </p:txBody>
      </p:sp>
      <p:sp>
        <p:nvSpPr>
          <p:cNvPr id="14342" name="Line 1030"/>
          <p:cNvSpPr>
            <a:spLocks noChangeShapeType="1"/>
          </p:cNvSpPr>
          <p:nvPr/>
        </p:nvSpPr>
        <p:spPr bwMode="auto">
          <a:xfrm flipH="1">
            <a:off x="2514599" y="2506157"/>
            <a:ext cx="1003300" cy="559594"/>
          </a:xfrm>
          <a:prstGeom prst="line">
            <a:avLst/>
          </a:prstGeom>
          <a:noFill/>
          <a:ln w="222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343" name="Line 1031"/>
          <p:cNvSpPr>
            <a:spLocks noChangeShapeType="1"/>
          </p:cNvSpPr>
          <p:nvPr/>
        </p:nvSpPr>
        <p:spPr bwMode="auto">
          <a:xfrm flipH="1">
            <a:off x="3587749" y="2512110"/>
            <a:ext cx="395288" cy="547688"/>
          </a:xfrm>
          <a:prstGeom prst="line">
            <a:avLst/>
          </a:prstGeom>
          <a:noFill/>
          <a:ln w="222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344" name="Line 1032"/>
          <p:cNvSpPr>
            <a:spLocks noChangeShapeType="1"/>
          </p:cNvSpPr>
          <p:nvPr/>
        </p:nvSpPr>
        <p:spPr bwMode="auto">
          <a:xfrm>
            <a:off x="4872037" y="2499013"/>
            <a:ext cx="385762" cy="607219"/>
          </a:xfrm>
          <a:prstGeom prst="line">
            <a:avLst/>
          </a:prstGeom>
          <a:noFill/>
          <a:ln w="222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345" name="Line 1033"/>
          <p:cNvSpPr>
            <a:spLocks noChangeShapeType="1"/>
          </p:cNvSpPr>
          <p:nvPr/>
        </p:nvSpPr>
        <p:spPr bwMode="auto">
          <a:xfrm>
            <a:off x="5662613" y="2499013"/>
            <a:ext cx="1038225" cy="594122"/>
          </a:xfrm>
          <a:prstGeom prst="line">
            <a:avLst/>
          </a:prstGeom>
          <a:noFill/>
          <a:ln w="222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346" name="Line 1034"/>
          <p:cNvSpPr>
            <a:spLocks noChangeShapeType="1"/>
          </p:cNvSpPr>
          <p:nvPr/>
        </p:nvSpPr>
        <p:spPr bwMode="auto">
          <a:xfrm flipH="1">
            <a:off x="1600199" y="3363407"/>
            <a:ext cx="615950" cy="533400"/>
          </a:xfrm>
          <a:prstGeom prst="line">
            <a:avLst/>
          </a:prstGeom>
          <a:noFill/>
          <a:ln w="222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347" name="Line 1035"/>
          <p:cNvSpPr>
            <a:spLocks noChangeShapeType="1"/>
          </p:cNvSpPr>
          <p:nvPr/>
        </p:nvSpPr>
        <p:spPr bwMode="auto">
          <a:xfrm>
            <a:off x="2365375" y="3369360"/>
            <a:ext cx="307975" cy="521494"/>
          </a:xfrm>
          <a:prstGeom prst="line">
            <a:avLst/>
          </a:prstGeom>
          <a:noFill/>
          <a:ln w="222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348" name="Line 1036"/>
          <p:cNvSpPr>
            <a:spLocks noChangeShapeType="1"/>
          </p:cNvSpPr>
          <p:nvPr/>
        </p:nvSpPr>
        <p:spPr bwMode="auto">
          <a:xfrm>
            <a:off x="3543299" y="3363406"/>
            <a:ext cx="457200" cy="520304"/>
          </a:xfrm>
          <a:prstGeom prst="line">
            <a:avLst/>
          </a:prstGeom>
          <a:noFill/>
          <a:ln w="222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349" name="Line 1037"/>
          <p:cNvSpPr>
            <a:spLocks noChangeShapeType="1"/>
          </p:cNvSpPr>
          <p:nvPr/>
        </p:nvSpPr>
        <p:spPr bwMode="auto">
          <a:xfrm>
            <a:off x="3771899" y="3363407"/>
            <a:ext cx="1055688" cy="540544"/>
          </a:xfrm>
          <a:prstGeom prst="line">
            <a:avLst/>
          </a:prstGeom>
          <a:noFill/>
          <a:ln w="222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350" name="Line 1038"/>
          <p:cNvSpPr>
            <a:spLocks noChangeShapeType="1"/>
          </p:cNvSpPr>
          <p:nvPr/>
        </p:nvSpPr>
        <p:spPr bwMode="auto">
          <a:xfrm>
            <a:off x="5337174" y="3356263"/>
            <a:ext cx="571500" cy="540544"/>
          </a:xfrm>
          <a:prstGeom prst="line">
            <a:avLst/>
          </a:prstGeom>
          <a:noFill/>
          <a:ln w="222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351" name="Line 1039"/>
          <p:cNvSpPr>
            <a:spLocks noChangeShapeType="1"/>
          </p:cNvSpPr>
          <p:nvPr/>
        </p:nvSpPr>
        <p:spPr bwMode="auto">
          <a:xfrm>
            <a:off x="5838825" y="3402698"/>
            <a:ext cx="765175" cy="467915"/>
          </a:xfrm>
          <a:prstGeom prst="line">
            <a:avLst/>
          </a:prstGeom>
          <a:noFill/>
          <a:ln w="222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352" name="Line 1040"/>
          <p:cNvSpPr>
            <a:spLocks noChangeShapeType="1"/>
          </p:cNvSpPr>
          <p:nvPr/>
        </p:nvSpPr>
        <p:spPr bwMode="auto">
          <a:xfrm>
            <a:off x="6919913" y="3343167"/>
            <a:ext cx="782637" cy="534590"/>
          </a:xfrm>
          <a:prstGeom prst="line">
            <a:avLst/>
          </a:prstGeom>
          <a:noFill/>
          <a:ln w="222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353" name="Line 1041"/>
          <p:cNvSpPr>
            <a:spLocks noChangeShapeType="1"/>
          </p:cNvSpPr>
          <p:nvPr/>
        </p:nvSpPr>
        <p:spPr bwMode="auto">
          <a:xfrm>
            <a:off x="7140574" y="3322926"/>
            <a:ext cx="1371600" cy="594122"/>
          </a:xfrm>
          <a:prstGeom prst="line">
            <a:avLst/>
          </a:prstGeom>
          <a:noFill/>
          <a:ln w="222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354" name="Line 1042"/>
          <p:cNvSpPr>
            <a:spLocks noChangeShapeType="1"/>
          </p:cNvSpPr>
          <p:nvPr/>
        </p:nvSpPr>
        <p:spPr bwMode="auto">
          <a:xfrm flipH="1">
            <a:off x="1047749" y="4081354"/>
            <a:ext cx="323850" cy="448865"/>
          </a:xfrm>
          <a:prstGeom prst="line">
            <a:avLst/>
          </a:prstGeom>
          <a:noFill/>
          <a:ln w="222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355" name="Line 1043"/>
          <p:cNvSpPr>
            <a:spLocks noChangeShapeType="1"/>
          </p:cNvSpPr>
          <p:nvPr/>
        </p:nvSpPr>
        <p:spPr bwMode="auto">
          <a:xfrm>
            <a:off x="1724024" y="4094451"/>
            <a:ext cx="298450" cy="435769"/>
          </a:xfrm>
          <a:prstGeom prst="line">
            <a:avLst/>
          </a:prstGeom>
          <a:noFill/>
          <a:ln w="222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356" name="Line 1044"/>
          <p:cNvSpPr>
            <a:spLocks noChangeShapeType="1"/>
          </p:cNvSpPr>
          <p:nvPr/>
        </p:nvSpPr>
        <p:spPr bwMode="auto">
          <a:xfrm flipH="1">
            <a:off x="2365374" y="4081354"/>
            <a:ext cx="228600" cy="448865"/>
          </a:xfrm>
          <a:prstGeom prst="line">
            <a:avLst/>
          </a:prstGeom>
          <a:noFill/>
          <a:ln w="222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357" name="Line 1045"/>
          <p:cNvSpPr>
            <a:spLocks noChangeShapeType="1"/>
          </p:cNvSpPr>
          <p:nvPr/>
        </p:nvSpPr>
        <p:spPr bwMode="auto">
          <a:xfrm flipH="1">
            <a:off x="2743199" y="4068256"/>
            <a:ext cx="19050" cy="461963"/>
          </a:xfrm>
          <a:prstGeom prst="line">
            <a:avLst/>
          </a:prstGeom>
          <a:noFill/>
          <a:ln w="222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358" name="Line 1046"/>
          <p:cNvSpPr>
            <a:spLocks noChangeShapeType="1"/>
          </p:cNvSpPr>
          <p:nvPr/>
        </p:nvSpPr>
        <p:spPr bwMode="auto">
          <a:xfrm>
            <a:off x="2990850" y="4075401"/>
            <a:ext cx="246063" cy="454819"/>
          </a:xfrm>
          <a:prstGeom prst="line">
            <a:avLst/>
          </a:prstGeom>
          <a:noFill/>
          <a:ln w="222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359" name="Line 1047"/>
          <p:cNvSpPr>
            <a:spLocks noChangeShapeType="1"/>
          </p:cNvSpPr>
          <p:nvPr/>
        </p:nvSpPr>
        <p:spPr bwMode="auto">
          <a:xfrm flipH="1">
            <a:off x="3825874" y="4088497"/>
            <a:ext cx="184150" cy="441722"/>
          </a:xfrm>
          <a:prstGeom prst="line">
            <a:avLst/>
          </a:prstGeom>
          <a:noFill/>
          <a:ln w="222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360" name="Line 1048"/>
          <p:cNvSpPr>
            <a:spLocks noChangeShapeType="1"/>
          </p:cNvSpPr>
          <p:nvPr/>
        </p:nvSpPr>
        <p:spPr bwMode="auto">
          <a:xfrm>
            <a:off x="4194175" y="4094451"/>
            <a:ext cx="282575" cy="435769"/>
          </a:xfrm>
          <a:prstGeom prst="line">
            <a:avLst/>
          </a:prstGeom>
          <a:noFill/>
          <a:ln w="222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361" name="Line 1049"/>
          <p:cNvSpPr>
            <a:spLocks noChangeShapeType="1"/>
          </p:cNvSpPr>
          <p:nvPr/>
        </p:nvSpPr>
        <p:spPr bwMode="auto">
          <a:xfrm flipH="1">
            <a:off x="4740275" y="4075401"/>
            <a:ext cx="174625" cy="454819"/>
          </a:xfrm>
          <a:prstGeom prst="line">
            <a:avLst/>
          </a:prstGeom>
          <a:noFill/>
          <a:ln w="222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362" name="Line 1050"/>
          <p:cNvSpPr>
            <a:spLocks noChangeShapeType="1"/>
          </p:cNvSpPr>
          <p:nvPr/>
        </p:nvSpPr>
        <p:spPr bwMode="auto">
          <a:xfrm>
            <a:off x="5083175" y="4075401"/>
            <a:ext cx="201613" cy="454819"/>
          </a:xfrm>
          <a:prstGeom prst="line">
            <a:avLst/>
          </a:prstGeom>
          <a:noFill/>
          <a:ln w="222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363" name="Line 1051"/>
          <p:cNvSpPr>
            <a:spLocks noChangeShapeType="1"/>
          </p:cNvSpPr>
          <p:nvPr/>
        </p:nvSpPr>
        <p:spPr bwMode="auto">
          <a:xfrm flipH="1">
            <a:off x="5715000" y="4068256"/>
            <a:ext cx="61913" cy="461963"/>
          </a:xfrm>
          <a:prstGeom prst="line">
            <a:avLst/>
          </a:prstGeom>
          <a:noFill/>
          <a:ln w="222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364" name="Line 1052"/>
          <p:cNvSpPr>
            <a:spLocks noChangeShapeType="1"/>
          </p:cNvSpPr>
          <p:nvPr/>
        </p:nvSpPr>
        <p:spPr bwMode="auto">
          <a:xfrm>
            <a:off x="5988049" y="4062304"/>
            <a:ext cx="52388" cy="467915"/>
          </a:xfrm>
          <a:prstGeom prst="line">
            <a:avLst/>
          </a:prstGeom>
          <a:noFill/>
          <a:ln w="222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365" name="Line 1053"/>
          <p:cNvSpPr>
            <a:spLocks noChangeShapeType="1"/>
          </p:cNvSpPr>
          <p:nvPr/>
        </p:nvSpPr>
        <p:spPr bwMode="auto">
          <a:xfrm>
            <a:off x="6208713" y="4062304"/>
            <a:ext cx="149225" cy="467915"/>
          </a:xfrm>
          <a:prstGeom prst="line">
            <a:avLst/>
          </a:prstGeom>
          <a:noFill/>
          <a:ln w="222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366" name="Line 1054"/>
          <p:cNvSpPr>
            <a:spLocks noChangeShapeType="1"/>
          </p:cNvSpPr>
          <p:nvPr/>
        </p:nvSpPr>
        <p:spPr bwMode="auto">
          <a:xfrm flipH="1">
            <a:off x="6648449" y="4081354"/>
            <a:ext cx="114300" cy="448865"/>
          </a:xfrm>
          <a:prstGeom prst="line">
            <a:avLst/>
          </a:prstGeom>
          <a:noFill/>
          <a:ln w="222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367" name="Line 1055"/>
          <p:cNvSpPr>
            <a:spLocks noChangeShapeType="1"/>
          </p:cNvSpPr>
          <p:nvPr/>
        </p:nvSpPr>
        <p:spPr bwMode="auto">
          <a:xfrm>
            <a:off x="6902449" y="4062304"/>
            <a:ext cx="228600" cy="467915"/>
          </a:xfrm>
          <a:prstGeom prst="line">
            <a:avLst/>
          </a:prstGeom>
          <a:noFill/>
          <a:ln w="222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368" name="Line 1056"/>
          <p:cNvSpPr>
            <a:spLocks noChangeShapeType="1"/>
          </p:cNvSpPr>
          <p:nvPr/>
        </p:nvSpPr>
        <p:spPr bwMode="auto">
          <a:xfrm flipH="1">
            <a:off x="7439025" y="4075401"/>
            <a:ext cx="149225" cy="454819"/>
          </a:xfrm>
          <a:prstGeom prst="line">
            <a:avLst/>
          </a:prstGeom>
          <a:noFill/>
          <a:ln w="222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369" name="Line 1057"/>
          <p:cNvSpPr>
            <a:spLocks noChangeShapeType="1"/>
          </p:cNvSpPr>
          <p:nvPr/>
        </p:nvSpPr>
        <p:spPr bwMode="auto">
          <a:xfrm>
            <a:off x="7940674" y="4062304"/>
            <a:ext cx="228600" cy="467915"/>
          </a:xfrm>
          <a:prstGeom prst="line">
            <a:avLst/>
          </a:prstGeom>
          <a:noFill/>
          <a:ln w="222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370" name="Line 1058"/>
          <p:cNvSpPr>
            <a:spLocks noChangeShapeType="1"/>
          </p:cNvSpPr>
          <p:nvPr/>
        </p:nvSpPr>
        <p:spPr bwMode="auto">
          <a:xfrm flipH="1">
            <a:off x="8440737" y="4075401"/>
            <a:ext cx="88900" cy="454819"/>
          </a:xfrm>
          <a:prstGeom prst="line">
            <a:avLst/>
          </a:prstGeom>
          <a:noFill/>
          <a:ln w="222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371" name="Line 1059"/>
          <p:cNvSpPr>
            <a:spLocks noChangeShapeType="1"/>
          </p:cNvSpPr>
          <p:nvPr/>
        </p:nvSpPr>
        <p:spPr bwMode="auto">
          <a:xfrm>
            <a:off x="8951913" y="4075401"/>
            <a:ext cx="192087" cy="454819"/>
          </a:xfrm>
          <a:prstGeom prst="line">
            <a:avLst/>
          </a:prstGeom>
          <a:noFill/>
          <a:ln w="222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372" name="Line 1060"/>
          <p:cNvSpPr>
            <a:spLocks noChangeShapeType="1"/>
          </p:cNvSpPr>
          <p:nvPr/>
        </p:nvSpPr>
        <p:spPr bwMode="auto">
          <a:xfrm flipH="1">
            <a:off x="4845049" y="1516748"/>
            <a:ext cx="1125538" cy="606028"/>
          </a:xfrm>
          <a:prstGeom prst="line">
            <a:avLst/>
          </a:prstGeom>
          <a:noFill/>
          <a:ln w="222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373" name="Text Box 1061"/>
          <p:cNvSpPr txBox="1">
            <a:spLocks noChangeArrowheads="1"/>
          </p:cNvSpPr>
          <p:nvPr/>
        </p:nvSpPr>
        <p:spPr bwMode="auto">
          <a:xfrm>
            <a:off x="59299" y="103942"/>
            <a:ext cx="3087128"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000" dirty="0">
                <a:latin typeface="Arial" panose="020B0604020202020204" pitchFamily="34" charset="0"/>
                <a:cs typeface="Arial" panose="020B0604020202020204" pitchFamily="34" charset="0"/>
              </a:rPr>
              <a:t>Note that hierarchies are commonly used to organize information, for example in a web portal.</a:t>
            </a:r>
          </a:p>
          <a:p>
            <a:pPr eaLnBrk="1" hangingPunct="1">
              <a:spcBef>
                <a:spcPct val="0"/>
              </a:spcBef>
              <a:buFontTx/>
              <a:buNone/>
            </a:pPr>
            <a:endParaRPr lang="en-US" altLang="en-US" sz="2000" dirty="0">
              <a:latin typeface="Arial" panose="020B0604020202020204" pitchFamily="34" charset="0"/>
              <a:cs typeface="Arial" panose="020B0604020202020204" pitchFamily="34" charset="0"/>
            </a:endParaRPr>
          </a:p>
          <a:p>
            <a:pPr eaLnBrk="1" hangingPunct="1">
              <a:spcBef>
                <a:spcPct val="0"/>
              </a:spcBef>
              <a:buFontTx/>
              <a:buNone/>
            </a:pPr>
            <a:r>
              <a:rPr lang="en-US" altLang="en-US" sz="2000" dirty="0">
                <a:latin typeface="Arial" panose="020B0604020202020204" pitchFamily="34" charset="0"/>
                <a:cs typeface="Arial" panose="020B0604020202020204" pitchFamily="34" charset="0"/>
              </a:rPr>
              <a:t>Yahoo’s hierarchy is manually created, we will focus on automatic creation of hierarchies in data mining.</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8" name="Group 2"/>
          <p:cNvGrpSpPr>
            <a:grpSpLocks/>
          </p:cNvGrpSpPr>
          <p:nvPr/>
        </p:nvGrpSpPr>
        <p:grpSpPr bwMode="auto">
          <a:xfrm>
            <a:off x="87190" y="2033332"/>
            <a:ext cx="8915400" cy="2482453"/>
            <a:chOff x="0" y="2640"/>
            <a:chExt cx="5616" cy="2085"/>
          </a:xfrm>
        </p:grpSpPr>
        <p:pic>
          <p:nvPicPr>
            <p:cNvPr id="19461" name="Picture 3" descr="http://images.google.com/images?q=tbn:Sc41iL2etAQC:www.intheteam.com/images/club/50/brazil_flag.gif">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4" y="3792"/>
              <a:ext cx="432"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4" descr="http://www.theodora.com/flags/as.gif">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3794"/>
              <a:ext cx="432"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Picture 5" descr="http://www.flags.net/elements/gif_flags/ANGU001.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56" y="3794"/>
              <a:ext cx="432"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4" name="Text Box 6"/>
            <p:cNvSpPr txBox="1">
              <a:spLocks noChangeArrowheads="1"/>
            </p:cNvSpPr>
            <p:nvPr/>
          </p:nvSpPr>
          <p:spPr bwMode="auto">
            <a:xfrm>
              <a:off x="1056" y="4187"/>
              <a:ext cx="437"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800"/>
                <a:t>ANGUILLA</a:t>
              </a:r>
            </a:p>
          </p:txBody>
        </p:sp>
        <p:sp>
          <p:nvSpPr>
            <p:cNvPr id="19465" name="Text Box 7"/>
            <p:cNvSpPr txBox="1">
              <a:spLocks noChangeArrowheads="1"/>
            </p:cNvSpPr>
            <p:nvPr/>
          </p:nvSpPr>
          <p:spPr bwMode="auto">
            <a:xfrm>
              <a:off x="0" y="4187"/>
              <a:ext cx="495"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800"/>
                <a:t>AUSTRALIA </a:t>
              </a:r>
            </a:p>
          </p:txBody>
        </p:sp>
        <p:pic>
          <p:nvPicPr>
            <p:cNvPr id="19466" name="Picture 8" descr="http://www.flags.net/elements/gif_flags/STHC001.GI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8" y="3794"/>
              <a:ext cx="432"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7" name="Text Box 9"/>
            <p:cNvSpPr txBox="1">
              <a:spLocks noChangeArrowheads="1"/>
            </p:cNvSpPr>
            <p:nvPr/>
          </p:nvSpPr>
          <p:spPr bwMode="auto">
            <a:xfrm>
              <a:off x="528" y="4130"/>
              <a:ext cx="505" cy="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800"/>
                <a:t>St. Helena &amp;</a:t>
              </a:r>
            </a:p>
            <a:p>
              <a:r>
                <a:rPr lang="en-US" altLang="en-US" sz="800"/>
                <a:t> Dependencies </a:t>
              </a:r>
            </a:p>
            <a:p>
              <a:endParaRPr lang="en-US" altLang="en-US" sz="800"/>
            </a:p>
          </p:txBody>
        </p:sp>
        <p:pic>
          <p:nvPicPr>
            <p:cNvPr id="19468" name="Picture 10" descr="http://www.flags.net/elements/gif_flags/SGSS001.GI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32" y="3794"/>
              <a:ext cx="432"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9" name="Text Box 11"/>
            <p:cNvSpPr txBox="1">
              <a:spLocks noChangeArrowheads="1"/>
            </p:cNvSpPr>
            <p:nvPr/>
          </p:nvSpPr>
          <p:spPr bwMode="auto">
            <a:xfrm>
              <a:off x="1584" y="4033"/>
              <a:ext cx="605"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800"/>
                <a:t>South Georgia &amp;</a:t>
              </a:r>
            </a:p>
            <a:p>
              <a:r>
                <a:rPr lang="en-US" altLang="en-US" sz="800"/>
                <a:t>South Sandwich </a:t>
              </a:r>
            </a:p>
            <a:p>
              <a:r>
                <a:rPr lang="en-US" altLang="en-US" sz="800"/>
                <a:t>Islands</a:t>
              </a:r>
            </a:p>
          </p:txBody>
        </p:sp>
        <p:pic>
          <p:nvPicPr>
            <p:cNvPr id="19470" name="Picture 12" descr="http://www.flags.net/elements/gif_flags/UNKG001.GIF"/>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60" y="3794"/>
              <a:ext cx="48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1" name="Text Box 13"/>
            <p:cNvSpPr txBox="1">
              <a:spLocks noChangeArrowheads="1"/>
            </p:cNvSpPr>
            <p:nvPr/>
          </p:nvSpPr>
          <p:spPr bwMode="auto">
            <a:xfrm>
              <a:off x="2160" y="4178"/>
              <a:ext cx="528"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800"/>
                <a:t>U.K.</a:t>
              </a:r>
            </a:p>
          </p:txBody>
        </p:sp>
        <p:pic>
          <p:nvPicPr>
            <p:cNvPr id="19472" name="Picture 14" descr="http://www.flags.net/elements/gif_flags/YURE002.GI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36" y="3794"/>
              <a:ext cx="432"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3" name="Text Box 15"/>
            <p:cNvSpPr txBox="1">
              <a:spLocks noChangeArrowheads="1"/>
            </p:cNvSpPr>
            <p:nvPr/>
          </p:nvSpPr>
          <p:spPr bwMode="auto">
            <a:xfrm>
              <a:off x="2736" y="4033"/>
              <a:ext cx="477"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800"/>
                <a:t>Serbia &amp; </a:t>
              </a:r>
            </a:p>
            <a:p>
              <a:r>
                <a:rPr lang="en-US" altLang="en-US" sz="800"/>
                <a:t>Montenegro</a:t>
              </a:r>
            </a:p>
            <a:p>
              <a:r>
                <a:rPr lang="en-US" altLang="en-US" sz="800"/>
                <a:t>(Yugoslavia)</a:t>
              </a:r>
            </a:p>
          </p:txBody>
        </p:sp>
        <p:pic>
          <p:nvPicPr>
            <p:cNvPr id="19474" name="Picture 16" descr="http://www.flags.net/elements/gif_flags/FRAN001.GIF"/>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264" y="3794"/>
              <a:ext cx="432"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5" name="Text Box 17"/>
            <p:cNvSpPr txBox="1">
              <a:spLocks noChangeArrowheads="1"/>
            </p:cNvSpPr>
            <p:nvPr/>
          </p:nvSpPr>
          <p:spPr bwMode="auto">
            <a:xfrm>
              <a:off x="3264" y="4187"/>
              <a:ext cx="116"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sz="800"/>
            </a:p>
          </p:txBody>
        </p:sp>
        <p:sp>
          <p:nvSpPr>
            <p:cNvPr id="19476" name="Text Box 18"/>
            <p:cNvSpPr txBox="1">
              <a:spLocks noChangeArrowheads="1"/>
            </p:cNvSpPr>
            <p:nvPr/>
          </p:nvSpPr>
          <p:spPr bwMode="auto">
            <a:xfrm>
              <a:off x="3264" y="4187"/>
              <a:ext cx="382"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800"/>
                <a:t>FRANCE</a:t>
              </a:r>
            </a:p>
          </p:txBody>
        </p:sp>
        <p:pic>
          <p:nvPicPr>
            <p:cNvPr id="19477" name="Picture 19" descr="http://www.flags.net/elements/gif_flags/IREL001.GIF"/>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704" y="3794"/>
              <a:ext cx="432"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8" name="Picture 20" descr="http://www.flags.net/elements/gif_flags/INDA001.GIF"/>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224" y="3794"/>
              <a:ext cx="432"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9" name="Picture 21" descr="http://www.flags.net/elements/gif_flags/NIGR001.GIF"/>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744" y="3794"/>
              <a:ext cx="432"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80" name="Text Box 22"/>
            <p:cNvSpPr txBox="1">
              <a:spLocks noChangeArrowheads="1"/>
            </p:cNvSpPr>
            <p:nvPr/>
          </p:nvSpPr>
          <p:spPr bwMode="auto">
            <a:xfrm>
              <a:off x="3792" y="4187"/>
              <a:ext cx="32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800"/>
                <a:t>NIGER</a:t>
              </a:r>
            </a:p>
          </p:txBody>
        </p:sp>
        <p:sp>
          <p:nvSpPr>
            <p:cNvPr id="19481" name="Text Box 23"/>
            <p:cNvSpPr txBox="1">
              <a:spLocks noChangeArrowheads="1"/>
            </p:cNvSpPr>
            <p:nvPr/>
          </p:nvSpPr>
          <p:spPr bwMode="auto">
            <a:xfrm>
              <a:off x="4272" y="4187"/>
              <a:ext cx="289"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800"/>
                <a:t>INDIA</a:t>
              </a:r>
            </a:p>
          </p:txBody>
        </p:sp>
        <p:sp>
          <p:nvSpPr>
            <p:cNvPr id="19482" name="Text Box 24"/>
            <p:cNvSpPr txBox="1">
              <a:spLocks noChangeArrowheads="1"/>
            </p:cNvSpPr>
            <p:nvPr/>
          </p:nvSpPr>
          <p:spPr bwMode="auto">
            <a:xfrm>
              <a:off x="4752" y="4187"/>
              <a:ext cx="397"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800"/>
                <a:t>IRELAND</a:t>
              </a:r>
            </a:p>
          </p:txBody>
        </p:sp>
        <p:sp>
          <p:nvSpPr>
            <p:cNvPr id="19483" name="Text Box 25"/>
            <p:cNvSpPr txBox="1">
              <a:spLocks noChangeArrowheads="1"/>
            </p:cNvSpPr>
            <p:nvPr/>
          </p:nvSpPr>
          <p:spPr bwMode="auto">
            <a:xfrm>
              <a:off x="5242" y="4187"/>
              <a:ext cx="344"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800"/>
                <a:t>BRAZIL</a:t>
              </a:r>
            </a:p>
          </p:txBody>
        </p:sp>
        <p:sp>
          <p:nvSpPr>
            <p:cNvPr id="19484" name="Text Box 26"/>
            <p:cNvSpPr txBox="1">
              <a:spLocks noChangeArrowheads="1"/>
            </p:cNvSpPr>
            <p:nvPr/>
          </p:nvSpPr>
          <p:spPr bwMode="auto">
            <a:xfrm>
              <a:off x="0" y="2976"/>
              <a:ext cx="2112"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sz="1000">
                <a:solidFill>
                  <a:schemeClr val="hlink"/>
                </a:solidFill>
              </a:endParaRPr>
            </a:p>
          </p:txBody>
        </p:sp>
        <p:grpSp>
          <p:nvGrpSpPr>
            <p:cNvPr id="19485" name="Group 27"/>
            <p:cNvGrpSpPr>
              <a:grpSpLocks/>
            </p:cNvGrpSpPr>
            <p:nvPr/>
          </p:nvGrpSpPr>
          <p:grpSpPr bwMode="auto">
            <a:xfrm>
              <a:off x="192" y="2640"/>
              <a:ext cx="5184" cy="1154"/>
              <a:chOff x="192" y="1682"/>
              <a:chExt cx="5184" cy="2016"/>
            </a:xfrm>
          </p:grpSpPr>
          <p:sp>
            <p:nvSpPr>
              <p:cNvPr id="19486" name="Line 28"/>
              <p:cNvSpPr>
                <a:spLocks noChangeShapeType="1"/>
              </p:cNvSpPr>
              <p:nvPr/>
            </p:nvSpPr>
            <p:spPr bwMode="auto">
              <a:xfrm flipV="1">
                <a:off x="192" y="3362"/>
                <a:ext cx="0" cy="336"/>
              </a:xfrm>
              <a:prstGeom prst="line">
                <a:avLst/>
              </a:prstGeom>
              <a:noFill/>
              <a:ln w="34925">
                <a:solidFill>
                  <a:srgbClr val="0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87" name="Line 29"/>
              <p:cNvSpPr>
                <a:spLocks noChangeShapeType="1"/>
              </p:cNvSpPr>
              <p:nvPr/>
            </p:nvSpPr>
            <p:spPr bwMode="auto">
              <a:xfrm flipV="1">
                <a:off x="2400" y="3170"/>
                <a:ext cx="0" cy="528"/>
              </a:xfrm>
              <a:prstGeom prst="line">
                <a:avLst/>
              </a:prstGeom>
              <a:noFill/>
              <a:ln w="34925">
                <a:solidFill>
                  <a:srgbClr val="0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88" name="Line 30"/>
              <p:cNvSpPr>
                <a:spLocks noChangeShapeType="1"/>
              </p:cNvSpPr>
              <p:nvPr/>
            </p:nvSpPr>
            <p:spPr bwMode="auto">
              <a:xfrm flipV="1">
                <a:off x="1824" y="3458"/>
                <a:ext cx="0" cy="240"/>
              </a:xfrm>
              <a:prstGeom prst="line">
                <a:avLst/>
              </a:prstGeom>
              <a:noFill/>
              <a:ln w="34925">
                <a:solidFill>
                  <a:srgbClr val="0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89" name="Line 31"/>
              <p:cNvSpPr>
                <a:spLocks noChangeShapeType="1"/>
              </p:cNvSpPr>
              <p:nvPr/>
            </p:nvSpPr>
            <p:spPr bwMode="auto">
              <a:xfrm flipV="1">
                <a:off x="2928" y="3074"/>
                <a:ext cx="0" cy="624"/>
              </a:xfrm>
              <a:prstGeom prst="line">
                <a:avLst/>
              </a:prstGeom>
              <a:noFill/>
              <a:ln w="34925">
                <a:solidFill>
                  <a:srgbClr val="0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90" name="Line 32"/>
              <p:cNvSpPr>
                <a:spLocks noChangeShapeType="1"/>
              </p:cNvSpPr>
              <p:nvPr/>
            </p:nvSpPr>
            <p:spPr bwMode="auto">
              <a:xfrm flipV="1">
                <a:off x="3456" y="3074"/>
                <a:ext cx="0" cy="624"/>
              </a:xfrm>
              <a:prstGeom prst="line">
                <a:avLst/>
              </a:prstGeom>
              <a:noFill/>
              <a:ln w="34925">
                <a:solidFill>
                  <a:srgbClr val="0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91" name="Line 33"/>
              <p:cNvSpPr>
                <a:spLocks noChangeShapeType="1"/>
              </p:cNvSpPr>
              <p:nvPr/>
            </p:nvSpPr>
            <p:spPr bwMode="auto">
              <a:xfrm>
                <a:off x="2928" y="3074"/>
                <a:ext cx="528" cy="0"/>
              </a:xfrm>
              <a:prstGeom prst="line">
                <a:avLst/>
              </a:prstGeom>
              <a:noFill/>
              <a:ln w="34925">
                <a:solidFill>
                  <a:srgbClr val="0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92" name="Line 34"/>
              <p:cNvSpPr>
                <a:spLocks noChangeShapeType="1"/>
              </p:cNvSpPr>
              <p:nvPr/>
            </p:nvSpPr>
            <p:spPr bwMode="auto">
              <a:xfrm flipV="1">
                <a:off x="3168" y="2834"/>
                <a:ext cx="0" cy="240"/>
              </a:xfrm>
              <a:prstGeom prst="line">
                <a:avLst/>
              </a:prstGeom>
              <a:noFill/>
              <a:ln w="34925">
                <a:solidFill>
                  <a:srgbClr val="0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93" name="Line 35"/>
              <p:cNvSpPr>
                <a:spLocks noChangeShapeType="1"/>
              </p:cNvSpPr>
              <p:nvPr/>
            </p:nvSpPr>
            <p:spPr bwMode="auto">
              <a:xfrm flipV="1">
                <a:off x="3936" y="3458"/>
                <a:ext cx="0" cy="240"/>
              </a:xfrm>
              <a:prstGeom prst="line">
                <a:avLst/>
              </a:prstGeom>
              <a:noFill/>
              <a:ln w="34925">
                <a:solidFill>
                  <a:srgbClr val="0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94" name="Line 36"/>
              <p:cNvSpPr>
                <a:spLocks noChangeShapeType="1"/>
              </p:cNvSpPr>
              <p:nvPr/>
            </p:nvSpPr>
            <p:spPr bwMode="auto">
              <a:xfrm flipV="1">
                <a:off x="4416" y="3458"/>
                <a:ext cx="0" cy="240"/>
              </a:xfrm>
              <a:prstGeom prst="line">
                <a:avLst/>
              </a:prstGeom>
              <a:noFill/>
              <a:ln w="34925">
                <a:solidFill>
                  <a:srgbClr val="0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95" name="Line 37"/>
              <p:cNvSpPr>
                <a:spLocks noChangeShapeType="1"/>
              </p:cNvSpPr>
              <p:nvPr/>
            </p:nvSpPr>
            <p:spPr bwMode="auto">
              <a:xfrm>
                <a:off x="3936" y="3458"/>
                <a:ext cx="480" cy="0"/>
              </a:xfrm>
              <a:prstGeom prst="line">
                <a:avLst/>
              </a:prstGeom>
              <a:noFill/>
              <a:ln w="34925">
                <a:solidFill>
                  <a:srgbClr val="0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96" name="Line 38"/>
              <p:cNvSpPr>
                <a:spLocks noChangeShapeType="1"/>
              </p:cNvSpPr>
              <p:nvPr/>
            </p:nvSpPr>
            <p:spPr bwMode="auto">
              <a:xfrm flipV="1">
                <a:off x="4176" y="3074"/>
                <a:ext cx="0" cy="384"/>
              </a:xfrm>
              <a:prstGeom prst="line">
                <a:avLst/>
              </a:prstGeom>
              <a:noFill/>
              <a:ln w="34925">
                <a:solidFill>
                  <a:srgbClr val="0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97" name="Line 39"/>
              <p:cNvSpPr>
                <a:spLocks noChangeShapeType="1"/>
              </p:cNvSpPr>
              <p:nvPr/>
            </p:nvSpPr>
            <p:spPr bwMode="auto">
              <a:xfrm flipV="1">
                <a:off x="4896" y="3074"/>
                <a:ext cx="0" cy="624"/>
              </a:xfrm>
              <a:prstGeom prst="line">
                <a:avLst/>
              </a:prstGeom>
              <a:noFill/>
              <a:ln w="34925">
                <a:solidFill>
                  <a:srgbClr val="0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98" name="Line 40"/>
              <p:cNvSpPr>
                <a:spLocks noChangeShapeType="1"/>
              </p:cNvSpPr>
              <p:nvPr/>
            </p:nvSpPr>
            <p:spPr bwMode="auto">
              <a:xfrm>
                <a:off x="1008" y="3170"/>
                <a:ext cx="1008" cy="0"/>
              </a:xfrm>
              <a:prstGeom prst="line">
                <a:avLst/>
              </a:prstGeom>
              <a:noFill/>
              <a:ln w="34925">
                <a:solidFill>
                  <a:srgbClr val="0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99" name="Line 41"/>
              <p:cNvSpPr>
                <a:spLocks noChangeShapeType="1"/>
              </p:cNvSpPr>
              <p:nvPr/>
            </p:nvSpPr>
            <p:spPr bwMode="auto">
              <a:xfrm>
                <a:off x="4176" y="3074"/>
                <a:ext cx="720" cy="0"/>
              </a:xfrm>
              <a:prstGeom prst="line">
                <a:avLst/>
              </a:prstGeom>
              <a:noFill/>
              <a:ln w="34925">
                <a:solidFill>
                  <a:srgbClr val="0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00" name="Line 42"/>
              <p:cNvSpPr>
                <a:spLocks noChangeShapeType="1"/>
              </p:cNvSpPr>
              <p:nvPr/>
            </p:nvSpPr>
            <p:spPr bwMode="auto">
              <a:xfrm flipV="1">
                <a:off x="4512" y="2498"/>
                <a:ext cx="0" cy="576"/>
              </a:xfrm>
              <a:prstGeom prst="line">
                <a:avLst/>
              </a:prstGeom>
              <a:noFill/>
              <a:ln w="34925">
                <a:solidFill>
                  <a:srgbClr val="0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01" name="Line 43"/>
              <p:cNvSpPr>
                <a:spLocks noChangeShapeType="1"/>
              </p:cNvSpPr>
              <p:nvPr/>
            </p:nvSpPr>
            <p:spPr bwMode="auto">
              <a:xfrm flipV="1">
                <a:off x="2448" y="2498"/>
                <a:ext cx="0" cy="336"/>
              </a:xfrm>
              <a:prstGeom prst="line">
                <a:avLst/>
              </a:prstGeom>
              <a:noFill/>
              <a:ln w="34925">
                <a:solidFill>
                  <a:srgbClr val="0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02" name="Line 44"/>
              <p:cNvSpPr>
                <a:spLocks noChangeShapeType="1"/>
              </p:cNvSpPr>
              <p:nvPr/>
            </p:nvSpPr>
            <p:spPr bwMode="auto">
              <a:xfrm>
                <a:off x="1728" y="2834"/>
                <a:ext cx="1440" cy="0"/>
              </a:xfrm>
              <a:prstGeom prst="line">
                <a:avLst/>
              </a:prstGeom>
              <a:noFill/>
              <a:ln w="34925">
                <a:solidFill>
                  <a:srgbClr val="0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03" name="Line 45"/>
              <p:cNvSpPr>
                <a:spLocks noChangeShapeType="1"/>
              </p:cNvSpPr>
              <p:nvPr/>
            </p:nvSpPr>
            <p:spPr bwMode="auto">
              <a:xfrm flipV="1">
                <a:off x="3504" y="2114"/>
                <a:ext cx="0" cy="384"/>
              </a:xfrm>
              <a:prstGeom prst="line">
                <a:avLst/>
              </a:prstGeom>
              <a:noFill/>
              <a:ln w="34925">
                <a:solidFill>
                  <a:srgbClr val="0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04" name="Line 46"/>
              <p:cNvSpPr>
                <a:spLocks noChangeShapeType="1"/>
              </p:cNvSpPr>
              <p:nvPr/>
            </p:nvSpPr>
            <p:spPr bwMode="auto">
              <a:xfrm flipH="1">
                <a:off x="2016" y="3170"/>
                <a:ext cx="384" cy="0"/>
              </a:xfrm>
              <a:prstGeom prst="line">
                <a:avLst/>
              </a:prstGeom>
              <a:noFill/>
              <a:ln w="34925">
                <a:solidFill>
                  <a:srgbClr val="0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05" name="Line 47"/>
              <p:cNvSpPr>
                <a:spLocks noChangeShapeType="1"/>
              </p:cNvSpPr>
              <p:nvPr/>
            </p:nvSpPr>
            <p:spPr bwMode="auto">
              <a:xfrm flipV="1">
                <a:off x="1728" y="2834"/>
                <a:ext cx="0" cy="336"/>
              </a:xfrm>
              <a:prstGeom prst="line">
                <a:avLst/>
              </a:prstGeom>
              <a:noFill/>
              <a:ln w="34925">
                <a:solidFill>
                  <a:srgbClr val="0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06" name="Line 48"/>
              <p:cNvSpPr>
                <a:spLocks noChangeShapeType="1"/>
              </p:cNvSpPr>
              <p:nvPr/>
            </p:nvSpPr>
            <p:spPr bwMode="auto">
              <a:xfrm flipV="1">
                <a:off x="2448" y="2498"/>
                <a:ext cx="2064" cy="0"/>
              </a:xfrm>
              <a:prstGeom prst="line">
                <a:avLst/>
              </a:prstGeom>
              <a:noFill/>
              <a:ln w="34925">
                <a:solidFill>
                  <a:srgbClr val="0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07" name="Line 49"/>
              <p:cNvSpPr>
                <a:spLocks noChangeShapeType="1"/>
              </p:cNvSpPr>
              <p:nvPr/>
            </p:nvSpPr>
            <p:spPr bwMode="auto">
              <a:xfrm flipV="1">
                <a:off x="5376" y="2114"/>
                <a:ext cx="0" cy="1584"/>
              </a:xfrm>
              <a:prstGeom prst="line">
                <a:avLst/>
              </a:prstGeom>
              <a:noFill/>
              <a:ln w="34925">
                <a:solidFill>
                  <a:srgbClr val="0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08" name="Line 50"/>
              <p:cNvSpPr>
                <a:spLocks noChangeShapeType="1"/>
              </p:cNvSpPr>
              <p:nvPr/>
            </p:nvSpPr>
            <p:spPr bwMode="auto">
              <a:xfrm>
                <a:off x="3504" y="2114"/>
                <a:ext cx="1872" cy="0"/>
              </a:xfrm>
              <a:prstGeom prst="line">
                <a:avLst/>
              </a:prstGeom>
              <a:noFill/>
              <a:ln w="34925">
                <a:solidFill>
                  <a:srgbClr val="0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09" name="Line 51"/>
              <p:cNvSpPr>
                <a:spLocks noChangeShapeType="1"/>
              </p:cNvSpPr>
              <p:nvPr/>
            </p:nvSpPr>
            <p:spPr bwMode="auto">
              <a:xfrm flipV="1">
                <a:off x="4464" y="1682"/>
                <a:ext cx="0" cy="432"/>
              </a:xfrm>
              <a:prstGeom prst="line">
                <a:avLst/>
              </a:prstGeom>
              <a:noFill/>
              <a:ln w="34925">
                <a:solidFill>
                  <a:srgbClr val="0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10" name="Line 52"/>
              <p:cNvSpPr>
                <a:spLocks noChangeShapeType="1"/>
              </p:cNvSpPr>
              <p:nvPr/>
            </p:nvSpPr>
            <p:spPr bwMode="auto">
              <a:xfrm flipV="1">
                <a:off x="720" y="3554"/>
                <a:ext cx="0" cy="144"/>
              </a:xfrm>
              <a:prstGeom prst="line">
                <a:avLst/>
              </a:prstGeom>
              <a:noFill/>
              <a:ln w="34925">
                <a:solidFill>
                  <a:srgbClr val="0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11" name="Line 53"/>
              <p:cNvSpPr>
                <a:spLocks noChangeShapeType="1"/>
              </p:cNvSpPr>
              <p:nvPr/>
            </p:nvSpPr>
            <p:spPr bwMode="auto">
              <a:xfrm flipV="1">
                <a:off x="1296" y="3554"/>
                <a:ext cx="0" cy="144"/>
              </a:xfrm>
              <a:prstGeom prst="line">
                <a:avLst/>
              </a:prstGeom>
              <a:noFill/>
              <a:ln w="34925">
                <a:solidFill>
                  <a:srgbClr val="0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12" name="Line 54"/>
              <p:cNvSpPr>
                <a:spLocks noChangeShapeType="1"/>
              </p:cNvSpPr>
              <p:nvPr/>
            </p:nvSpPr>
            <p:spPr bwMode="auto">
              <a:xfrm flipV="1">
                <a:off x="1440" y="3362"/>
                <a:ext cx="0" cy="96"/>
              </a:xfrm>
              <a:prstGeom prst="line">
                <a:avLst/>
              </a:prstGeom>
              <a:noFill/>
              <a:ln w="34925">
                <a:solidFill>
                  <a:srgbClr val="0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13" name="Line 55"/>
              <p:cNvSpPr>
                <a:spLocks noChangeShapeType="1"/>
              </p:cNvSpPr>
              <p:nvPr/>
            </p:nvSpPr>
            <p:spPr bwMode="auto">
              <a:xfrm>
                <a:off x="192" y="3362"/>
                <a:ext cx="1248" cy="0"/>
              </a:xfrm>
              <a:prstGeom prst="line">
                <a:avLst/>
              </a:prstGeom>
              <a:noFill/>
              <a:ln w="34925">
                <a:solidFill>
                  <a:srgbClr val="0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14" name="Line 56"/>
              <p:cNvSpPr>
                <a:spLocks noChangeShapeType="1"/>
              </p:cNvSpPr>
              <p:nvPr/>
            </p:nvSpPr>
            <p:spPr bwMode="auto">
              <a:xfrm flipV="1">
                <a:off x="720" y="3170"/>
                <a:ext cx="0" cy="192"/>
              </a:xfrm>
              <a:prstGeom prst="line">
                <a:avLst/>
              </a:prstGeom>
              <a:noFill/>
              <a:ln w="34925">
                <a:solidFill>
                  <a:srgbClr val="0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15" name="Line 57"/>
              <p:cNvSpPr>
                <a:spLocks noChangeShapeType="1"/>
              </p:cNvSpPr>
              <p:nvPr/>
            </p:nvSpPr>
            <p:spPr bwMode="auto">
              <a:xfrm>
                <a:off x="720" y="3170"/>
                <a:ext cx="384" cy="0"/>
              </a:xfrm>
              <a:prstGeom prst="line">
                <a:avLst/>
              </a:prstGeom>
              <a:noFill/>
              <a:ln w="34925">
                <a:solidFill>
                  <a:srgbClr val="0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16" name="Line 58"/>
              <p:cNvSpPr>
                <a:spLocks noChangeShapeType="1"/>
              </p:cNvSpPr>
              <p:nvPr/>
            </p:nvSpPr>
            <p:spPr bwMode="auto">
              <a:xfrm>
                <a:off x="720" y="3554"/>
                <a:ext cx="576" cy="0"/>
              </a:xfrm>
              <a:prstGeom prst="line">
                <a:avLst/>
              </a:prstGeom>
              <a:noFill/>
              <a:ln w="34925">
                <a:solidFill>
                  <a:srgbClr val="0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17" name="Line 59"/>
              <p:cNvSpPr>
                <a:spLocks noChangeShapeType="1"/>
              </p:cNvSpPr>
              <p:nvPr/>
            </p:nvSpPr>
            <p:spPr bwMode="auto">
              <a:xfrm flipV="1">
                <a:off x="1008" y="3458"/>
                <a:ext cx="0" cy="96"/>
              </a:xfrm>
              <a:prstGeom prst="line">
                <a:avLst/>
              </a:prstGeom>
              <a:noFill/>
              <a:ln w="34925">
                <a:solidFill>
                  <a:srgbClr val="00808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518" name="Line 60"/>
              <p:cNvSpPr>
                <a:spLocks noChangeShapeType="1"/>
              </p:cNvSpPr>
              <p:nvPr/>
            </p:nvSpPr>
            <p:spPr bwMode="auto">
              <a:xfrm>
                <a:off x="1008" y="3458"/>
                <a:ext cx="816" cy="0"/>
              </a:xfrm>
              <a:prstGeom prst="line">
                <a:avLst/>
              </a:prstGeom>
              <a:noFill/>
              <a:ln w="34925">
                <a:solidFill>
                  <a:srgbClr val="008080"/>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200765" name="Text Box 61"/>
          <p:cNvSpPr txBox="1">
            <a:spLocks noChangeArrowheads="1"/>
          </p:cNvSpPr>
          <p:nvPr/>
        </p:nvSpPr>
        <p:spPr bwMode="auto">
          <a:xfrm>
            <a:off x="312736" y="744280"/>
            <a:ext cx="8524875" cy="1631216"/>
          </a:xfrm>
          <a:prstGeom prst="rect">
            <a:avLst/>
          </a:prstGeom>
          <a:noFill/>
          <a:ln w="0">
            <a:noFill/>
            <a:miter lim="800000"/>
            <a:headEnd/>
            <a:tailEnd/>
          </a:ln>
          <a:effectLst/>
        </p:spPr>
        <p:txBody>
          <a:bodyPr>
            <a:spAutoFit/>
          </a:bodyPr>
          <a:lstStyle>
            <a:lvl1pPr>
              <a:defRPr sz="2400">
                <a:solidFill>
                  <a:schemeClr val="tx1"/>
                </a:solidFill>
                <a:latin typeface="Arial" charset="0"/>
                <a:ea typeface="ＭＳ Ｐゴシック" pitchFamily="-111" charset="-128"/>
              </a:defRPr>
            </a:lvl1pPr>
            <a:lvl2pPr marL="37931725" indent="-37474525">
              <a:defRPr sz="2400">
                <a:solidFill>
                  <a:schemeClr val="tx1"/>
                </a:solidFill>
                <a:latin typeface="Arial" charset="0"/>
                <a:ea typeface="ＭＳ Ｐゴシック" pitchFamily="-111" charset="-128"/>
              </a:defRPr>
            </a:lvl2pPr>
            <a:lvl3pPr>
              <a:defRPr sz="2400">
                <a:solidFill>
                  <a:schemeClr val="tx1"/>
                </a:solidFill>
                <a:latin typeface="Arial" charset="0"/>
                <a:ea typeface="ＭＳ Ｐゴシック" pitchFamily="-111" charset="-128"/>
              </a:defRPr>
            </a:lvl3pPr>
            <a:lvl4pPr>
              <a:defRPr sz="2400">
                <a:solidFill>
                  <a:schemeClr val="tx1"/>
                </a:solidFill>
                <a:latin typeface="Arial" charset="0"/>
                <a:ea typeface="ＭＳ Ｐゴシック" pitchFamily="-111" charset="-128"/>
              </a:defRPr>
            </a:lvl4pPr>
            <a:lvl5pPr>
              <a:defRPr sz="2400">
                <a:solidFill>
                  <a:schemeClr val="tx1"/>
                </a:solidFill>
                <a:latin typeface="Arial" charset="0"/>
                <a:ea typeface="ＭＳ Ｐゴシック" pitchFamily="-111" charset="-128"/>
              </a:defRPr>
            </a:lvl5pPr>
            <a:lvl6pPr marL="457200" eaLnBrk="0" fontAlgn="base" hangingPunct="0">
              <a:spcBef>
                <a:spcPct val="0"/>
              </a:spcBef>
              <a:spcAft>
                <a:spcPct val="0"/>
              </a:spcAft>
              <a:defRPr sz="2400">
                <a:solidFill>
                  <a:schemeClr val="tx1"/>
                </a:solidFill>
                <a:latin typeface="Arial" charset="0"/>
                <a:ea typeface="ＭＳ Ｐゴシック" pitchFamily="-111" charset="-128"/>
              </a:defRPr>
            </a:lvl6pPr>
            <a:lvl7pPr marL="914400" eaLnBrk="0" fontAlgn="base" hangingPunct="0">
              <a:spcBef>
                <a:spcPct val="0"/>
              </a:spcBef>
              <a:spcAft>
                <a:spcPct val="0"/>
              </a:spcAft>
              <a:defRPr sz="2400">
                <a:solidFill>
                  <a:schemeClr val="tx1"/>
                </a:solidFill>
                <a:latin typeface="Arial" charset="0"/>
                <a:ea typeface="ＭＳ Ｐゴシック" pitchFamily="-111" charset="-128"/>
              </a:defRPr>
            </a:lvl7pPr>
            <a:lvl8pPr marL="1371600" eaLnBrk="0" fontAlgn="base" hangingPunct="0">
              <a:spcBef>
                <a:spcPct val="0"/>
              </a:spcBef>
              <a:spcAft>
                <a:spcPct val="0"/>
              </a:spcAft>
              <a:defRPr sz="2400">
                <a:solidFill>
                  <a:schemeClr val="tx1"/>
                </a:solidFill>
                <a:latin typeface="Arial" charset="0"/>
                <a:ea typeface="ＭＳ Ｐゴシック" pitchFamily="-111" charset="-128"/>
              </a:defRPr>
            </a:lvl8pPr>
            <a:lvl9pPr marL="1828800" eaLnBrk="0" fontAlgn="base" hangingPunct="0">
              <a:spcBef>
                <a:spcPct val="0"/>
              </a:spcBef>
              <a:spcAft>
                <a:spcPct val="0"/>
              </a:spcAft>
              <a:defRPr sz="2400">
                <a:solidFill>
                  <a:schemeClr val="tx1"/>
                </a:solidFill>
                <a:latin typeface="Arial" charset="0"/>
                <a:ea typeface="ＭＳ Ｐゴシック" pitchFamily="-111" charset="-128"/>
              </a:defRPr>
            </a:lvl9pPr>
          </a:lstStyle>
          <a:p>
            <a:pPr>
              <a:defRPr/>
            </a:pPr>
            <a:endParaRPr lang="en-US" altLang="en-US" sz="2000" dirty="0">
              <a:effectLst>
                <a:outerShdw blurRad="38100" dist="38100" dir="2700000" algn="tl">
                  <a:srgbClr val="C0C0C0"/>
                </a:outerShdw>
              </a:effectLst>
            </a:endParaRPr>
          </a:p>
          <a:p>
            <a:pPr>
              <a:defRPr/>
            </a:pPr>
            <a:r>
              <a:rPr lang="en-US" altLang="en-US" sz="2000" dirty="0"/>
              <a:t>The tight grouping of Australia, Anguilla, St. Helena </a:t>
            </a:r>
            <a:r>
              <a:rPr lang="en-US" altLang="en-US" sz="2000" dirty="0" err="1"/>
              <a:t>etc</a:t>
            </a:r>
            <a:r>
              <a:rPr lang="en-US" altLang="en-US" sz="2000" dirty="0"/>
              <a:t> is meaningful; all these countries are former UK colonies</a:t>
            </a:r>
          </a:p>
          <a:p>
            <a:pPr>
              <a:defRPr/>
            </a:pPr>
            <a:r>
              <a:rPr lang="en-US" altLang="en-US" sz="2000" dirty="0"/>
              <a:t>However, the tight grouping of Niger and India is completely spurious; there is no connection between the two.</a:t>
            </a:r>
          </a:p>
        </p:txBody>
      </p:sp>
      <p:sp>
        <p:nvSpPr>
          <p:cNvPr id="2" name="Rectangle 3">
            <a:extLst>
              <a:ext uri="{FF2B5EF4-FFF2-40B4-BE49-F238E27FC236}">
                <a16:creationId xmlns:a16="http://schemas.microsoft.com/office/drawing/2014/main" id="{BAD5E367-50AD-6B84-B06D-BE0D52BDA6A3}"/>
              </a:ext>
            </a:extLst>
          </p:cNvPr>
          <p:cNvSpPr txBox="1">
            <a:spLocks noChangeArrowheads="1"/>
          </p:cNvSpPr>
          <p:nvPr/>
        </p:nvSpPr>
        <p:spPr>
          <a:xfrm>
            <a:off x="203201" y="-5299"/>
            <a:ext cx="8628063" cy="1062038"/>
          </a:xfrm>
          <a:prstGeom prst="rect">
            <a:avLst/>
          </a:prstGeom>
        </p:spPr>
        <p:txBody>
          <a:bodyPr>
            <a:noAutofit/>
          </a:bodyPr>
          <a:lstStyle>
            <a:lvl1pPr algn="ctr" defTabSz="457200" rtl="0" eaLnBrk="1" latinLnBrk="0" hangingPunct="1">
              <a:spcBef>
                <a:spcPct val="0"/>
              </a:spcBef>
              <a:buNone/>
              <a:defRPr sz="3500" b="1" i="0" kern="1200">
                <a:solidFill>
                  <a:schemeClr val="tx1"/>
                </a:solidFill>
                <a:latin typeface="Arial" panose="020B0604020202020204" pitchFamily="34" charset="0"/>
                <a:ea typeface="+mj-ea"/>
                <a:cs typeface="Arial" panose="020B0604020202020204" pitchFamily="34" charset="0"/>
              </a:defRPr>
            </a:lvl1pPr>
          </a:lstStyle>
          <a:p>
            <a:pPr>
              <a:defRPr/>
            </a:pPr>
            <a:r>
              <a:rPr lang="en-US" altLang="en-US" sz="3200" dirty="0"/>
              <a:t>Hierarchal clustering can sometimes show patterns that are meaningless or spurious</a:t>
            </a:r>
          </a:p>
        </p:txBody>
      </p:sp>
    </p:spTree>
    <p:extLst>
      <p:ext uri="{BB962C8B-B14F-4D97-AF65-F5344CB8AC3E}">
        <p14:creationId xmlns:p14="http://schemas.microsoft.com/office/powerpoint/2010/main" val="41103118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4" name="Group 2"/>
          <p:cNvGrpSpPr>
            <a:grpSpLocks/>
          </p:cNvGrpSpPr>
          <p:nvPr/>
        </p:nvGrpSpPr>
        <p:grpSpPr bwMode="auto">
          <a:xfrm>
            <a:off x="190500" y="1189434"/>
            <a:ext cx="8915400" cy="2235994"/>
            <a:chOff x="0" y="2640"/>
            <a:chExt cx="5616" cy="1878"/>
          </a:xfrm>
        </p:grpSpPr>
        <p:pic>
          <p:nvPicPr>
            <p:cNvPr id="18436" name="Picture 3" descr="http://images.google.com/images?q=tbn:Sc41iL2etAQC:www.intheteam.com/images/club/50/brazil_flag.gif">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4" y="3792"/>
              <a:ext cx="432"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4" descr="http://www.theodora.com/flags/as.gif">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3794"/>
              <a:ext cx="432"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Picture 5" descr="http://www.flags.net/elements/gif_flags/ANGU001.GI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56" y="3794"/>
              <a:ext cx="432"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9" name="Text Box 6"/>
            <p:cNvSpPr txBox="1">
              <a:spLocks noChangeArrowheads="1"/>
            </p:cNvSpPr>
            <p:nvPr/>
          </p:nvSpPr>
          <p:spPr bwMode="auto">
            <a:xfrm>
              <a:off x="1056" y="4187"/>
              <a:ext cx="449" cy="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800"/>
                <a:t>ANGUILLA</a:t>
              </a:r>
            </a:p>
          </p:txBody>
        </p:sp>
        <p:sp>
          <p:nvSpPr>
            <p:cNvPr id="18440" name="Text Box 7"/>
            <p:cNvSpPr txBox="1">
              <a:spLocks noChangeArrowheads="1"/>
            </p:cNvSpPr>
            <p:nvPr/>
          </p:nvSpPr>
          <p:spPr bwMode="auto">
            <a:xfrm>
              <a:off x="0" y="4187"/>
              <a:ext cx="498" cy="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800"/>
                <a:t>AUSTRALIA </a:t>
              </a:r>
            </a:p>
          </p:txBody>
        </p:sp>
        <p:pic>
          <p:nvPicPr>
            <p:cNvPr id="18441" name="Picture 8" descr="http://www.flags.net/elements/gif_flags/STHC001.GI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8" y="3794"/>
              <a:ext cx="432"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2" name="Text Box 9"/>
            <p:cNvSpPr txBox="1">
              <a:spLocks noChangeArrowheads="1"/>
            </p:cNvSpPr>
            <p:nvPr/>
          </p:nvSpPr>
          <p:spPr bwMode="auto">
            <a:xfrm>
              <a:off x="528" y="4130"/>
              <a:ext cx="505"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800"/>
                <a:t>St. Helena &amp;</a:t>
              </a:r>
            </a:p>
            <a:p>
              <a:pPr eaLnBrk="1" hangingPunct="1">
                <a:spcBef>
                  <a:spcPct val="0"/>
                </a:spcBef>
                <a:buFontTx/>
                <a:buNone/>
              </a:pPr>
              <a:r>
                <a:rPr lang="en-US" altLang="en-US" sz="800"/>
                <a:t> Dependencies </a:t>
              </a:r>
            </a:p>
            <a:p>
              <a:pPr eaLnBrk="1" hangingPunct="1">
                <a:spcBef>
                  <a:spcPct val="0"/>
                </a:spcBef>
                <a:buFontTx/>
                <a:buNone/>
              </a:pPr>
              <a:endParaRPr lang="en-US" altLang="en-US" sz="800"/>
            </a:p>
          </p:txBody>
        </p:sp>
        <p:pic>
          <p:nvPicPr>
            <p:cNvPr id="18443" name="Picture 10" descr="http://www.flags.net/elements/gif_flags/SGSS001.GIF"/>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632" y="3794"/>
              <a:ext cx="432"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4" name="Text Box 11"/>
            <p:cNvSpPr txBox="1">
              <a:spLocks noChangeArrowheads="1"/>
            </p:cNvSpPr>
            <p:nvPr/>
          </p:nvSpPr>
          <p:spPr bwMode="auto">
            <a:xfrm>
              <a:off x="1584" y="4033"/>
              <a:ext cx="558"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800"/>
                <a:t>South Georgia &amp;</a:t>
              </a:r>
            </a:p>
            <a:p>
              <a:pPr eaLnBrk="1" hangingPunct="1">
                <a:spcBef>
                  <a:spcPct val="0"/>
                </a:spcBef>
                <a:buFontTx/>
                <a:buNone/>
              </a:pPr>
              <a:r>
                <a:rPr lang="en-US" altLang="en-US" sz="800"/>
                <a:t>South Sandwich </a:t>
              </a:r>
            </a:p>
            <a:p>
              <a:pPr eaLnBrk="1" hangingPunct="1">
                <a:spcBef>
                  <a:spcPct val="0"/>
                </a:spcBef>
                <a:buFontTx/>
                <a:buNone/>
              </a:pPr>
              <a:r>
                <a:rPr lang="en-US" altLang="en-US" sz="800"/>
                <a:t>Islands</a:t>
              </a:r>
            </a:p>
          </p:txBody>
        </p:sp>
        <p:pic>
          <p:nvPicPr>
            <p:cNvPr id="18445" name="Picture 12" descr="http://www.flags.net/elements/gif_flags/UNKG001.GI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160" y="3794"/>
              <a:ext cx="48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6" name="Text Box 13"/>
            <p:cNvSpPr txBox="1">
              <a:spLocks noChangeArrowheads="1"/>
            </p:cNvSpPr>
            <p:nvPr/>
          </p:nvSpPr>
          <p:spPr bwMode="auto">
            <a:xfrm>
              <a:off x="2160" y="4178"/>
              <a:ext cx="528" cy="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en-US" altLang="en-US" sz="800"/>
                <a:t>U.K.</a:t>
              </a:r>
            </a:p>
          </p:txBody>
        </p:sp>
        <p:pic>
          <p:nvPicPr>
            <p:cNvPr id="18447" name="Picture 14" descr="http://www.flags.net/elements/gif_flags/YURE002.GIF"/>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736" y="3794"/>
              <a:ext cx="432"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8" name="Text Box 15"/>
            <p:cNvSpPr txBox="1">
              <a:spLocks noChangeArrowheads="1"/>
            </p:cNvSpPr>
            <p:nvPr/>
          </p:nvSpPr>
          <p:spPr bwMode="auto">
            <a:xfrm>
              <a:off x="2736" y="4033"/>
              <a:ext cx="453"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800"/>
                <a:t>Serbia &amp; </a:t>
              </a:r>
            </a:p>
            <a:p>
              <a:pPr eaLnBrk="1" hangingPunct="1">
                <a:spcBef>
                  <a:spcPct val="0"/>
                </a:spcBef>
                <a:buFontTx/>
                <a:buNone/>
              </a:pPr>
              <a:r>
                <a:rPr lang="en-US" altLang="en-US" sz="800"/>
                <a:t>Montenegro</a:t>
              </a:r>
            </a:p>
            <a:p>
              <a:pPr eaLnBrk="1" hangingPunct="1">
                <a:spcBef>
                  <a:spcPct val="0"/>
                </a:spcBef>
                <a:buFontTx/>
                <a:buNone/>
              </a:pPr>
              <a:r>
                <a:rPr lang="en-US" altLang="en-US" sz="800"/>
                <a:t>(Yugoslavia)</a:t>
              </a:r>
            </a:p>
          </p:txBody>
        </p:sp>
        <p:pic>
          <p:nvPicPr>
            <p:cNvPr id="18449" name="Picture 16" descr="http://www.flags.net/elements/gif_flags/FRAN001.GIF"/>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264" y="3794"/>
              <a:ext cx="432"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50" name="Text Box 17"/>
            <p:cNvSpPr txBox="1">
              <a:spLocks noChangeArrowheads="1"/>
            </p:cNvSpPr>
            <p:nvPr/>
          </p:nvSpPr>
          <p:spPr bwMode="auto">
            <a:xfrm>
              <a:off x="3264" y="4187"/>
              <a:ext cx="116" cy="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800"/>
            </a:p>
          </p:txBody>
        </p:sp>
        <p:sp>
          <p:nvSpPr>
            <p:cNvPr id="18451" name="Text Box 18"/>
            <p:cNvSpPr txBox="1">
              <a:spLocks noChangeArrowheads="1"/>
            </p:cNvSpPr>
            <p:nvPr/>
          </p:nvSpPr>
          <p:spPr bwMode="auto">
            <a:xfrm>
              <a:off x="3264" y="4187"/>
              <a:ext cx="372" cy="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800"/>
                <a:t>FRANCE</a:t>
              </a:r>
            </a:p>
          </p:txBody>
        </p:sp>
        <p:pic>
          <p:nvPicPr>
            <p:cNvPr id="18452" name="Picture 19" descr="http://www.flags.net/elements/gif_flags/IREL001.GIF"/>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704" y="3794"/>
              <a:ext cx="432"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53" name="Picture 20" descr="http://www.flags.net/elements/gif_flags/INDA001.GIF"/>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224" y="3794"/>
              <a:ext cx="432"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54" name="Picture 21" descr="http://www.flags.net/elements/gif_flags/NIGR001.GIF"/>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744" y="3794"/>
              <a:ext cx="432"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55" name="Text Box 22"/>
            <p:cNvSpPr txBox="1">
              <a:spLocks noChangeArrowheads="1"/>
            </p:cNvSpPr>
            <p:nvPr/>
          </p:nvSpPr>
          <p:spPr bwMode="auto">
            <a:xfrm>
              <a:off x="3792" y="4187"/>
              <a:ext cx="313" cy="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800"/>
                <a:t>NIGER</a:t>
              </a:r>
            </a:p>
          </p:txBody>
        </p:sp>
        <p:sp>
          <p:nvSpPr>
            <p:cNvPr id="18456" name="Text Box 23"/>
            <p:cNvSpPr txBox="1">
              <a:spLocks noChangeArrowheads="1"/>
            </p:cNvSpPr>
            <p:nvPr/>
          </p:nvSpPr>
          <p:spPr bwMode="auto">
            <a:xfrm>
              <a:off x="4272" y="4187"/>
              <a:ext cx="298" cy="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800"/>
                <a:t>INDIA</a:t>
              </a:r>
            </a:p>
          </p:txBody>
        </p:sp>
        <p:sp>
          <p:nvSpPr>
            <p:cNvPr id="18457" name="Text Box 24"/>
            <p:cNvSpPr txBox="1">
              <a:spLocks noChangeArrowheads="1"/>
            </p:cNvSpPr>
            <p:nvPr/>
          </p:nvSpPr>
          <p:spPr bwMode="auto">
            <a:xfrm>
              <a:off x="4752" y="4187"/>
              <a:ext cx="399" cy="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800"/>
                <a:t>IRELAND</a:t>
              </a:r>
            </a:p>
          </p:txBody>
        </p:sp>
        <p:sp>
          <p:nvSpPr>
            <p:cNvPr id="18458" name="Text Box 25"/>
            <p:cNvSpPr txBox="1">
              <a:spLocks noChangeArrowheads="1"/>
            </p:cNvSpPr>
            <p:nvPr/>
          </p:nvSpPr>
          <p:spPr bwMode="auto">
            <a:xfrm>
              <a:off x="5241" y="4187"/>
              <a:ext cx="350" cy="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en-US" altLang="en-US" sz="800"/>
                <a:t>BRAZIL</a:t>
              </a:r>
            </a:p>
          </p:txBody>
        </p:sp>
        <p:sp>
          <p:nvSpPr>
            <p:cNvPr id="18459" name="Text Box 26"/>
            <p:cNvSpPr txBox="1">
              <a:spLocks noChangeArrowheads="1"/>
            </p:cNvSpPr>
            <p:nvPr/>
          </p:nvSpPr>
          <p:spPr bwMode="auto">
            <a:xfrm>
              <a:off x="0" y="2976"/>
              <a:ext cx="2112"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n-US" altLang="en-US" sz="1000">
                <a:solidFill>
                  <a:schemeClr val="hlink"/>
                </a:solidFill>
              </a:endParaRPr>
            </a:p>
          </p:txBody>
        </p:sp>
        <p:grpSp>
          <p:nvGrpSpPr>
            <p:cNvPr id="18460" name="Group 27"/>
            <p:cNvGrpSpPr>
              <a:grpSpLocks/>
            </p:cNvGrpSpPr>
            <p:nvPr/>
          </p:nvGrpSpPr>
          <p:grpSpPr bwMode="auto">
            <a:xfrm>
              <a:off x="192" y="2640"/>
              <a:ext cx="5184" cy="1154"/>
              <a:chOff x="192" y="1682"/>
              <a:chExt cx="5184" cy="2016"/>
            </a:xfrm>
          </p:grpSpPr>
          <p:sp>
            <p:nvSpPr>
              <p:cNvPr id="18461" name="Line 28"/>
              <p:cNvSpPr>
                <a:spLocks noChangeShapeType="1"/>
              </p:cNvSpPr>
              <p:nvPr/>
            </p:nvSpPr>
            <p:spPr bwMode="auto">
              <a:xfrm flipV="1">
                <a:off x="192" y="3362"/>
                <a:ext cx="0" cy="336"/>
              </a:xfrm>
              <a:prstGeom prst="line">
                <a:avLst/>
              </a:prstGeom>
              <a:noFill/>
              <a:ln w="34925">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62" name="Line 29"/>
              <p:cNvSpPr>
                <a:spLocks noChangeShapeType="1"/>
              </p:cNvSpPr>
              <p:nvPr/>
            </p:nvSpPr>
            <p:spPr bwMode="auto">
              <a:xfrm flipV="1">
                <a:off x="2400" y="3170"/>
                <a:ext cx="0" cy="528"/>
              </a:xfrm>
              <a:prstGeom prst="line">
                <a:avLst/>
              </a:prstGeom>
              <a:noFill/>
              <a:ln w="34925">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63" name="Line 30"/>
              <p:cNvSpPr>
                <a:spLocks noChangeShapeType="1"/>
              </p:cNvSpPr>
              <p:nvPr/>
            </p:nvSpPr>
            <p:spPr bwMode="auto">
              <a:xfrm flipV="1">
                <a:off x="1824" y="3458"/>
                <a:ext cx="0" cy="240"/>
              </a:xfrm>
              <a:prstGeom prst="line">
                <a:avLst/>
              </a:prstGeom>
              <a:noFill/>
              <a:ln w="34925">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64" name="Line 31"/>
              <p:cNvSpPr>
                <a:spLocks noChangeShapeType="1"/>
              </p:cNvSpPr>
              <p:nvPr/>
            </p:nvSpPr>
            <p:spPr bwMode="auto">
              <a:xfrm flipV="1">
                <a:off x="2928" y="3074"/>
                <a:ext cx="0" cy="624"/>
              </a:xfrm>
              <a:prstGeom prst="line">
                <a:avLst/>
              </a:prstGeom>
              <a:noFill/>
              <a:ln w="34925">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65" name="Line 32"/>
              <p:cNvSpPr>
                <a:spLocks noChangeShapeType="1"/>
              </p:cNvSpPr>
              <p:nvPr/>
            </p:nvSpPr>
            <p:spPr bwMode="auto">
              <a:xfrm flipV="1">
                <a:off x="3456" y="3074"/>
                <a:ext cx="0" cy="624"/>
              </a:xfrm>
              <a:prstGeom prst="line">
                <a:avLst/>
              </a:prstGeom>
              <a:noFill/>
              <a:ln w="34925">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66" name="Line 33"/>
              <p:cNvSpPr>
                <a:spLocks noChangeShapeType="1"/>
              </p:cNvSpPr>
              <p:nvPr/>
            </p:nvSpPr>
            <p:spPr bwMode="auto">
              <a:xfrm>
                <a:off x="2928" y="3074"/>
                <a:ext cx="528" cy="0"/>
              </a:xfrm>
              <a:prstGeom prst="line">
                <a:avLst/>
              </a:prstGeom>
              <a:noFill/>
              <a:ln w="34925">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67" name="Line 34"/>
              <p:cNvSpPr>
                <a:spLocks noChangeShapeType="1"/>
              </p:cNvSpPr>
              <p:nvPr/>
            </p:nvSpPr>
            <p:spPr bwMode="auto">
              <a:xfrm flipV="1">
                <a:off x="3168" y="2834"/>
                <a:ext cx="0" cy="240"/>
              </a:xfrm>
              <a:prstGeom prst="line">
                <a:avLst/>
              </a:prstGeom>
              <a:noFill/>
              <a:ln w="34925">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68" name="Line 35"/>
              <p:cNvSpPr>
                <a:spLocks noChangeShapeType="1"/>
              </p:cNvSpPr>
              <p:nvPr/>
            </p:nvSpPr>
            <p:spPr bwMode="auto">
              <a:xfrm flipV="1">
                <a:off x="3936" y="3458"/>
                <a:ext cx="0" cy="240"/>
              </a:xfrm>
              <a:prstGeom prst="line">
                <a:avLst/>
              </a:prstGeom>
              <a:noFill/>
              <a:ln w="34925">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69" name="Line 36"/>
              <p:cNvSpPr>
                <a:spLocks noChangeShapeType="1"/>
              </p:cNvSpPr>
              <p:nvPr/>
            </p:nvSpPr>
            <p:spPr bwMode="auto">
              <a:xfrm flipV="1">
                <a:off x="4416" y="3458"/>
                <a:ext cx="0" cy="240"/>
              </a:xfrm>
              <a:prstGeom prst="line">
                <a:avLst/>
              </a:prstGeom>
              <a:noFill/>
              <a:ln w="34925">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70" name="Line 37"/>
              <p:cNvSpPr>
                <a:spLocks noChangeShapeType="1"/>
              </p:cNvSpPr>
              <p:nvPr/>
            </p:nvSpPr>
            <p:spPr bwMode="auto">
              <a:xfrm>
                <a:off x="3936" y="3458"/>
                <a:ext cx="480" cy="0"/>
              </a:xfrm>
              <a:prstGeom prst="line">
                <a:avLst/>
              </a:prstGeom>
              <a:noFill/>
              <a:ln w="34925">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71" name="Line 38"/>
              <p:cNvSpPr>
                <a:spLocks noChangeShapeType="1"/>
              </p:cNvSpPr>
              <p:nvPr/>
            </p:nvSpPr>
            <p:spPr bwMode="auto">
              <a:xfrm flipV="1">
                <a:off x="4176" y="3074"/>
                <a:ext cx="0" cy="384"/>
              </a:xfrm>
              <a:prstGeom prst="line">
                <a:avLst/>
              </a:prstGeom>
              <a:noFill/>
              <a:ln w="34925">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72" name="Line 39"/>
              <p:cNvSpPr>
                <a:spLocks noChangeShapeType="1"/>
              </p:cNvSpPr>
              <p:nvPr/>
            </p:nvSpPr>
            <p:spPr bwMode="auto">
              <a:xfrm flipV="1">
                <a:off x="4896" y="3074"/>
                <a:ext cx="0" cy="624"/>
              </a:xfrm>
              <a:prstGeom prst="line">
                <a:avLst/>
              </a:prstGeom>
              <a:noFill/>
              <a:ln w="34925">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73" name="Line 40"/>
              <p:cNvSpPr>
                <a:spLocks noChangeShapeType="1"/>
              </p:cNvSpPr>
              <p:nvPr/>
            </p:nvSpPr>
            <p:spPr bwMode="auto">
              <a:xfrm>
                <a:off x="1008" y="3170"/>
                <a:ext cx="1008" cy="0"/>
              </a:xfrm>
              <a:prstGeom prst="line">
                <a:avLst/>
              </a:prstGeom>
              <a:noFill/>
              <a:ln w="34925">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74" name="Line 41"/>
              <p:cNvSpPr>
                <a:spLocks noChangeShapeType="1"/>
              </p:cNvSpPr>
              <p:nvPr/>
            </p:nvSpPr>
            <p:spPr bwMode="auto">
              <a:xfrm>
                <a:off x="4176" y="3074"/>
                <a:ext cx="720" cy="0"/>
              </a:xfrm>
              <a:prstGeom prst="line">
                <a:avLst/>
              </a:prstGeom>
              <a:noFill/>
              <a:ln w="34925">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75" name="Line 42"/>
              <p:cNvSpPr>
                <a:spLocks noChangeShapeType="1"/>
              </p:cNvSpPr>
              <p:nvPr/>
            </p:nvSpPr>
            <p:spPr bwMode="auto">
              <a:xfrm flipV="1">
                <a:off x="4512" y="2498"/>
                <a:ext cx="0" cy="576"/>
              </a:xfrm>
              <a:prstGeom prst="line">
                <a:avLst/>
              </a:prstGeom>
              <a:noFill/>
              <a:ln w="34925">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76" name="Line 43"/>
              <p:cNvSpPr>
                <a:spLocks noChangeShapeType="1"/>
              </p:cNvSpPr>
              <p:nvPr/>
            </p:nvSpPr>
            <p:spPr bwMode="auto">
              <a:xfrm flipV="1">
                <a:off x="2448" y="2498"/>
                <a:ext cx="0" cy="336"/>
              </a:xfrm>
              <a:prstGeom prst="line">
                <a:avLst/>
              </a:prstGeom>
              <a:noFill/>
              <a:ln w="34925">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77" name="Line 44"/>
              <p:cNvSpPr>
                <a:spLocks noChangeShapeType="1"/>
              </p:cNvSpPr>
              <p:nvPr/>
            </p:nvSpPr>
            <p:spPr bwMode="auto">
              <a:xfrm>
                <a:off x="1728" y="2834"/>
                <a:ext cx="1440" cy="0"/>
              </a:xfrm>
              <a:prstGeom prst="line">
                <a:avLst/>
              </a:prstGeom>
              <a:noFill/>
              <a:ln w="34925">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78" name="Line 45"/>
              <p:cNvSpPr>
                <a:spLocks noChangeShapeType="1"/>
              </p:cNvSpPr>
              <p:nvPr/>
            </p:nvSpPr>
            <p:spPr bwMode="auto">
              <a:xfrm flipV="1">
                <a:off x="3504" y="2114"/>
                <a:ext cx="0" cy="384"/>
              </a:xfrm>
              <a:prstGeom prst="line">
                <a:avLst/>
              </a:prstGeom>
              <a:noFill/>
              <a:ln w="34925">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79" name="Line 46"/>
              <p:cNvSpPr>
                <a:spLocks noChangeShapeType="1"/>
              </p:cNvSpPr>
              <p:nvPr/>
            </p:nvSpPr>
            <p:spPr bwMode="auto">
              <a:xfrm flipH="1">
                <a:off x="2016" y="3170"/>
                <a:ext cx="384" cy="0"/>
              </a:xfrm>
              <a:prstGeom prst="line">
                <a:avLst/>
              </a:prstGeom>
              <a:noFill/>
              <a:ln w="34925">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80" name="Line 47"/>
              <p:cNvSpPr>
                <a:spLocks noChangeShapeType="1"/>
              </p:cNvSpPr>
              <p:nvPr/>
            </p:nvSpPr>
            <p:spPr bwMode="auto">
              <a:xfrm flipV="1">
                <a:off x="1728" y="2834"/>
                <a:ext cx="0" cy="336"/>
              </a:xfrm>
              <a:prstGeom prst="line">
                <a:avLst/>
              </a:prstGeom>
              <a:noFill/>
              <a:ln w="34925">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81" name="Line 48"/>
              <p:cNvSpPr>
                <a:spLocks noChangeShapeType="1"/>
              </p:cNvSpPr>
              <p:nvPr/>
            </p:nvSpPr>
            <p:spPr bwMode="auto">
              <a:xfrm flipV="1">
                <a:off x="2448" y="2498"/>
                <a:ext cx="2064" cy="0"/>
              </a:xfrm>
              <a:prstGeom prst="line">
                <a:avLst/>
              </a:prstGeom>
              <a:noFill/>
              <a:ln w="34925">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82" name="Line 49"/>
              <p:cNvSpPr>
                <a:spLocks noChangeShapeType="1"/>
              </p:cNvSpPr>
              <p:nvPr/>
            </p:nvSpPr>
            <p:spPr bwMode="auto">
              <a:xfrm flipV="1">
                <a:off x="5376" y="2114"/>
                <a:ext cx="0" cy="1584"/>
              </a:xfrm>
              <a:prstGeom prst="line">
                <a:avLst/>
              </a:prstGeom>
              <a:noFill/>
              <a:ln w="34925">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83" name="Line 50"/>
              <p:cNvSpPr>
                <a:spLocks noChangeShapeType="1"/>
              </p:cNvSpPr>
              <p:nvPr/>
            </p:nvSpPr>
            <p:spPr bwMode="auto">
              <a:xfrm>
                <a:off x="3504" y="2114"/>
                <a:ext cx="1872" cy="0"/>
              </a:xfrm>
              <a:prstGeom prst="line">
                <a:avLst/>
              </a:prstGeom>
              <a:noFill/>
              <a:ln w="34925">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84" name="Line 51"/>
              <p:cNvSpPr>
                <a:spLocks noChangeShapeType="1"/>
              </p:cNvSpPr>
              <p:nvPr/>
            </p:nvSpPr>
            <p:spPr bwMode="auto">
              <a:xfrm flipV="1">
                <a:off x="4464" y="1682"/>
                <a:ext cx="0" cy="432"/>
              </a:xfrm>
              <a:prstGeom prst="line">
                <a:avLst/>
              </a:prstGeom>
              <a:noFill/>
              <a:ln w="34925">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85" name="Line 52"/>
              <p:cNvSpPr>
                <a:spLocks noChangeShapeType="1"/>
              </p:cNvSpPr>
              <p:nvPr/>
            </p:nvSpPr>
            <p:spPr bwMode="auto">
              <a:xfrm flipV="1">
                <a:off x="720" y="3554"/>
                <a:ext cx="0" cy="144"/>
              </a:xfrm>
              <a:prstGeom prst="line">
                <a:avLst/>
              </a:prstGeom>
              <a:noFill/>
              <a:ln w="34925">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86" name="Line 53"/>
              <p:cNvSpPr>
                <a:spLocks noChangeShapeType="1"/>
              </p:cNvSpPr>
              <p:nvPr/>
            </p:nvSpPr>
            <p:spPr bwMode="auto">
              <a:xfrm flipV="1">
                <a:off x="1296" y="3554"/>
                <a:ext cx="0" cy="144"/>
              </a:xfrm>
              <a:prstGeom prst="line">
                <a:avLst/>
              </a:prstGeom>
              <a:noFill/>
              <a:ln w="34925">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87" name="Line 54"/>
              <p:cNvSpPr>
                <a:spLocks noChangeShapeType="1"/>
              </p:cNvSpPr>
              <p:nvPr/>
            </p:nvSpPr>
            <p:spPr bwMode="auto">
              <a:xfrm flipV="1">
                <a:off x="1440" y="3362"/>
                <a:ext cx="0" cy="96"/>
              </a:xfrm>
              <a:prstGeom prst="line">
                <a:avLst/>
              </a:prstGeom>
              <a:noFill/>
              <a:ln w="34925">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88" name="Line 55"/>
              <p:cNvSpPr>
                <a:spLocks noChangeShapeType="1"/>
              </p:cNvSpPr>
              <p:nvPr/>
            </p:nvSpPr>
            <p:spPr bwMode="auto">
              <a:xfrm>
                <a:off x="192" y="3362"/>
                <a:ext cx="1248" cy="0"/>
              </a:xfrm>
              <a:prstGeom prst="line">
                <a:avLst/>
              </a:prstGeom>
              <a:noFill/>
              <a:ln w="34925">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89" name="Line 56"/>
              <p:cNvSpPr>
                <a:spLocks noChangeShapeType="1"/>
              </p:cNvSpPr>
              <p:nvPr/>
            </p:nvSpPr>
            <p:spPr bwMode="auto">
              <a:xfrm flipV="1">
                <a:off x="720" y="3170"/>
                <a:ext cx="0" cy="192"/>
              </a:xfrm>
              <a:prstGeom prst="line">
                <a:avLst/>
              </a:prstGeom>
              <a:noFill/>
              <a:ln w="34925">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90" name="Line 57"/>
              <p:cNvSpPr>
                <a:spLocks noChangeShapeType="1"/>
              </p:cNvSpPr>
              <p:nvPr/>
            </p:nvSpPr>
            <p:spPr bwMode="auto">
              <a:xfrm>
                <a:off x="720" y="3170"/>
                <a:ext cx="384" cy="0"/>
              </a:xfrm>
              <a:prstGeom prst="line">
                <a:avLst/>
              </a:prstGeom>
              <a:noFill/>
              <a:ln w="34925">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91" name="Line 58"/>
              <p:cNvSpPr>
                <a:spLocks noChangeShapeType="1"/>
              </p:cNvSpPr>
              <p:nvPr/>
            </p:nvSpPr>
            <p:spPr bwMode="auto">
              <a:xfrm>
                <a:off x="720" y="3554"/>
                <a:ext cx="576" cy="0"/>
              </a:xfrm>
              <a:prstGeom prst="line">
                <a:avLst/>
              </a:prstGeom>
              <a:noFill/>
              <a:ln w="34925">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92" name="Line 59"/>
              <p:cNvSpPr>
                <a:spLocks noChangeShapeType="1"/>
              </p:cNvSpPr>
              <p:nvPr/>
            </p:nvSpPr>
            <p:spPr bwMode="auto">
              <a:xfrm flipV="1">
                <a:off x="1008" y="3458"/>
                <a:ext cx="0" cy="96"/>
              </a:xfrm>
              <a:prstGeom prst="line">
                <a:avLst/>
              </a:prstGeom>
              <a:noFill/>
              <a:ln w="34925">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93" name="Line 60"/>
              <p:cNvSpPr>
                <a:spLocks noChangeShapeType="1"/>
              </p:cNvSpPr>
              <p:nvPr/>
            </p:nvSpPr>
            <p:spPr bwMode="auto">
              <a:xfrm>
                <a:off x="1008" y="3458"/>
                <a:ext cx="816" cy="0"/>
              </a:xfrm>
              <a:prstGeom prst="line">
                <a:avLst/>
              </a:prstGeom>
              <a:noFill/>
              <a:ln w="34925">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18435" name="Text Box 61"/>
          <p:cNvSpPr txBox="1">
            <a:spLocks noChangeArrowheads="1"/>
          </p:cNvSpPr>
          <p:nvPr/>
        </p:nvSpPr>
        <p:spPr bwMode="auto">
          <a:xfrm>
            <a:off x="190500" y="195263"/>
            <a:ext cx="8604250"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None/>
            </a:pPr>
            <a:endParaRPr lang="en-US" altLang="en-US" sz="2000" dirty="0"/>
          </a:p>
          <a:p>
            <a:pPr algn="ctr" eaLnBrk="1" hangingPunct="1">
              <a:spcBef>
                <a:spcPct val="0"/>
              </a:spcBef>
              <a:buFontTx/>
              <a:buNone/>
            </a:pPr>
            <a:endParaRPr lang="en-US" altLang="en-US" sz="20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2"/>
          <p:cNvGrpSpPr>
            <a:grpSpLocks/>
          </p:cNvGrpSpPr>
          <p:nvPr/>
        </p:nvGrpSpPr>
        <p:grpSpPr bwMode="auto">
          <a:xfrm>
            <a:off x="1069975" y="1287066"/>
            <a:ext cx="7353300" cy="3403997"/>
            <a:chOff x="674" y="1081"/>
            <a:chExt cx="4632" cy="2859"/>
          </a:xfrm>
        </p:grpSpPr>
        <p:sp>
          <p:nvSpPr>
            <p:cNvPr id="20486" name="Rectangle 3"/>
            <p:cNvSpPr>
              <a:spLocks noChangeArrowheads="1"/>
            </p:cNvSpPr>
            <p:nvPr/>
          </p:nvSpPr>
          <p:spPr bwMode="auto">
            <a:xfrm>
              <a:off x="674" y="1081"/>
              <a:ext cx="4632" cy="2852"/>
            </a:xfrm>
            <a:prstGeom prst="rect">
              <a:avLst/>
            </a:prstGeom>
            <a:solidFill>
              <a:srgbClr val="FFFFFF"/>
            </a:solidFill>
            <a:ln>
              <a:noFill/>
            </a:ln>
            <a:extLst>
              <a:ext uri="{91240B29-F687-4F45-9708-019B960494DF}">
                <a14:hiddenLine xmlns:a14="http://schemas.microsoft.com/office/drawing/2010/main" w="19050">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0487" name="Rectangle 4"/>
            <p:cNvSpPr>
              <a:spLocks noChangeArrowheads="1"/>
            </p:cNvSpPr>
            <p:nvPr/>
          </p:nvSpPr>
          <p:spPr bwMode="auto">
            <a:xfrm>
              <a:off x="823" y="3800"/>
              <a:ext cx="149" cy="140"/>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0488" name="Freeform 5"/>
            <p:cNvSpPr>
              <a:spLocks/>
            </p:cNvSpPr>
            <p:nvPr/>
          </p:nvSpPr>
          <p:spPr bwMode="auto">
            <a:xfrm>
              <a:off x="898" y="3800"/>
              <a:ext cx="224" cy="140"/>
            </a:xfrm>
            <a:custGeom>
              <a:avLst/>
              <a:gdLst>
                <a:gd name="T0" fmla="*/ 0 w 170"/>
                <a:gd name="T1" fmla="*/ 0 h 106"/>
                <a:gd name="T2" fmla="*/ 224 w 170"/>
                <a:gd name="T3" fmla="*/ 0 h 106"/>
                <a:gd name="T4" fmla="*/ 224 w 170"/>
                <a:gd name="T5" fmla="*/ 140 h 106"/>
                <a:gd name="T6" fmla="*/ 0 60000 65536"/>
                <a:gd name="T7" fmla="*/ 0 60000 65536"/>
                <a:gd name="T8" fmla="*/ 0 60000 65536"/>
                <a:gd name="T9" fmla="*/ 0 w 170"/>
                <a:gd name="T10" fmla="*/ 0 h 106"/>
                <a:gd name="T11" fmla="*/ 170 w 170"/>
                <a:gd name="T12" fmla="*/ 106 h 106"/>
              </a:gdLst>
              <a:ahLst/>
              <a:cxnLst>
                <a:cxn ang="T6">
                  <a:pos x="T0" y="T1"/>
                </a:cxn>
                <a:cxn ang="T7">
                  <a:pos x="T2" y="T3"/>
                </a:cxn>
                <a:cxn ang="T8">
                  <a:pos x="T4" y="T5"/>
                </a:cxn>
              </a:cxnLst>
              <a:rect l="T9" t="T10" r="T11" b="T12"/>
              <a:pathLst>
                <a:path w="170" h="106">
                  <a:moveTo>
                    <a:pt x="0" y="0"/>
                  </a:moveTo>
                  <a:lnTo>
                    <a:pt x="170" y="0"/>
                  </a:lnTo>
                  <a:lnTo>
                    <a:pt x="170" y="106"/>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489" name="Rectangle 6"/>
            <p:cNvSpPr>
              <a:spLocks noChangeArrowheads="1"/>
            </p:cNvSpPr>
            <p:nvPr/>
          </p:nvSpPr>
          <p:spPr bwMode="auto">
            <a:xfrm>
              <a:off x="3214" y="3792"/>
              <a:ext cx="149" cy="148"/>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0490" name="Rectangle 7"/>
            <p:cNvSpPr>
              <a:spLocks noChangeArrowheads="1"/>
            </p:cNvSpPr>
            <p:nvPr/>
          </p:nvSpPr>
          <p:spPr bwMode="auto">
            <a:xfrm>
              <a:off x="1719" y="3779"/>
              <a:ext cx="151" cy="161"/>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0491" name="Freeform 8"/>
            <p:cNvSpPr>
              <a:spLocks/>
            </p:cNvSpPr>
            <p:nvPr/>
          </p:nvSpPr>
          <p:spPr bwMode="auto">
            <a:xfrm>
              <a:off x="1010" y="3779"/>
              <a:ext cx="261" cy="161"/>
            </a:xfrm>
            <a:custGeom>
              <a:avLst/>
              <a:gdLst>
                <a:gd name="T0" fmla="*/ 0 w 198"/>
                <a:gd name="T1" fmla="*/ 21 h 122"/>
                <a:gd name="T2" fmla="*/ 0 w 198"/>
                <a:gd name="T3" fmla="*/ 0 h 122"/>
                <a:gd name="T4" fmla="*/ 261 w 198"/>
                <a:gd name="T5" fmla="*/ 0 h 122"/>
                <a:gd name="T6" fmla="*/ 261 w 198"/>
                <a:gd name="T7" fmla="*/ 161 h 122"/>
                <a:gd name="T8" fmla="*/ 0 60000 65536"/>
                <a:gd name="T9" fmla="*/ 0 60000 65536"/>
                <a:gd name="T10" fmla="*/ 0 60000 65536"/>
                <a:gd name="T11" fmla="*/ 0 60000 65536"/>
                <a:gd name="T12" fmla="*/ 0 w 198"/>
                <a:gd name="T13" fmla="*/ 0 h 122"/>
                <a:gd name="T14" fmla="*/ 198 w 198"/>
                <a:gd name="T15" fmla="*/ 122 h 122"/>
              </a:gdLst>
              <a:ahLst/>
              <a:cxnLst>
                <a:cxn ang="T8">
                  <a:pos x="T0" y="T1"/>
                </a:cxn>
                <a:cxn ang="T9">
                  <a:pos x="T2" y="T3"/>
                </a:cxn>
                <a:cxn ang="T10">
                  <a:pos x="T4" y="T5"/>
                </a:cxn>
                <a:cxn ang="T11">
                  <a:pos x="T6" y="T7"/>
                </a:cxn>
              </a:cxnLst>
              <a:rect l="T12" t="T13" r="T14" b="T15"/>
              <a:pathLst>
                <a:path w="198" h="122">
                  <a:moveTo>
                    <a:pt x="0" y="16"/>
                  </a:moveTo>
                  <a:lnTo>
                    <a:pt x="0" y="0"/>
                  </a:lnTo>
                  <a:lnTo>
                    <a:pt x="198" y="0"/>
                  </a:lnTo>
                  <a:lnTo>
                    <a:pt x="198" y="122"/>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492" name="Freeform 9"/>
            <p:cNvSpPr>
              <a:spLocks/>
            </p:cNvSpPr>
            <p:nvPr/>
          </p:nvSpPr>
          <p:spPr bwMode="auto">
            <a:xfrm>
              <a:off x="1794" y="3779"/>
              <a:ext cx="225" cy="161"/>
            </a:xfrm>
            <a:custGeom>
              <a:avLst/>
              <a:gdLst>
                <a:gd name="T0" fmla="*/ 0 w 170"/>
                <a:gd name="T1" fmla="*/ 0 h 122"/>
                <a:gd name="T2" fmla="*/ 225 w 170"/>
                <a:gd name="T3" fmla="*/ 0 h 122"/>
                <a:gd name="T4" fmla="*/ 225 w 170"/>
                <a:gd name="T5" fmla="*/ 161 h 122"/>
                <a:gd name="T6" fmla="*/ 0 60000 65536"/>
                <a:gd name="T7" fmla="*/ 0 60000 65536"/>
                <a:gd name="T8" fmla="*/ 0 60000 65536"/>
                <a:gd name="T9" fmla="*/ 0 w 170"/>
                <a:gd name="T10" fmla="*/ 0 h 122"/>
                <a:gd name="T11" fmla="*/ 170 w 170"/>
                <a:gd name="T12" fmla="*/ 122 h 122"/>
              </a:gdLst>
              <a:ahLst/>
              <a:cxnLst>
                <a:cxn ang="T6">
                  <a:pos x="T0" y="T1"/>
                </a:cxn>
                <a:cxn ang="T7">
                  <a:pos x="T2" y="T3"/>
                </a:cxn>
                <a:cxn ang="T8">
                  <a:pos x="T4" y="T5"/>
                </a:cxn>
              </a:cxnLst>
              <a:rect l="T9" t="T10" r="T11" b="T12"/>
              <a:pathLst>
                <a:path w="170" h="122">
                  <a:moveTo>
                    <a:pt x="0" y="0"/>
                  </a:moveTo>
                  <a:lnTo>
                    <a:pt x="170" y="0"/>
                  </a:lnTo>
                  <a:lnTo>
                    <a:pt x="170" y="122"/>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493" name="Freeform 10"/>
            <p:cNvSpPr>
              <a:spLocks/>
            </p:cNvSpPr>
            <p:nvPr/>
          </p:nvSpPr>
          <p:spPr bwMode="auto">
            <a:xfrm>
              <a:off x="1137" y="3771"/>
              <a:ext cx="283" cy="169"/>
            </a:xfrm>
            <a:custGeom>
              <a:avLst/>
              <a:gdLst>
                <a:gd name="T0" fmla="*/ 0 w 215"/>
                <a:gd name="T1" fmla="*/ 8 h 128"/>
                <a:gd name="T2" fmla="*/ 0 w 215"/>
                <a:gd name="T3" fmla="*/ 0 h 128"/>
                <a:gd name="T4" fmla="*/ 283 w 215"/>
                <a:gd name="T5" fmla="*/ 0 h 128"/>
                <a:gd name="T6" fmla="*/ 283 w 215"/>
                <a:gd name="T7" fmla="*/ 169 h 128"/>
                <a:gd name="T8" fmla="*/ 0 60000 65536"/>
                <a:gd name="T9" fmla="*/ 0 60000 65536"/>
                <a:gd name="T10" fmla="*/ 0 60000 65536"/>
                <a:gd name="T11" fmla="*/ 0 60000 65536"/>
                <a:gd name="T12" fmla="*/ 0 w 215"/>
                <a:gd name="T13" fmla="*/ 0 h 128"/>
                <a:gd name="T14" fmla="*/ 215 w 215"/>
                <a:gd name="T15" fmla="*/ 128 h 128"/>
              </a:gdLst>
              <a:ahLst/>
              <a:cxnLst>
                <a:cxn ang="T8">
                  <a:pos x="T0" y="T1"/>
                </a:cxn>
                <a:cxn ang="T9">
                  <a:pos x="T2" y="T3"/>
                </a:cxn>
                <a:cxn ang="T10">
                  <a:pos x="T4" y="T5"/>
                </a:cxn>
                <a:cxn ang="T11">
                  <a:pos x="T6" y="T7"/>
                </a:cxn>
              </a:cxnLst>
              <a:rect l="T12" t="T13" r="T14" b="T15"/>
              <a:pathLst>
                <a:path w="215" h="128">
                  <a:moveTo>
                    <a:pt x="0" y="6"/>
                  </a:moveTo>
                  <a:lnTo>
                    <a:pt x="0" y="0"/>
                  </a:lnTo>
                  <a:lnTo>
                    <a:pt x="215" y="0"/>
                  </a:lnTo>
                  <a:lnTo>
                    <a:pt x="215" y="128"/>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494" name="Rectangle 11"/>
            <p:cNvSpPr>
              <a:spLocks noChangeArrowheads="1"/>
            </p:cNvSpPr>
            <p:nvPr/>
          </p:nvSpPr>
          <p:spPr bwMode="auto">
            <a:xfrm>
              <a:off x="3662" y="3771"/>
              <a:ext cx="149" cy="169"/>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0495" name="Rectangle 12"/>
            <p:cNvSpPr>
              <a:spLocks noChangeArrowheads="1"/>
            </p:cNvSpPr>
            <p:nvPr/>
          </p:nvSpPr>
          <p:spPr bwMode="auto">
            <a:xfrm>
              <a:off x="2467" y="3758"/>
              <a:ext cx="149" cy="182"/>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0496" name="Rectangle 13"/>
            <p:cNvSpPr>
              <a:spLocks noChangeArrowheads="1"/>
            </p:cNvSpPr>
            <p:nvPr/>
          </p:nvSpPr>
          <p:spPr bwMode="auto">
            <a:xfrm>
              <a:off x="4110" y="3750"/>
              <a:ext cx="151" cy="190"/>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0497" name="Freeform 14"/>
            <p:cNvSpPr>
              <a:spLocks/>
            </p:cNvSpPr>
            <p:nvPr/>
          </p:nvSpPr>
          <p:spPr bwMode="auto">
            <a:xfrm>
              <a:off x="4186" y="3750"/>
              <a:ext cx="224" cy="190"/>
            </a:xfrm>
            <a:custGeom>
              <a:avLst/>
              <a:gdLst>
                <a:gd name="T0" fmla="*/ 0 w 170"/>
                <a:gd name="T1" fmla="*/ 0 h 144"/>
                <a:gd name="T2" fmla="*/ 224 w 170"/>
                <a:gd name="T3" fmla="*/ 0 h 144"/>
                <a:gd name="T4" fmla="*/ 224 w 170"/>
                <a:gd name="T5" fmla="*/ 190 h 144"/>
                <a:gd name="T6" fmla="*/ 0 60000 65536"/>
                <a:gd name="T7" fmla="*/ 0 60000 65536"/>
                <a:gd name="T8" fmla="*/ 0 60000 65536"/>
                <a:gd name="T9" fmla="*/ 0 w 170"/>
                <a:gd name="T10" fmla="*/ 0 h 144"/>
                <a:gd name="T11" fmla="*/ 170 w 170"/>
                <a:gd name="T12" fmla="*/ 144 h 144"/>
              </a:gdLst>
              <a:ahLst/>
              <a:cxnLst>
                <a:cxn ang="T6">
                  <a:pos x="T0" y="T1"/>
                </a:cxn>
                <a:cxn ang="T7">
                  <a:pos x="T2" y="T3"/>
                </a:cxn>
                <a:cxn ang="T8">
                  <a:pos x="T4" y="T5"/>
                </a:cxn>
              </a:cxnLst>
              <a:rect l="T9" t="T10" r="T11" b="T12"/>
              <a:pathLst>
                <a:path w="170" h="144">
                  <a:moveTo>
                    <a:pt x="0" y="0"/>
                  </a:moveTo>
                  <a:lnTo>
                    <a:pt x="170" y="0"/>
                  </a:lnTo>
                  <a:lnTo>
                    <a:pt x="170" y="144"/>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498" name="Freeform 15"/>
            <p:cNvSpPr>
              <a:spLocks/>
            </p:cNvSpPr>
            <p:nvPr/>
          </p:nvSpPr>
          <p:spPr bwMode="auto">
            <a:xfrm>
              <a:off x="3513" y="3744"/>
              <a:ext cx="224" cy="196"/>
            </a:xfrm>
            <a:custGeom>
              <a:avLst/>
              <a:gdLst>
                <a:gd name="T0" fmla="*/ 0 w 170"/>
                <a:gd name="T1" fmla="*/ 196 h 149"/>
                <a:gd name="T2" fmla="*/ 0 w 170"/>
                <a:gd name="T3" fmla="*/ 0 h 149"/>
                <a:gd name="T4" fmla="*/ 224 w 170"/>
                <a:gd name="T5" fmla="*/ 0 h 149"/>
                <a:gd name="T6" fmla="*/ 224 w 170"/>
                <a:gd name="T7" fmla="*/ 28 h 149"/>
                <a:gd name="T8" fmla="*/ 0 60000 65536"/>
                <a:gd name="T9" fmla="*/ 0 60000 65536"/>
                <a:gd name="T10" fmla="*/ 0 60000 65536"/>
                <a:gd name="T11" fmla="*/ 0 60000 65536"/>
                <a:gd name="T12" fmla="*/ 0 w 170"/>
                <a:gd name="T13" fmla="*/ 0 h 149"/>
                <a:gd name="T14" fmla="*/ 170 w 170"/>
                <a:gd name="T15" fmla="*/ 149 h 149"/>
              </a:gdLst>
              <a:ahLst/>
              <a:cxnLst>
                <a:cxn ang="T8">
                  <a:pos x="T0" y="T1"/>
                </a:cxn>
                <a:cxn ang="T9">
                  <a:pos x="T2" y="T3"/>
                </a:cxn>
                <a:cxn ang="T10">
                  <a:pos x="T4" y="T5"/>
                </a:cxn>
                <a:cxn ang="T11">
                  <a:pos x="T6" y="T7"/>
                </a:cxn>
              </a:cxnLst>
              <a:rect l="T12" t="T13" r="T14" b="T15"/>
              <a:pathLst>
                <a:path w="170" h="149">
                  <a:moveTo>
                    <a:pt x="0" y="149"/>
                  </a:moveTo>
                  <a:lnTo>
                    <a:pt x="0" y="0"/>
                  </a:lnTo>
                  <a:lnTo>
                    <a:pt x="170" y="0"/>
                  </a:lnTo>
                  <a:lnTo>
                    <a:pt x="170" y="21"/>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499" name="Freeform 16"/>
            <p:cNvSpPr>
              <a:spLocks/>
            </p:cNvSpPr>
            <p:nvPr/>
          </p:nvSpPr>
          <p:spPr bwMode="auto">
            <a:xfrm>
              <a:off x="1279" y="3744"/>
              <a:ext cx="291" cy="196"/>
            </a:xfrm>
            <a:custGeom>
              <a:avLst/>
              <a:gdLst>
                <a:gd name="T0" fmla="*/ 0 w 221"/>
                <a:gd name="T1" fmla="*/ 28 h 149"/>
                <a:gd name="T2" fmla="*/ 0 w 221"/>
                <a:gd name="T3" fmla="*/ 0 h 149"/>
                <a:gd name="T4" fmla="*/ 291 w 221"/>
                <a:gd name="T5" fmla="*/ 0 h 149"/>
                <a:gd name="T6" fmla="*/ 291 w 221"/>
                <a:gd name="T7" fmla="*/ 196 h 149"/>
                <a:gd name="T8" fmla="*/ 0 60000 65536"/>
                <a:gd name="T9" fmla="*/ 0 60000 65536"/>
                <a:gd name="T10" fmla="*/ 0 60000 65536"/>
                <a:gd name="T11" fmla="*/ 0 60000 65536"/>
                <a:gd name="T12" fmla="*/ 0 w 221"/>
                <a:gd name="T13" fmla="*/ 0 h 149"/>
                <a:gd name="T14" fmla="*/ 221 w 221"/>
                <a:gd name="T15" fmla="*/ 149 h 149"/>
              </a:gdLst>
              <a:ahLst/>
              <a:cxnLst>
                <a:cxn ang="T8">
                  <a:pos x="T0" y="T1"/>
                </a:cxn>
                <a:cxn ang="T9">
                  <a:pos x="T2" y="T3"/>
                </a:cxn>
                <a:cxn ang="T10">
                  <a:pos x="T4" y="T5"/>
                </a:cxn>
                <a:cxn ang="T11">
                  <a:pos x="T6" y="T7"/>
                </a:cxn>
              </a:cxnLst>
              <a:rect l="T12" t="T13" r="T14" b="T15"/>
              <a:pathLst>
                <a:path w="221" h="149">
                  <a:moveTo>
                    <a:pt x="0" y="21"/>
                  </a:moveTo>
                  <a:lnTo>
                    <a:pt x="0" y="0"/>
                  </a:lnTo>
                  <a:lnTo>
                    <a:pt x="221" y="0"/>
                  </a:lnTo>
                  <a:lnTo>
                    <a:pt x="221" y="149"/>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500" name="Freeform 17"/>
            <p:cNvSpPr>
              <a:spLocks/>
            </p:cNvSpPr>
            <p:nvPr/>
          </p:nvSpPr>
          <p:spPr bwMode="auto">
            <a:xfrm>
              <a:off x="3289" y="3723"/>
              <a:ext cx="336" cy="69"/>
            </a:xfrm>
            <a:custGeom>
              <a:avLst/>
              <a:gdLst>
                <a:gd name="T0" fmla="*/ 0 w 255"/>
                <a:gd name="T1" fmla="*/ 69 h 53"/>
                <a:gd name="T2" fmla="*/ 0 w 255"/>
                <a:gd name="T3" fmla="*/ 0 h 53"/>
                <a:gd name="T4" fmla="*/ 336 w 255"/>
                <a:gd name="T5" fmla="*/ 0 h 53"/>
                <a:gd name="T6" fmla="*/ 336 w 255"/>
                <a:gd name="T7" fmla="*/ 21 h 53"/>
                <a:gd name="T8" fmla="*/ 0 60000 65536"/>
                <a:gd name="T9" fmla="*/ 0 60000 65536"/>
                <a:gd name="T10" fmla="*/ 0 60000 65536"/>
                <a:gd name="T11" fmla="*/ 0 60000 65536"/>
                <a:gd name="T12" fmla="*/ 0 w 255"/>
                <a:gd name="T13" fmla="*/ 0 h 53"/>
                <a:gd name="T14" fmla="*/ 255 w 255"/>
                <a:gd name="T15" fmla="*/ 53 h 53"/>
              </a:gdLst>
              <a:ahLst/>
              <a:cxnLst>
                <a:cxn ang="T8">
                  <a:pos x="T0" y="T1"/>
                </a:cxn>
                <a:cxn ang="T9">
                  <a:pos x="T2" y="T3"/>
                </a:cxn>
                <a:cxn ang="T10">
                  <a:pos x="T4" y="T5"/>
                </a:cxn>
                <a:cxn ang="T11">
                  <a:pos x="T6" y="T7"/>
                </a:cxn>
              </a:cxnLst>
              <a:rect l="T12" t="T13" r="T14" b="T15"/>
              <a:pathLst>
                <a:path w="255" h="53">
                  <a:moveTo>
                    <a:pt x="0" y="53"/>
                  </a:moveTo>
                  <a:lnTo>
                    <a:pt x="0" y="0"/>
                  </a:lnTo>
                  <a:lnTo>
                    <a:pt x="255" y="0"/>
                  </a:lnTo>
                  <a:lnTo>
                    <a:pt x="255" y="16"/>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501" name="Freeform 18"/>
            <p:cNvSpPr>
              <a:spLocks/>
            </p:cNvSpPr>
            <p:nvPr/>
          </p:nvSpPr>
          <p:spPr bwMode="auto">
            <a:xfrm>
              <a:off x="1906" y="3716"/>
              <a:ext cx="261" cy="224"/>
            </a:xfrm>
            <a:custGeom>
              <a:avLst/>
              <a:gdLst>
                <a:gd name="T0" fmla="*/ 0 w 198"/>
                <a:gd name="T1" fmla="*/ 63 h 170"/>
                <a:gd name="T2" fmla="*/ 0 w 198"/>
                <a:gd name="T3" fmla="*/ 0 h 170"/>
                <a:gd name="T4" fmla="*/ 261 w 198"/>
                <a:gd name="T5" fmla="*/ 0 h 170"/>
                <a:gd name="T6" fmla="*/ 261 w 198"/>
                <a:gd name="T7" fmla="*/ 224 h 170"/>
                <a:gd name="T8" fmla="*/ 0 60000 65536"/>
                <a:gd name="T9" fmla="*/ 0 60000 65536"/>
                <a:gd name="T10" fmla="*/ 0 60000 65536"/>
                <a:gd name="T11" fmla="*/ 0 60000 65536"/>
                <a:gd name="T12" fmla="*/ 0 w 198"/>
                <a:gd name="T13" fmla="*/ 0 h 170"/>
                <a:gd name="T14" fmla="*/ 198 w 198"/>
                <a:gd name="T15" fmla="*/ 170 h 170"/>
              </a:gdLst>
              <a:ahLst/>
              <a:cxnLst>
                <a:cxn ang="T8">
                  <a:pos x="T0" y="T1"/>
                </a:cxn>
                <a:cxn ang="T9">
                  <a:pos x="T2" y="T3"/>
                </a:cxn>
                <a:cxn ang="T10">
                  <a:pos x="T4" y="T5"/>
                </a:cxn>
                <a:cxn ang="T11">
                  <a:pos x="T6" y="T7"/>
                </a:cxn>
              </a:cxnLst>
              <a:rect l="T12" t="T13" r="T14" b="T15"/>
              <a:pathLst>
                <a:path w="198" h="170">
                  <a:moveTo>
                    <a:pt x="0" y="48"/>
                  </a:moveTo>
                  <a:lnTo>
                    <a:pt x="0" y="0"/>
                  </a:lnTo>
                  <a:lnTo>
                    <a:pt x="198" y="0"/>
                  </a:lnTo>
                  <a:lnTo>
                    <a:pt x="198" y="170"/>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502" name="Freeform 19"/>
            <p:cNvSpPr>
              <a:spLocks/>
            </p:cNvSpPr>
            <p:nvPr/>
          </p:nvSpPr>
          <p:spPr bwMode="auto">
            <a:xfrm>
              <a:off x="4298" y="3709"/>
              <a:ext cx="261" cy="231"/>
            </a:xfrm>
            <a:custGeom>
              <a:avLst/>
              <a:gdLst>
                <a:gd name="T0" fmla="*/ 0 w 198"/>
                <a:gd name="T1" fmla="*/ 41 h 175"/>
                <a:gd name="T2" fmla="*/ 0 w 198"/>
                <a:gd name="T3" fmla="*/ 0 h 175"/>
                <a:gd name="T4" fmla="*/ 261 w 198"/>
                <a:gd name="T5" fmla="*/ 0 h 175"/>
                <a:gd name="T6" fmla="*/ 261 w 198"/>
                <a:gd name="T7" fmla="*/ 231 h 175"/>
                <a:gd name="T8" fmla="*/ 0 60000 65536"/>
                <a:gd name="T9" fmla="*/ 0 60000 65536"/>
                <a:gd name="T10" fmla="*/ 0 60000 65536"/>
                <a:gd name="T11" fmla="*/ 0 60000 65536"/>
                <a:gd name="T12" fmla="*/ 0 w 198"/>
                <a:gd name="T13" fmla="*/ 0 h 175"/>
                <a:gd name="T14" fmla="*/ 198 w 198"/>
                <a:gd name="T15" fmla="*/ 175 h 175"/>
              </a:gdLst>
              <a:ahLst/>
              <a:cxnLst>
                <a:cxn ang="T8">
                  <a:pos x="T0" y="T1"/>
                </a:cxn>
                <a:cxn ang="T9">
                  <a:pos x="T2" y="T3"/>
                </a:cxn>
                <a:cxn ang="T10">
                  <a:pos x="T4" y="T5"/>
                </a:cxn>
                <a:cxn ang="T11">
                  <a:pos x="T6" y="T7"/>
                </a:cxn>
              </a:cxnLst>
              <a:rect l="T12" t="T13" r="T14" b="T15"/>
              <a:pathLst>
                <a:path w="198" h="175">
                  <a:moveTo>
                    <a:pt x="0" y="31"/>
                  </a:moveTo>
                  <a:lnTo>
                    <a:pt x="0" y="0"/>
                  </a:lnTo>
                  <a:lnTo>
                    <a:pt x="198" y="0"/>
                  </a:lnTo>
                  <a:lnTo>
                    <a:pt x="198" y="175"/>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503" name="Freeform 20"/>
            <p:cNvSpPr>
              <a:spLocks/>
            </p:cNvSpPr>
            <p:nvPr/>
          </p:nvSpPr>
          <p:spPr bwMode="auto">
            <a:xfrm>
              <a:off x="3453" y="3701"/>
              <a:ext cx="508" cy="239"/>
            </a:xfrm>
            <a:custGeom>
              <a:avLst/>
              <a:gdLst>
                <a:gd name="T0" fmla="*/ 0 w 386"/>
                <a:gd name="T1" fmla="*/ 21 h 181"/>
                <a:gd name="T2" fmla="*/ 0 w 386"/>
                <a:gd name="T3" fmla="*/ 0 h 181"/>
                <a:gd name="T4" fmla="*/ 508 w 386"/>
                <a:gd name="T5" fmla="*/ 0 h 181"/>
                <a:gd name="T6" fmla="*/ 508 w 386"/>
                <a:gd name="T7" fmla="*/ 239 h 181"/>
                <a:gd name="T8" fmla="*/ 0 60000 65536"/>
                <a:gd name="T9" fmla="*/ 0 60000 65536"/>
                <a:gd name="T10" fmla="*/ 0 60000 65536"/>
                <a:gd name="T11" fmla="*/ 0 60000 65536"/>
                <a:gd name="T12" fmla="*/ 0 w 386"/>
                <a:gd name="T13" fmla="*/ 0 h 181"/>
                <a:gd name="T14" fmla="*/ 386 w 386"/>
                <a:gd name="T15" fmla="*/ 181 h 181"/>
              </a:gdLst>
              <a:ahLst/>
              <a:cxnLst>
                <a:cxn ang="T8">
                  <a:pos x="T0" y="T1"/>
                </a:cxn>
                <a:cxn ang="T9">
                  <a:pos x="T2" y="T3"/>
                </a:cxn>
                <a:cxn ang="T10">
                  <a:pos x="T4" y="T5"/>
                </a:cxn>
                <a:cxn ang="T11">
                  <a:pos x="T6" y="T7"/>
                </a:cxn>
              </a:cxnLst>
              <a:rect l="T12" t="T13" r="T14" b="T15"/>
              <a:pathLst>
                <a:path w="386" h="181">
                  <a:moveTo>
                    <a:pt x="0" y="16"/>
                  </a:moveTo>
                  <a:lnTo>
                    <a:pt x="0" y="0"/>
                  </a:lnTo>
                  <a:lnTo>
                    <a:pt x="386" y="0"/>
                  </a:lnTo>
                  <a:lnTo>
                    <a:pt x="386" y="181"/>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504" name="Freeform 21"/>
            <p:cNvSpPr>
              <a:spLocks/>
            </p:cNvSpPr>
            <p:nvPr/>
          </p:nvSpPr>
          <p:spPr bwMode="auto">
            <a:xfrm>
              <a:off x="3707" y="3688"/>
              <a:ext cx="717" cy="21"/>
            </a:xfrm>
            <a:custGeom>
              <a:avLst/>
              <a:gdLst>
                <a:gd name="T0" fmla="*/ 0 w 544"/>
                <a:gd name="T1" fmla="*/ 13 h 16"/>
                <a:gd name="T2" fmla="*/ 0 w 544"/>
                <a:gd name="T3" fmla="*/ 0 h 16"/>
                <a:gd name="T4" fmla="*/ 717 w 544"/>
                <a:gd name="T5" fmla="*/ 0 h 16"/>
                <a:gd name="T6" fmla="*/ 717 w 544"/>
                <a:gd name="T7" fmla="*/ 21 h 16"/>
                <a:gd name="T8" fmla="*/ 0 60000 65536"/>
                <a:gd name="T9" fmla="*/ 0 60000 65536"/>
                <a:gd name="T10" fmla="*/ 0 60000 65536"/>
                <a:gd name="T11" fmla="*/ 0 60000 65536"/>
                <a:gd name="T12" fmla="*/ 0 w 544"/>
                <a:gd name="T13" fmla="*/ 0 h 16"/>
                <a:gd name="T14" fmla="*/ 544 w 544"/>
                <a:gd name="T15" fmla="*/ 16 h 16"/>
              </a:gdLst>
              <a:ahLst/>
              <a:cxnLst>
                <a:cxn ang="T8">
                  <a:pos x="T0" y="T1"/>
                </a:cxn>
                <a:cxn ang="T9">
                  <a:pos x="T2" y="T3"/>
                </a:cxn>
                <a:cxn ang="T10">
                  <a:pos x="T4" y="T5"/>
                </a:cxn>
                <a:cxn ang="T11">
                  <a:pos x="T6" y="T7"/>
                </a:cxn>
              </a:cxnLst>
              <a:rect l="T12" t="T13" r="T14" b="T15"/>
              <a:pathLst>
                <a:path w="544" h="16">
                  <a:moveTo>
                    <a:pt x="0" y="10"/>
                  </a:moveTo>
                  <a:lnTo>
                    <a:pt x="0" y="0"/>
                  </a:lnTo>
                  <a:lnTo>
                    <a:pt x="544" y="0"/>
                  </a:lnTo>
                  <a:lnTo>
                    <a:pt x="544" y="16"/>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505" name="Rectangle 22"/>
            <p:cNvSpPr>
              <a:spLocks noChangeArrowheads="1"/>
            </p:cNvSpPr>
            <p:nvPr/>
          </p:nvSpPr>
          <p:spPr bwMode="auto">
            <a:xfrm>
              <a:off x="4709" y="3688"/>
              <a:ext cx="149" cy="252"/>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0506" name="Freeform 23"/>
            <p:cNvSpPr>
              <a:spLocks/>
            </p:cNvSpPr>
            <p:nvPr/>
          </p:nvSpPr>
          <p:spPr bwMode="auto">
            <a:xfrm>
              <a:off x="1420" y="3680"/>
              <a:ext cx="613" cy="64"/>
            </a:xfrm>
            <a:custGeom>
              <a:avLst/>
              <a:gdLst>
                <a:gd name="T0" fmla="*/ 0 w 465"/>
                <a:gd name="T1" fmla="*/ 64 h 48"/>
                <a:gd name="T2" fmla="*/ 0 w 465"/>
                <a:gd name="T3" fmla="*/ 0 h 48"/>
                <a:gd name="T4" fmla="*/ 613 w 465"/>
                <a:gd name="T5" fmla="*/ 0 h 48"/>
                <a:gd name="T6" fmla="*/ 613 w 465"/>
                <a:gd name="T7" fmla="*/ 36 h 48"/>
                <a:gd name="T8" fmla="*/ 0 60000 65536"/>
                <a:gd name="T9" fmla="*/ 0 60000 65536"/>
                <a:gd name="T10" fmla="*/ 0 60000 65536"/>
                <a:gd name="T11" fmla="*/ 0 60000 65536"/>
                <a:gd name="T12" fmla="*/ 0 w 465"/>
                <a:gd name="T13" fmla="*/ 0 h 48"/>
                <a:gd name="T14" fmla="*/ 465 w 465"/>
                <a:gd name="T15" fmla="*/ 48 h 48"/>
              </a:gdLst>
              <a:ahLst/>
              <a:cxnLst>
                <a:cxn ang="T8">
                  <a:pos x="T0" y="T1"/>
                </a:cxn>
                <a:cxn ang="T9">
                  <a:pos x="T2" y="T3"/>
                </a:cxn>
                <a:cxn ang="T10">
                  <a:pos x="T4" y="T5"/>
                </a:cxn>
                <a:cxn ang="T11">
                  <a:pos x="T6" y="T7"/>
                </a:cxn>
              </a:cxnLst>
              <a:rect l="T12" t="T13" r="T14" b="T15"/>
              <a:pathLst>
                <a:path w="465" h="48">
                  <a:moveTo>
                    <a:pt x="0" y="48"/>
                  </a:moveTo>
                  <a:lnTo>
                    <a:pt x="0" y="0"/>
                  </a:lnTo>
                  <a:lnTo>
                    <a:pt x="465" y="0"/>
                  </a:lnTo>
                  <a:lnTo>
                    <a:pt x="465" y="27"/>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507" name="Rectangle 24"/>
            <p:cNvSpPr>
              <a:spLocks noChangeArrowheads="1"/>
            </p:cNvSpPr>
            <p:nvPr/>
          </p:nvSpPr>
          <p:spPr bwMode="auto">
            <a:xfrm>
              <a:off x="4066" y="3659"/>
              <a:ext cx="717" cy="29"/>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0508" name="Freeform 25"/>
            <p:cNvSpPr>
              <a:spLocks/>
            </p:cNvSpPr>
            <p:nvPr/>
          </p:nvSpPr>
          <p:spPr bwMode="auto">
            <a:xfrm>
              <a:off x="2318" y="3604"/>
              <a:ext cx="224" cy="336"/>
            </a:xfrm>
            <a:custGeom>
              <a:avLst/>
              <a:gdLst>
                <a:gd name="T0" fmla="*/ 0 w 170"/>
                <a:gd name="T1" fmla="*/ 336 h 255"/>
                <a:gd name="T2" fmla="*/ 0 w 170"/>
                <a:gd name="T3" fmla="*/ 0 h 255"/>
                <a:gd name="T4" fmla="*/ 224 w 170"/>
                <a:gd name="T5" fmla="*/ 0 h 255"/>
                <a:gd name="T6" fmla="*/ 224 w 170"/>
                <a:gd name="T7" fmla="*/ 154 h 255"/>
                <a:gd name="T8" fmla="*/ 0 60000 65536"/>
                <a:gd name="T9" fmla="*/ 0 60000 65536"/>
                <a:gd name="T10" fmla="*/ 0 60000 65536"/>
                <a:gd name="T11" fmla="*/ 0 60000 65536"/>
                <a:gd name="T12" fmla="*/ 0 w 170"/>
                <a:gd name="T13" fmla="*/ 0 h 255"/>
                <a:gd name="T14" fmla="*/ 170 w 170"/>
                <a:gd name="T15" fmla="*/ 255 h 255"/>
              </a:gdLst>
              <a:ahLst/>
              <a:cxnLst>
                <a:cxn ang="T8">
                  <a:pos x="T0" y="T1"/>
                </a:cxn>
                <a:cxn ang="T9">
                  <a:pos x="T2" y="T3"/>
                </a:cxn>
                <a:cxn ang="T10">
                  <a:pos x="T4" y="T5"/>
                </a:cxn>
                <a:cxn ang="T11">
                  <a:pos x="T6" y="T7"/>
                </a:cxn>
              </a:cxnLst>
              <a:rect l="T12" t="T13" r="T14" b="T15"/>
              <a:pathLst>
                <a:path w="170" h="255">
                  <a:moveTo>
                    <a:pt x="0" y="255"/>
                  </a:moveTo>
                  <a:lnTo>
                    <a:pt x="0" y="0"/>
                  </a:lnTo>
                  <a:lnTo>
                    <a:pt x="170" y="0"/>
                  </a:lnTo>
                  <a:lnTo>
                    <a:pt x="170" y="117"/>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509" name="Freeform 26"/>
            <p:cNvSpPr>
              <a:spLocks/>
            </p:cNvSpPr>
            <p:nvPr/>
          </p:nvSpPr>
          <p:spPr bwMode="auto">
            <a:xfrm>
              <a:off x="1727" y="3604"/>
              <a:ext cx="703" cy="76"/>
            </a:xfrm>
            <a:custGeom>
              <a:avLst/>
              <a:gdLst>
                <a:gd name="T0" fmla="*/ 0 w 533"/>
                <a:gd name="T1" fmla="*/ 76 h 58"/>
                <a:gd name="T2" fmla="*/ 0 w 533"/>
                <a:gd name="T3" fmla="*/ 0 h 58"/>
                <a:gd name="T4" fmla="*/ 703 w 533"/>
                <a:gd name="T5" fmla="*/ 0 h 58"/>
                <a:gd name="T6" fmla="*/ 0 60000 65536"/>
                <a:gd name="T7" fmla="*/ 0 60000 65536"/>
                <a:gd name="T8" fmla="*/ 0 60000 65536"/>
                <a:gd name="T9" fmla="*/ 0 w 533"/>
                <a:gd name="T10" fmla="*/ 0 h 58"/>
                <a:gd name="T11" fmla="*/ 533 w 533"/>
                <a:gd name="T12" fmla="*/ 58 h 58"/>
              </a:gdLst>
              <a:ahLst/>
              <a:cxnLst>
                <a:cxn ang="T6">
                  <a:pos x="T0" y="T1"/>
                </a:cxn>
                <a:cxn ang="T7">
                  <a:pos x="T2" y="T3"/>
                </a:cxn>
                <a:cxn ang="T8">
                  <a:pos x="T4" y="T5"/>
                </a:cxn>
              </a:cxnLst>
              <a:rect l="T9" t="T10" r="T11" b="T12"/>
              <a:pathLst>
                <a:path w="533" h="58">
                  <a:moveTo>
                    <a:pt x="0" y="58"/>
                  </a:moveTo>
                  <a:lnTo>
                    <a:pt x="0" y="0"/>
                  </a:lnTo>
                  <a:lnTo>
                    <a:pt x="533" y="0"/>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510" name="Freeform 27"/>
            <p:cNvSpPr>
              <a:spLocks/>
            </p:cNvSpPr>
            <p:nvPr/>
          </p:nvSpPr>
          <p:spPr bwMode="auto">
            <a:xfrm>
              <a:off x="2078" y="3547"/>
              <a:ext cx="688" cy="393"/>
            </a:xfrm>
            <a:custGeom>
              <a:avLst/>
              <a:gdLst>
                <a:gd name="T0" fmla="*/ 0 w 522"/>
                <a:gd name="T1" fmla="*/ 57 h 298"/>
                <a:gd name="T2" fmla="*/ 0 w 522"/>
                <a:gd name="T3" fmla="*/ 0 h 298"/>
                <a:gd name="T4" fmla="*/ 688 w 522"/>
                <a:gd name="T5" fmla="*/ 0 h 298"/>
                <a:gd name="T6" fmla="*/ 688 w 522"/>
                <a:gd name="T7" fmla="*/ 393 h 298"/>
                <a:gd name="T8" fmla="*/ 0 60000 65536"/>
                <a:gd name="T9" fmla="*/ 0 60000 65536"/>
                <a:gd name="T10" fmla="*/ 0 60000 65536"/>
                <a:gd name="T11" fmla="*/ 0 60000 65536"/>
                <a:gd name="T12" fmla="*/ 0 w 522"/>
                <a:gd name="T13" fmla="*/ 0 h 298"/>
                <a:gd name="T14" fmla="*/ 522 w 522"/>
                <a:gd name="T15" fmla="*/ 298 h 298"/>
              </a:gdLst>
              <a:ahLst/>
              <a:cxnLst>
                <a:cxn ang="T8">
                  <a:pos x="T0" y="T1"/>
                </a:cxn>
                <a:cxn ang="T9">
                  <a:pos x="T2" y="T3"/>
                </a:cxn>
                <a:cxn ang="T10">
                  <a:pos x="T4" y="T5"/>
                </a:cxn>
                <a:cxn ang="T11">
                  <a:pos x="T6" y="T7"/>
                </a:cxn>
              </a:cxnLst>
              <a:rect l="T12" t="T13" r="T14" b="T15"/>
              <a:pathLst>
                <a:path w="522" h="298">
                  <a:moveTo>
                    <a:pt x="0" y="43"/>
                  </a:moveTo>
                  <a:lnTo>
                    <a:pt x="0" y="0"/>
                  </a:lnTo>
                  <a:lnTo>
                    <a:pt x="522" y="0"/>
                  </a:lnTo>
                  <a:lnTo>
                    <a:pt x="522" y="298"/>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511" name="Freeform 28"/>
            <p:cNvSpPr>
              <a:spLocks/>
            </p:cNvSpPr>
            <p:nvPr/>
          </p:nvSpPr>
          <p:spPr bwMode="auto">
            <a:xfrm>
              <a:off x="4424" y="3450"/>
              <a:ext cx="583" cy="490"/>
            </a:xfrm>
            <a:custGeom>
              <a:avLst/>
              <a:gdLst>
                <a:gd name="T0" fmla="*/ 0 w 442"/>
                <a:gd name="T1" fmla="*/ 209 h 372"/>
                <a:gd name="T2" fmla="*/ 0 w 442"/>
                <a:gd name="T3" fmla="*/ 0 h 372"/>
                <a:gd name="T4" fmla="*/ 583 w 442"/>
                <a:gd name="T5" fmla="*/ 0 h 372"/>
                <a:gd name="T6" fmla="*/ 583 w 442"/>
                <a:gd name="T7" fmla="*/ 490 h 372"/>
                <a:gd name="T8" fmla="*/ 0 60000 65536"/>
                <a:gd name="T9" fmla="*/ 0 60000 65536"/>
                <a:gd name="T10" fmla="*/ 0 60000 65536"/>
                <a:gd name="T11" fmla="*/ 0 60000 65536"/>
                <a:gd name="T12" fmla="*/ 0 w 442"/>
                <a:gd name="T13" fmla="*/ 0 h 372"/>
                <a:gd name="T14" fmla="*/ 442 w 442"/>
                <a:gd name="T15" fmla="*/ 372 h 372"/>
              </a:gdLst>
              <a:ahLst/>
              <a:cxnLst>
                <a:cxn ang="T8">
                  <a:pos x="T0" y="T1"/>
                </a:cxn>
                <a:cxn ang="T9">
                  <a:pos x="T2" y="T3"/>
                </a:cxn>
                <a:cxn ang="T10">
                  <a:pos x="T4" y="T5"/>
                </a:cxn>
                <a:cxn ang="T11">
                  <a:pos x="T6" y="T7"/>
                </a:cxn>
              </a:cxnLst>
              <a:rect l="T12" t="T13" r="T14" b="T15"/>
              <a:pathLst>
                <a:path w="442" h="372">
                  <a:moveTo>
                    <a:pt x="0" y="159"/>
                  </a:moveTo>
                  <a:lnTo>
                    <a:pt x="0" y="0"/>
                  </a:lnTo>
                  <a:lnTo>
                    <a:pt x="442" y="0"/>
                  </a:lnTo>
                  <a:lnTo>
                    <a:pt x="442" y="372"/>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512" name="Freeform 29"/>
            <p:cNvSpPr>
              <a:spLocks/>
            </p:cNvSpPr>
            <p:nvPr/>
          </p:nvSpPr>
          <p:spPr bwMode="auto">
            <a:xfrm>
              <a:off x="2422" y="3351"/>
              <a:ext cx="493" cy="589"/>
            </a:xfrm>
            <a:custGeom>
              <a:avLst/>
              <a:gdLst>
                <a:gd name="T0" fmla="*/ 0 w 374"/>
                <a:gd name="T1" fmla="*/ 196 h 447"/>
                <a:gd name="T2" fmla="*/ 0 w 374"/>
                <a:gd name="T3" fmla="*/ 0 h 447"/>
                <a:gd name="T4" fmla="*/ 493 w 374"/>
                <a:gd name="T5" fmla="*/ 0 h 447"/>
                <a:gd name="T6" fmla="*/ 493 w 374"/>
                <a:gd name="T7" fmla="*/ 589 h 447"/>
                <a:gd name="T8" fmla="*/ 0 60000 65536"/>
                <a:gd name="T9" fmla="*/ 0 60000 65536"/>
                <a:gd name="T10" fmla="*/ 0 60000 65536"/>
                <a:gd name="T11" fmla="*/ 0 60000 65536"/>
                <a:gd name="T12" fmla="*/ 0 w 374"/>
                <a:gd name="T13" fmla="*/ 0 h 447"/>
                <a:gd name="T14" fmla="*/ 374 w 374"/>
                <a:gd name="T15" fmla="*/ 447 h 447"/>
              </a:gdLst>
              <a:ahLst/>
              <a:cxnLst>
                <a:cxn ang="T8">
                  <a:pos x="T0" y="T1"/>
                </a:cxn>
                <a:cxn ang="T9">
                  <a:pos x="T2" y="T3"/>
                </a:cxn>
                <a:cxn ang="T10">
                  <a:pos x="T4" y="T5"/>
                </a:cxn>
                <a:cxn ang="T11">
                  <a:pos x="T6" y="T7"/>
                </a:cxn>
              </a:cxnLst>
              <a:rect l="T12" t="T13" r="T14" b="T15"/>
              <a:pathLst>
                <a:path w="374" h="447">
                  <a:moveTo>
                    <a:pt x="0" y="149"/>
                  </a:moveTo>
                  <a:lnTo>
                    <a:pt x="0" y="0"/>
                  </a:lnTo>
                  <a:lnTo>
                    <a:pt x="374" y="0"/>
                  </a:lnTo>
                  <a:lnTo>
                    <a:pt x="374" y="447"/>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513" name="Freeform 30"/>
            <p:cNvSpPr>
              <a:spLocks/>
            </p:cNvSpPr>
            <p:nvPr/>
          </p:nvSpPr>
          <p:spPr bwMode="auto">
            <a:xfrm>
              <a:off x="2668" y="3190"/>
              <a:ext cx="397" cy="750"/>
            </a:xfrm>
            <a:custGeom>
              <a:avLst/>
              <a:gdLst>
                <a:gd name="T0" fmla="*/ 0 w 301"/>
                <a:gd name="T1" fmla="*/ 161 h 569"/>
                <a:gd name="T2" fmla="*/ 0 w 301"/>
                <a:gd name="T3" fmla="*/ 0 h 569"/>
                <a:gd name="T4" fmla="*/ 397 w 301"/>
                <a:gd name="T5" fmla="*/ 0 h 569"/>
                <a:gd name="T6" fmla="*/ 397 w 301"/>
                <a:gd name="T7" fmla="*/ 750 h 569"/>
                <a:gd name="T8" fmla="*/ 0 60000 65536"/>
                <a:gd name="T9" fmla="*/ 0 60000 65536"/>
                <a:gd name="T10" fmla="*/ 0 60000 65536"/>
                <a:gd name="T11" fmla="*/ 0 60000 65536"/>
                <a:gd name="T12" fmla="*/ 0 w 301"/>
                <a:gd name="T13" fmla="*/ 0 h 569"/>
                <a:gd name="T14" fmla="*/ 301 w 301"/>
                <a:gd name="T15" fmla="*/ 569 h 569"/>
              </a:gdLst>
              <a:ahLst/>
              <a:cxnLst>
                <a:cxn ang="T8">
                  <a:pos x="T0" y="T1"/>
                </a:cxn>
                <a:cxn ang="T9">
                  <a:pos x="T2" y="T3"/>
                </a:cxn>
                <a:cxn ang="T10">
                  <a:pos x="T4" y="T5"/>
                </a:cxn>
                <a:cxn ang="T11">
                  <a:pos x="T6" y="T7"/>
                </a:cxn>
              </a:cxnLst>
              <a:rect l="T12" t="T13" r="T14" b="T15"/>
              <a:pathLst>
                <a:path w="301" h="569">
                  <a:moveTo>
                    <a:pt x="0" y="122"/>
                  </a:moveTo>
                  <a:lnTo>
                    <a:pt x="0" y="0"/>
                  </a:lnTo>
                  <a:lnTo>
                    <a:pt x="301" y="0"/>
                  </a:lnTo>
                  <a:lnTo>
                    <a:pt x="301" y="569"/>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514" name="Freeform 31"/>
            <p:cNvSpPr>
              <a:spLocks/>
            </p:cNvSpPr>
            <p:nvPr/>
          </p:nvSpPr>
          <p:spPr bwMode="auto">
            <a:xfrm>
              <a:off x="4715" y="3106"/>
              <a:ext cx="442" cy="834"/>
            </a:xfrm>
            <a:custGeom>
              <a:avLst/>
              <a:gdLst>
                <a:gd name="T0" fmla="*/ 0 w 335"/>
                <a:gd name="T1" fmla="*/ 344 h 633"/>
                <a:gd name="T2" fmla="*/ 0 w 335"/>
                <a:gd name="T3" fmla="*/ 0 h 633"/>
                <a:gd name="T4" fmla="*/ 442 w 335"/>
                <a:gd name="T5" fmla="*/ 0 h 633"/>
                <a:gd name="T6" fmla="*/ 442 w 335"/>
                <a:gd name="T7" fmla="*/ 834 h 633"/>
                <a:gd name="T8" fmla="*/ 0 60000 65536"/>
                <a:gd name="T9" fmla="*/ 0 60000 65536"/>
                <a:gd name="T10" fmla="*/ 0 60000 65536"/>
                <a:gd name="T11" fmla="*/ 0 60000 65536"/>
                <a:gd name="T12" fmla="*/ 0 w 335"/>
                <a:gd name="T13" fmla="*/ 0 h 633"/>
                <a:gd name="T14" fmla="*/ 335 w 335"/>
                <a:gd name="T15" fmla="*/ 633 h 633"/>
              </a:gdLst>
              <a:ahLst/>
              <a:cxnLst>
                <a:cxn ang="T8">
                  <a:pos x="T0" y="T1"/>
                </a:cxn>
                <a:cxn ang="T9">
                  <a:pos x="T2" y="T3"/>
                </a:cxn>
                <a:cxn ang="T10">
                  <a:pos x="T4" y="T5"/>
                </a:cxn>
                <a:cxn ang="T11">
                  <a:pos x="T6" y="T7"/>
                </a:cxn>
              </a:cxnLst>
              <a:rect l="T12" t="T13" r="T14" b="T15"/>
              <a:pathLst>
                <a:path w="335" h="633">
                  <a:moveTo>
                    <a:pt x="0" y="261"/>
                  </a:moveTo>
                  <a:lnTo>
                    <a:pt x="0" y="0"/>
                  </a:lnTo>
                  <a:lnTo>
                    <a:pt x="335" y="0"/>
                  </a:lnTo>
                  <a:lnTo>
                    <a:pt x="335" y="633"/>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515" name="Freeform 32"/>
            <p:cNvSpPr>
              <a:spLocks/>
            </p:cNvSpPr>
            <p:nvPr/>
          </p:nvSpPr>
          <p:spPr bwMode="auto">
            <a:xfrm>
              <a:off x="2862" y="1208"/>
              <a:ext cx="2071" cy="1982"/>
            </a:xfrm>
            <a:custGeom>
              <a:avLst/>
              <a:gdLst>
                <a:gd name="T0" fmla="*/ 2071 w 1571"/>
                <a:gd name="T1" fmla="*/ 1898 h 1504"/>
                <a:gd name="T2" fmla="*/ 2071 w 1571"/>
                <a:gd name="T3" fmla="*/ 0 h 1504"/>
                <a:gd name="T4" fmla="*/ 0 w 1571"/>
                <a:gd name="T5" fmla="*/ 0 h 1504"/>
                <a:gd name="T6" fmla="*/ 0 w 1571"/>
                <a:gd name="T7" fmla="*/ 1982 h 1504"/>
                <a:gd name="T8" fmla="*/ 0 60000 65536"/>
                <a:gd name="T9" fmla="*/ 0 60000 65536"/>
                <a:gd name="T10" fmla="*/ 0 60000 65536"/>
                <a:gd name="T11" fmla="*/ 0 60000 65536"/>
                <a:gd name="T12" fmla="*/ 0 w 1571"/>
                <a:gd name="T13" fmla="*/ 0 h 1504"/>
                <a:gd name="T14" fmla="*/ 1571 w 1571"/>
                <a:gd name="T15" fmla="*/ 1504 h 1504"/>
              </a:gdLst>
              <a:ahLst/>
              <a:cxnLst>
                <a:cxn ang="T8">
                  <a:pos x="T0" y="T1"/>
                </a:cxn>
                <a:cxn ang="T9">
                  <a:pos x="T2" y="T3"/>
                </a:cxn>
                <a:cxn ang="T10">
                  <a:pos x="T4" y="T5"/>
                </a:cxn>
                <a:cxn ang="T11">
                  <a:pos x="T6" y="T7"/>
                </a:cxn>
              </a:cxnLst>
              <a:rect l="T12" t="T13" r="T14" b="T15"/>
              <a:pathLst>
                <a:path w="1571" h="1504">
                  <a:moveTo>
                    <a:pt x="1571" y="1440"/>
                  </a:moveTo>
                  <a:lnTo>
                    <a:pt x="1571" y="0"/>
                  </a:lnTo>
                  <a:lnTo>
                    <a:pt x="0" y="0"/>
                  </a:lnTo>
                  <a:lnTo>
                    <a:pt x="0" y="1504"/>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516" name="Line 33"/>
            <p:cNvSpPr>
              <a:spLocks noChangeShapeType="1"/>
            </p:cNvSpPr>
            <p:nvPr/>
          </p:nvSpPr>
          <p:spPr bwMode="auto">
            <a:xfrm>
              <a:off x="674" y="3933"/>
              <a:ext cx="4632" cy="2"/>
            </a:xfrm>
            <a:prstGeom prst="line">
              <a:avLst/>
            </a:prstGeom>
            <a:noFill/>
            <a:ln w="50800">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grpSp>
      <p:pic>
        <p:nvPicPr>
          <p:cNvPr id="20483" name="Picture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726" y="1438275"/>
            <a:ext cx="3451225" cy="256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pic>
      <p:sp>
        <p:nvSpPr>
          <p:cNvPr id="20484" name="Text Box 35"/>
          <p:cNvSpPr txBox="1">
            <a:spLocks noChangeArrowheads="1"/>
          </p:cNvSpPr>
          <p:nvPr/>
        </p:nvSpPr>
        <p:spPr bwMode="auto">
          <a:xfrm>
            <a:off x="29178" y="43756"/>
            <a:ext cx="89312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lgn="ctr"/>
            <a:r>
              <a:rPr lang="en-US" altLang="en-US" sz="3200" b="1" dirty="0"/>
              <a:t>We can look at the </a:t>
            </a:r>
            <a:r>
              <a:rPr lang="en-US" altLang="en-US" sz="3200" b="1" dirty="0" err="1"/>
              <a:t>dendrogram</a:t>
            </a:r>
            <a:r>
              <a:rPr lang="en-US" altLang="en-US" sz="3200" b="1" dirty="0"/>
              <a:t> to determine the “correct” number of clusters. </a:t>
            </a:r>
          </a:p>
        </p:txBody>
      </p:sp>
    </p:spTree>
    <p:extLst>
      <p:ext uri="{BB962C8B-B14F-4D97-AF65-F5344CB8AC3E}">
        <p14:creationId xmlns:p14="http://schemas.microsoft.com/office/powerpoint/2010/main" val="14229656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6" name="Group 2"/>
          <p:cNvGrpSpPr>
            <a:grpSpLocks/>
          </p:cNvGrpSpPr>
          <p:nvPr/>
        </p:nvGrpSpPr>
        <p:grpSpPr bwMode="auto">
          <a:xfrm>
            <a:off x="323850" y="1921669"/>
            <a:ext cx="2952750" cy="2028825"/>
            <a:chOff x="3164" y="1404"/>
            <a:chExt cx="2400" cy="2400"/>
          </a:xfrm>
        </p:grpSpPr>
        <p:sp>
          <p:nvSpPr>
            <p:cNvPr id="21545" name="Rectangle 3"/>
            <p:cNvSpPr>
              <a:spLocks noChangeArrowheads="1"/>
            </p:cNvSpPr>
            <p:nvPr/>
          </p:nvSpPr>
          <p:spPr bwMode="auto">
            <a:xfrm>
              <a:off x="3164" y="356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546" name="Rectangle 4"/>
            <p:cNvSpPr>
              <a:spLocks noChangeArrowheads="1"/>
            </p:cNvSpPr>
            <p:nvPr/>
          </p:nvSpPr>
          <p:spPr bwMode="auto">
            <a:xfrm>
              <a:off x="3404" y="356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547" name="Rectangle 5"/>
            <p:cNvSpPr>
              <a:spLocks noChangeArrowheads="1"/>
            </p:cNvSpPr>
            <p:nvPr/>
          </p:nvSpPr>
          <p:spPr bwMode="auto">
            <a:xfrm>
              <a:off x="3644" y="356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548" name="Rectangle 6"/>
            <p:cNvSpPr>
              <a:spLocks noChangeArrowheads="1"/>
            </p:cNvSpPr>
            <p:nvPr/>
          </p:nvSpPr>
          <p:spPr bwMode="auto">
            <a:xfrm>
              <a:off x="3884" y="356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549" name="Rectangle 7"/>
            <p:cNvSpPr>
              <a:spLocks noChangeArrowheads="1"/>
            </p:cNvSpPr>
            <p:nvPr/>
          </p:nvSpPr>
          <p:spPr bwMode="auto">
            <a:xfrm>
              <a:off x="4124" y="356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550" name="Rectangle 8"/>
            <p:cNvSpPr>
              <a:spLocks noChangeArrowheads="1"/>
            </p:cNvSpPr>
            <p:nvPr/>
          </p:nvSpPr>
          <p:spPr bwMode="auto">
            <a:xfrm>
              <a:off x="4364" y="356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551" name="Rectangle 9"/>
            <p:cNvSpPr>
              <a:spLocks noChangeArrowheads="1"/>
            </p:cNvSpPr>
            <p:nvPr/>
          </p:nvSpPr>
          <p:spPr bwMode="auto">
            <a:xfrm>
              <a:off x="4604" y="356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552" name="Rectangle 10"/>
            <p:cNvSpPr>
              <a:spLocks noChangeArrowheads="1"/>
            </p:cNvSpPr>
            <p:nvPr/>
          </p:nvSpPr>
          <p:spPr bwMode="auto">
            <a:xfrm>
              <a:off x="4844" y="356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553" name="Rectangle 11"/>
            <p:cNvSpPr>
              <a:spLocks noChangeArrowheads="1"/>
            </p:cNvSpPr>
            <p:nvPr/>
          </p:nvSpPr>
          <p:spPr bwMode="auto">
            <a:xfrm>
              <a:off x="5084" y="356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554" name="Rectangle 12"/>
            <p:cNvSpPr>
              <a:spLocks noChangeArrowheads="1"/>
            </p:cNvSpPr>
            <p:nvPr/>
          </p:nvSpPr>
          <p:spPr bwMode="auto">
            <a:xfrm>
              <a:off x="5324" y="356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555" name="Rectangle 13"/>
            <p:cNvSpPr>
              <a:spLocks noChangeArrowheads="1"/>
            </p:cNvSpPr>
            <p:nvPr/>
          </p:nvSpPr>
          <p:spPr bwMode="auto">
            <a:xfrm>
              <a:off x="3164" y="332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556" name="Rectangle 14"/>
            <p:cNvSpPr>
              <a:spLocks noChangeArrowheads="1"/>
            </p:cNvSpPr>
            <p:nvPr/>
          </p:nvSpPr>
          <p:spPr bwMode="auto">
            <a:xfrm>
              <a:off x="3404" y="332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557" name="Rectangle 15"/>
            <p:cNvSpPr>
              <a:spLocks noChangeArrowheads="1"/>
            </p:cNvSpPr>
            <p:nvPr/>
          </p:nvSpPr>
          <p:spPr bwMode="auto">
            <a:xfrm>
              <a:off x="3644" y="332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558" name="Rectangle 16"/>
            <p:cNvSpPr>
              <a:spLocks noChangeArrowheads="1"/>
            </p:cNvSpPr>
            <p:nvPr/>
          </p:nvSpPr>
          <p:spPr bwMode="auto">
            <a:xfrm>
              <a:off x="3884" y="332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559" name="Rectangle 17"/>
            <p:cNvSpPr>
              <a:spLocks noChangeArrowheads="1"/>
            </p:cNvSpPr>
            <p:nvPr/>
          </p:nvSpPr>
          <p:spPr bwMode="auto">
            <a:xfrm>
              <a:off x="4124" y="332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560" name="Rectangle 18"/>
            <p:cNvSpPr>
              <a:spLocks noChangeArrowheads="1"/>
            </p:cNvSpPr>
            <p:nvPr/>
          </p:nvSpPr>
          <p:spPr bwMode="auto">
            <a:xfrm>
              <a:off x="4364" y="332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561" name="Rectangle 19"/>
            <p:cNvSpPr>
              <a:spLocks noChangeArrowheads="1"/>
            </p:cNvSpPr>
            <p:nvPr/>
          </p:nvSpPr>
          <p:spPr bwMode="auto">
            <a:xfrm>
              <a:off x="4604" y="332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562" name="Rectangle 20"/>
            <p:cNvSpPr>
              <a:spLocks noChangeArrowheads="1"/>
            </p:cNvSpPr>
            <p:nvPr/>
          </p:nvSpPr>
          <p:spPr bwMode="auto">
            <a:xfrm>
              <a:off x="4844" y="332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563" name="Rectangle 21"/>
            <p:cNvSpPr>
              <a:spLocks noChangeArrowheads="1"/>
            </p:cNvSpPr>
            <p:nvPr/>
          </p:nvSpPr>
          <p:spPr bwMode="auto">
            <a:xfrm>
              <a:off x="5084" y="332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564" name="Rectangle 22"/>
            <p:cNvSpPr>
              <a:spLocks noChangeArrowheads="1"/>
            </p:cNvSpPr>
            <p:nvPr/>
          </p:nvSpPr>
          <p:spPr bwMode="auto">
            <a:xfrm>
              <a:off x="5324" y="332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565" name="Rectangle 23"/>
            <p:cNvSpPr>
              <a:spLocks noChangeArrowheads="1"/>
            </p:cNvSpPr>
            <p:nvPr/>
          </p:nvSpPr>
          <p:spPr bwMode="auto">
            <a:xfrm>
              <a:off x="3164" y="308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566" name="Rectangle 24"/>
            <p:cNvSpPr>
              <a:spLocks noChangeArrowheads="1"/>
            </p:cNvSpPr>
            <p:nvPr/>
          </p:nvSpPr>
          <p:spPr bwMode="auto">
            <a:xfrm>
              <a:off x="3404" y="308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567" name="Rectangle 25"/>
            <p:cNvSpPr>
              <a:spLocks noChangeArrowheads="1"/>
            </p:cNvSpPr>
            <p:nvPr/>
          </p:nvSpPr>
          <p:spPr bwMode="auto">
            <a:xfrm>
              <a:off x="3644" y="308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568" name="Rectangle 26"/>
            <p:cNvSpPr>
              <a:spLocks noChangeArrowheads="1"/>
            </p:cNvSpPr>
            <p:nvPr/>
          </p:nvSpPr>
          <p:spPr bwMode="auto">
            <a:xfrm>
              <a:off x="3884" y="308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569" name="Rectangle 27"/>
            <p:cNvSpPr>
              <a:spLocks noChangeArrowheads="1"/>
            </p:cNvSpPr>
            <p:nvPr/>
          </p:nvSpPr>
          <p:spPr bwMode="auto">
            <a:xfrm>
              <a:off x="4124" y="308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570" name="Rectangle 28"/>
            <p:cNvSpPr>
              <a:spLocks noChangeArrowheads="1"/>
            </p:cNvSpPr>
            <p:nvPr/>
          </p:nvSpPr>
          <p:spPr bwMode="auto">
            <a:xfrm>
              <a:off x="4364" y="308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571" name="Rectangle 29"/>
            <p:cNvSpPr>
              <a:spLocks noChangeArrowheads="1"/>
            </p:cNvSpPr>
            <p:nvPr/>
          </p:nvSpPr>
          <p:spPr bwMode="auto">
            <a:xfrm>
              <a:off x="4604" y="308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572" name="Rectangle 30"/>
            <p:cNvSpPr>
              <a:spLocks noChangeArrowheads="1"/>
            </p:cNvSpPr>
            <p:nvPr/>
          </p:nvSpPr>
          <p:spPr bwMode="auto">
            <a:xfrm>
              <a:off x="4844" y="308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573" name="Rectangle 31"/>
            <p:cNvSpPr>
              <a:spLocks noChangeArrowheads="1"/>
            </p:cNvSpPr>
            <p:nvPr/>
          </p:nvSpPr>
          <p:spPr bwMode="auto">
            <a:xfrm>
              <a:off x="5084" y="308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574" name="Rectangle 32"/>
            <p:cNvSpPr>
              <a:spLocks noChangeArrowheads="1"/>
            </p:cNvSpPr>
            <p:nvPr/>
          </p:nvSpPr>
          <p:spPr bwMode="auto">
            <a:xfrm>
              <a:off x="5324" y="308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575" name="Rectangle 33"/>
            <p:cNvSpPr>
              <a:spLocks noChangeArrowheads="1"/>
            </p:cNvSpPr>
            <p:nvPr/>
          </p:nvSpPr>
          <p:spPr bwMode="auto">
            <a:xfrm>
              <a:off x="3164" y="284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576" name="Rectangle 34"/>
            <p:cNvSpPr>
              <a:spLocks noChangeArrowheads="1"/>
            </p:cNvSpPr>
            <p:nvPr/>
          </p:nvSpPr>
          <p:spPr bwMode="auto">
            <a:xfrm>
              <a:off x="3404" y="284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577" name="Rectangle 35"/>
            <p:cNvSpPr>
              <a:spLocks noChangeArrowheads="1"/>
            </p:cNvSpPr>
            <p:nvPr/>
          </p:nvSpPr>
          <p:spPr bwMode="auto">
            <a:xfrm>
              <a:off x="3644" y="284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578" name="Rectangle 36"/>
            <p:cNvSpPr>
              <a:spLocks noChangeArrowheads="1"/>
            </p:cNvSpPr>
            <p:nvPr/>
          </p:nvSpPr>
          <p:spPr bwMode="auto">
            <a:xfrm>
              <a:off x="3884" y="284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579" name="Rectangle 37"/>
            <p:cNvSpPr>
              <a:spLocks noChangeArrowheads="1"/>
            </p:cNvSpPr>
            <p:nvPr/>
          </p:nvSpPr>
          <p:spPr bwMode="auto">
            <a:xfrm>
              <a:off x="4124" y="284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580" name="Rectangle 38"/>
            <p:cNvSpPr>
              <a:spLocks noChangeArrowheads="1"/>
            </p:cNvSpPr>
            <p:nvPr/>
          </p:nvSpPr>
          <p:spPr bwMode="auto">
            <a:xfrm>
              <a:off x="4364" y="284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581" name="Rectangle 39"/>
            <p:cNvSpPr>
              <a:spLocks noChangeArrowheads="1"/>
            </p:cNvSpPr>
            <p:nvPr/>
          </p:nvSpPr>
          <p:spPr bwMode="auto">
            <a:xfrm>
              <a:off x="4604" y="284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582" name="Rectangle 40"/>
            <p:cNvSpPr>
              <a:spLocks noChangeArrowheads="1"/>
            </p:cNvSpPr>
            <p:nvPr/>
          </p:nvSpPr>
          <p:spPr bwMode="auto">
            <a:xfrm>
              <a:off x="4844" y="284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583" name="Rectangle 41"/>
            <p:cNvSpPr>
              <a:spLocks noChangeArrowheads="1"/>
            </p:cNvSpPr>
            <p:nvPr/>
          </p:nvSpPr>
          <p:spPr bwMode="auto">
            <a:xfrm>
              <a:off x="5084" y="284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584" name="Rectangle 42"/>
            <p:cNvSpPr>
              <a:spLocks noChangeArrowheads="1"/>
            </p:cNvSpPr>
            <p:nvPr/>
          </p:nvSpPr>
          <p:spPr bwMode="auto">
            <a:xfrm>
              <a:off x="5324" y="284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585" name="Rectangle 43"/>
            <p:cNvSpPr>
              <a:spLocks noChangeArrowheads="1"/>
            </p:cNvSpPr>
            <p:nvPr/>
          </p:nvSpPr>
          <p:spPr bwMode="auto">
            <a:xfrm>
              <a:off x="3164" y="260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586" name="Rectangle 44"/>
            <p:cNvSpPr>
              <a:spLocks noChangeArrowheads="1"/>
            </p:cNvSpPr>
            <p:nvPr/>
          </p:nvSpPr>
          <p:spPr bwMode="auto">
            <a:xfrm>
              <a:off x="3404" y="260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587" name="Rectangle 45"/>
            <p:cNvSpPr>
              <a:spLocks noChangeArrowheads="1"/>
            </p:cNvSpPr>
            <p:nvPr/>
          </p:nvSpPr>
          <p:spPr bwMode="auto">
            <a:xfrm>
              <a:off x="3644" y="260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588" name="Rectangle 46"/>
            <p:cNvSpPr>
              <a:spLocks noChangeArrowheads="1"/>
            </p:cNvSpPr>
            <p:nvPr/>
          </p:nvSpPr>
          <p:spPr bwMode="auto">
            <a:xfrm>
              <a:off x="3884" y="260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589" name="Rectangle 47"/>
            <p:cNvSpPr>
              <a:spLocks noChangeArrowheads="1"/>
            </p:cNvSpPr>
            <p:nvPr/>
          </p:nvSpPr>
          <p:spPr bwMode="auto">
            <a:xfrm>
              <a:off x="4124" y="260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590" name="Rectangle 48"/>
            <p:cNvSpPr>
              <a:spLocks noChangeArrowheads="1"/>
            </p:cNvSpPr>
            <p:nvPr/>
          </p:nvSpPr>
          <p:spPr bwMode="auto">
            <a:xfrm>
              <a:off x="4364" y="260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591" name="Rectangle 49"/>
            <p:cNvSpPr>
              <a:spLocks noChangeArrowheads="1"/>
            </p:cNvSpPr>
            <p:nvPr/>
          </p:nvSpPr>
          <p:spPr bwMode="auto">
            <a:xfrm>
              <a:off x="4604" y="260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592" name="Rectangle 50"/>
            <p:cNvSpPr>
              <a:spLocks noChangeArrowheads="1"/>
            </p:cNvSpPr>
            <p:nvPr/>
          </p:nvSpPr>
          <p:spPr bwMode="auto">
            <a:xfrm>
              <a:off x="4844" y="260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593" name="Rectangle 51"/>
            <p:cNvSpPr>
              <a:spLocks noChangeArrowheads="1"/>
            </p:cNvSpPr>
            <p:nvPr/>
          </p:nvSpPr>
          <p:spPr bwMode="auto">
            <a:xfrm>
              <a:off x="5084" y="260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594" name="Rectangle 52"/>
            <p:cNvSpPr>
              <a:spLocks noChangeArrowheads="1"/>
            </p:cNvSpPr>
            <p:nvPr/>
          </p:nvSpPr>
          <p:spPr bwMode="auto">
            <a:xfrm>
              <a:off x="5324" y="260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595" name="Rectangle 53"/>
            <p:cNvSpPr>
              <a:spLocks noChangeArrowheads="1"/>
            </p:cNvSpPr>
            <p:nvPr/>
          </p:nvSpPr>
          <p:spPr bwMode="auto">
            <a:xfrm>
              <a:off x="3164" y="236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596" name="Rectangle 54"/>
            <p:cNvSpPr>
              <a:spLocks noChangeArrowheads="1"/>
            </p:cNvSpPr>
            <p:nvPr/>
          </p:nvSpPr>
          <p:spPr bwMode="auto">
            <a:xfrm>
              <a:off x="3404" y="236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597" name="Rectangle 55"/>
            <p:cNvSpPr>
              <a:spLocks noChangeArrowheads="1"/>
            </p:cNvSpPr>
            <p:nvPr/>
          </p:nvSpPr>
          <p:spPr bwMode="auto">
            <a:xfrm>
              <a:off x="3644" y="236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598" name="Rectangle 56"/>
            <p:cNvSpPr>
              <a:spLocks noChangeArrowheads="1"/>
            </p:cNvSpPr>
            <p:nvPr/>
          </p:nvSpPr>
          <p:spPr bwMode="auto">
            <a:xfrm>
              <a:off x="3884" y="236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599" name="Rectangle 57"/>
            <p:cNvSpPr>
              <a:spLocks noChangeArrowheads="1"/>
            </p:cNvSpPr>
            <p:nvPr/>
          </p:nvSpPr>
          <p:spPr bwMode="auto">
            <a:xfrm>
              <a:off x="4124" y="236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00" name="Rectangle 58"/>
            <p:cNvSpPr>
              <a:spLocks noChangeArrowheads="1"/>
            </p:cNvSpPr>
            <p:nvPr/>
          </p:nvSpPr>
          <p:spPr bwMode="auto">
            <a:xfrm>
              <a:off x="4364" y="236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01" name="Rectangle 59"/>
            <p:cNvSpPr>
              <a:spLocks noChangeArrowheads="1"/>
            </p:cNvSpPr>
            <p:nvPr/>
          </p:nvSpPr>
          <p:spPr bwMode="auto">
            <a:xfrm>
              <a:off x="4604" y="236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02" name="Rectangle 60"/>
            <p:cNvSpPr>
              <a:spLocks noChangeArrowheads="1"/>
            </p:cNvSpPr>
            <p:nvPr/>
          </p:nvSpPr>
          <p:spPr bwMode="auto">
            <a:xfrm>
              <a:off x="4844" y="236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03" name="Rectangle 61"/>
            <p:cNvSpPr>
              <a:spLocks noChangeArrowheads="1"/>
            </p:cNvSpPr>
            <p:nvPr/>
          </p:nvSpPr>
          <p:spPr bwMode="auto">
            <a:xfrm>
              <a:off x="5084" y="236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04" name="Rectangle 62"/>
            <p:cNvSpPr>
              <a:spLocks noChangeArrowheads="1"/>
            </p:cNvSpPr>
            <p:nvPr/>
          </p:nvSpPr>
          <p:spPr bwMode="auto">
            <a:xfrm>
              <a:off x="5324" y="236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05" name="Rectangle 63"/>
            <p:cNvSpPr>
              <a:spLocks noChangeArrowheads="1"/>
            </p:cNvSpPr>
            <p:nvPr/>
          </p:nvSpPr>
          <p:spPr bwMode="auto">
            <a:xfrm>
              <a:off x="3164" y="212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06" name="Rectangle 64"/>
            <p:cNvSpPr>
              <a:spLocks noChangeArrowheads="1"/>
            </p:cNvSpPr>
            <p:nvPr/>
          </p:nvSpPr>
          <p:spPr bwMode="auto">
            <a:xfrm>
              <a:off x="3404" y="212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07" name="Rectangle 65"/>
            <p:cNvSpPr>
              <a:spLocks noChangeArrowheads="1"/>
            </p:cNvSpPr>
            <p:nvPr/>
          </p:nvSpPr>
          <p:spPr bwMode="auto">
            <a:xfrm>
              <a:off x="3644" y="212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08" name="Rectangle 66"/>
            <p:cNvSpPr>
              <a:spLocks noChangeArrowheads="1"/>
            </p:cNvSpPr>
            <p:nvPr/>
          </p:nvSpPr>
          <p:spPr bwMode="auto">
            <a:xfrm>
              <a:off x="3884" y="212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09" name="Rectangle 67"/>
            <p:cNvSpPr>
              <a:spLocks noChangeArrowheads="1"/>
            </p:cNvSpPr>
            <p:nvPr/>
          </p:nvSpPr>
          <p:spPr bwMode="auto">
            <a:xfrm>
              <a:off x="4124" y="212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10" name="Rectangle 68"/>
            <p:cNvSpPr>
              <a:spLocks noChangeArrowheads="1"/>
            </p:cNvSpPr>
            <p:nvPr/>
          </p:nvSpPr>
          <p:spPr bwMode="auto">
            <a:xfrm>
              <a:off x="4364" y="212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11" name="Rectangle 69"/>
            <p:cNvSpPr>
              <a:spLocks noChangeArrowheads="1"/>
            </p:cNvSpPr>
            <p:nvPr/>
          </p:nvSpPr>
          <p:spPr bwMode="auto">
            <a:xfrm>
              <a:off x="4604" y="212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12" name="Rectangle 70"/>
            <p:cNvSpPr>
              <a:spLocks noChangeArrowheads="1"/>
            </p:cNvSpPr>
            <p:nvPr/>
          </p:nvSpPr>
          <p:spPr bwMode="auto">
            <a:xfrm>
              <a:off x="4844" y="212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13" name="Rectangle 71"/>
            <p:cNvSpPr>
              <a:spLocks noChangeArrowheads="1"/>
            </p:cNvSpPr>
            <p:nvPr/>
          </p:nvSpPr>
          <p:spPr bwMode="auto">
            <a:xfrm>
              <a:off x="5084" y="212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14" name="Rectangle 72"/>
            <p:cNvSpPr>
              <a:spLocks noChangeArrowheads="1"/>
            </p:cNvSpPr>
            <p:nvPr/>
          </p:nvSpPr>
          <p:spPr bwMode="auto">
            <a:xfrm>
              <a:off x="5324" y="212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15" name="Rectangle 73"/>
            <p:cNvSpPr>
              <a:spLocks noChangeArrowheads="1"/>
            </p:cNvSpPr>
            <p:nvPr/>
          </p:nvSpPr>
          <p:spPr bwMode="auto">
            <a:xfrm>
              <a:off x="3164" y="188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16" name="Rectangle 74"/>
            <p:cNvSpPr>
              <a:spLocks noChangeArrowheads="1"/>
            </p:cNvSpPr>
            <p:nvPr/>
          </p:nvSpPr>
          <p:spPr bwMode="auto">
            <a:xfrm>
              <a:off x="3404" y="188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17" name="Rectangle 75"/>
            <p:cNvSpPr>
              <a:spLocks noChangeArrowheads="1"/>
            </p:cNvSpPr>
            <p:nvPr/>
          </p:nvSpPr>
          <p:spPr bwMode="auto">
            <a:xfrm>
              <a:off x="3644" y="188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18" name="Rectangle 76"/>
            <p:cNvSpPr>
              <a:spLocks noChangeArrowheads="1"/>
            </p:cNvSpPr>
            <p:nvPr/>
          </p:nvSpPr>
          <p:spPr bwMode="auto">
            <a:xfrm>
              <a:off x="3884" y="188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19" name="Rectangle 77"/>
            <p:cNvSpPr>
              <a:spLocks noChangeArrowheads="1"/>
            </p:cNvSpPr>
            <p:nvPr/>
          </p:nvSpPr>
          <p:spPr bwMode="auto">
            <a:xfrm>
              <a:off x="4124" y="188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20" name="Rectangle 78"/>
            <p:cNvSpPr>
              <a:spLocks noChangeArrowheads="1"/>
            </p:cNvSpPr>
            <p:nvPr/>
          </p:nvSpPr>
          <p:spPr bwMode="auto">
            <a:xfrm>
              <a:off x="4364" y="188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21" name="Rectangle 79"/>
            <p:cNvSpPr>
              <a:spLocks noChangeArrowheads="1"/>
            </p:cNvSpPr>
            <p:nvPr/>
          </p:nvSpPr>
          <p:spPr bwMode="auto">
            <a:xfrm>
              <a:off x="4604" y="188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22" name="Rectangle 80"/>
            <p:cNvSpPr>
              <a:spLocks noChangeArrowheads="1"/>
            </p:cNvSpPr>
            <p:nvPr/>
          </p:nvSpPr>
          <p:spPr bwMode="auto">
            <a:xfrm>
              <a:off x="4844" y="188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23" name="Rectangle 81"/>
            <p:cNvSpPr>
              <a:spLocks noChangeArrowheads="1"/>
            </p:cNvSpPr>
            <p:nvPr/>
          </p:nvSpPr>
          <p:spPr bwMode="auto">
            <a:xfrm>
              <a:off x="5084" y="188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24" name="Rectangle 82"/>
            <p:cNvSpPr>
              <a:spLocks noChangeArrowheads="1"/>
            </p:cNvSpPr>
            <p:nvPr/>
          </p:nvSpPr>
          <p:spPr bwMode="auto">
            <a:xfrm>
              <a:off x="5324" y="188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25" name="Rectangle 83"/>
            <p:cNvSpPr>
              <a:spLocks noChangeArrowheads="1"/>
            </p:cNvSpPr>
            <p:nvPr/>
          </p:nvSpPr>
          <p:spPr bwMode="auto">
            <a:xfrm>
              <a:off x="3164" y="164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26" name="Rectangle 84"/>
            <p:cNvSpPr>
              <a:spLocks noChangeArrowheads="1"/>
            </p:cNvSpPr>
            <p:nvPr/>
          </p:nvSpPr>
          <p:spPr bwMode="auto">
            <a:xfrm>
              <a:off x="3404" y="164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27" name="Rectangle 85"/>
            <p:cNvSpPr>
              <a:spLocks noChangeArrowheads="1"/>
            </p:cNvSpPr>
            <p:nvPr/>
          </p:nvSpPr>
          <p:spPr bwMode="auto">
            <a:xfrm>
              <a:off x="3644" y="164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28" name="Rectangle 86"/>
            <p:cNvSpPr>
              <a:spLocks noChangeArrowheads="1"/>
            </p:cNvSpPr>
            <p:nvPr/>
          </p:nvSpPr>
          <p:spPr bwMode="auto">
            <a:xfrm>
              <a:off x="3884" y="164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29" name="Rectangle 87"/>
            <p:cNvSpPr>
              <a:spLocks noChangeArrowheads="1"/>
            </p:cNvSpPr>
            <p:nvPr/>
          </p:nvSpPr>
          <p:spPr bwMode="auto">
            <a:xfrm>
              <a:off x="4124" y="164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30" name="Rectangle 88"/>
            <p:cNvSpPr>
              <a:spLocks noChangeArrowheads="1"/>
            </p:cNvSpPr>
            <p:nvPr/>
          </p:nvSpPr>
          <p:spPr bwMode="auto">
            <a:xfrm>
              <a:off x="4364" y="164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31" name="Rectangle 89"/>
            <p:cNvSpPr>
              <a:spLocks noChangeArrowheads="1"/>
            </p:cNvSpPr>
            <p:nvPr/>
          </p:nvSpPr>
          <p:spPr bwMode="auto">
            <a:xfrm>
              <a:off x="4604" y="164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32" name="Rectangle 90"/>
            <p:cNvSpPr>
              <a:spLocks noChangeArrowheads="1"/>
            </p:cNvSpPr>
            <p:nvPr/>
          </p:nvSpPr>
          <p:spPr bwMode="auto">
            <a:xfrm>
              <a:off x="4844" y="164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33" name="Rectangle 91"/>
            <p:cNvSpPr>
              <a:spLocks noChangeArrowheads="1"/>
            </p:cNvSpPr>
            <p:nvPr/>
          </p:nvSpPr>
          <p:spPr bwMode="auto">
            <a:xfrm>
              <a:off x="5084" y="164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34" name="Rectangle 92"/>
            <p:cNvSpPr>
              <a:spLocks noChangeArrowheads="1"/>
            </p:cNvSpPr>
            <p:nvPr/>
          </p:nvSpPr>
          <p:spPr bwMode="auto">
            <a:xfrm>
              <a:off x="5324" y="164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35" name="Rectangle 93"/>
            <p:cNvSpPr>
              <a:spLocks noChangeArrowheads="1"/>
            </p:cNvSpPr>
            <p:nvPr/>
          </p:nvSpPr>
          <p:spPr bwMode="auto">
            <a:xfrm>
              <a:off x="3164" y="140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36" name="Rectangle 94"/>
            <p:cNvSpPr>
              <a:spLocks noChangeArrowheads="1"/>
            </p:cNvSpPr>
            <p:nvPr/>
          </p:nvSpPr>
          <p:spPr bwMode="auto">
            <a:xfrm>
              <a:off x="3404" y="140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37" name="Rectangle 95"/>
            <p:cNvSpPr>
              <a:spLocks noChangeArrowheads="1"/>
            </p:cNvSpPr>
            <p:nvPr/>
          </p:nvSpPr>
          <p:spPr bwMode="auto">
            <a:xfrm>
              <a:off x="3644" y="140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38" name="Rectangle 96"/>
            <p:cNvSpPr>
              <a:spLocks noChangeArrowheads="1"/>
            </p:cNvSpPr>
            <p:nvPr/>
          </p:nvSpPr>
          <p:spPr bwMode="auto">
            <a:xfrm>
              <a:off x="3884" y="140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39" name="Rectangle 97"/>
            <p:cNvSpPr>
              <a:spLocks noChangeArrowheads="1"/>
            </p:cNvSpPr>
            <p:nvPr/>
          </p:nvSpPr>
          <p:spPr bwMode="auto">
            <a:xfrm>
              <a:off x="4124" y="140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40" name="Rectangle 98"/>
            <p:cNvSpPr>
              <a:spLocks noChangeArrowheads="1"/>
            </p:cNvSpPr>
            <p:nvPr/>
          </p:nvSpPr>
          <p:spPr bwMode="auto">
            <a:xfrm>
              <a:off x="4364" y="140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41" name="Rectangle 99"/>
            <p:cNvSpPr>
              <a:spLocks noChangeArrowheads="1"/>
            </p:cNvSpPr>
            <p:nvPr/>
          </p:nvSpPr>
          <p:spPr bwMode="auto">
            <a:xfrm>
              <a:off x="4604" y="140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42" name="Rectangle 100"/>
            <p:cNvSpPr>
              <a:spLocks noChangeArrowheads="1"/>
            </p:cNvSpPr>
            <p:nvPr/>
          </p:nvSpPr>
          <p:spPr bwMode="auto">
            <a:xfrm>
              <a:off x="4844" y="140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43" name="Rectangle 101"/>
            <p:cNvSpPr>
              <a:spLocks noChangeArrowheads="1"/>
            </p:cNvSpPr>
            <p:nvPr/>
          </p:nvSpPr>
          <p:spPr bwMode="auto">
            <a:xfrm>
              <a:off x="5084" y="140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44" name="Rectangle 102"/>
            <p:cNvSpPr>
              <a:spLocks noChangeArrowheads="1"/>
            </p:cNvSpPr>
            <p:nvPr/>
          </p:nvSpPr>
          <p:spPr bwMode="auto">
            <a:xfrm>
              <a:off x="5324" y="1404"/>
              <a:ext cx="240" cy="240"/>
            </a:xfrm>
            <a:prstGeom prst="rect">
              <a:avLst/>
            </a:prstGeom>
            <a:noFill/>
            <a:ln w="0">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45" name="Line 103"/>
            <p:cNvSpPr>
              <a:spLocks noChangeShapeType="1"/>
            </p:cNvSpPr>
            <p:nvPr/>
          </p:nvSpPr>
          <p:spPr bwMode="auto">
            <a:xfrm>
              <a:off x="3164" y="3804"/>
              <a:ext cx="24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646" name="Line 104"/>
            <p:cNvSpPr>
              <a:spLocks noChangeShapeType="1"/>
            </p:cNvSpPr>
            <p:nvPr/>
          </p:nvSpPr>
          <p:spPr bwMode="auto">
            <a:xfrm flipV="1">
              <a:off x="3164" y="1404"/>
              <a:ext cx="0" cy="240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647" name="Oval 105"/>
            <p:cNvSpPr>
              <a:spLocks noChangeArrowheads="1"/>
            </p:cNvSpPr>
            <p:nvPr/>
          </p:nvSpPr>
          <p:spPr bwMode="auto">
            <a:xfrm>
              <a:off x="3404" y="2988"/>
              <a:ext cx="96" cy="96"/>
            </a:xfrm>
            <a:prstGeom prst="ellipse">
              <a:avLst/>
            </a:prstGeom>
            <a:solidFill>
              <a:srgbClr val="33996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48" name="Oval 106"/>
            <p:cNvSpPr>
              <a:spLocks noChangeArrowheads="1"/>
            </p:cNvSpPr>
            <p:nvPr/>
          </p:nvSpPr>
          <p:spPr bwMode="auto">
            <a:xfrm>
              <a:off x="3788" y="3324"/>
              <a:ext cx="96" cy="96"/>
            </a:xfrm>
            <a:prstGeom prst="ellipse">
              <a:avLst/>
            </a:prstGeom>
            <a:solidFill>
              <a:srgbClr val="33996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49" name="Rectangle 107"/>
            <p:cNvSpPr>
              <a:spLocks noChangeArrowheads="1"/>
            </p:cNvSpPr>
            <p:nvPr/>
          </p:nvSpPr>
          <p:spPr bwMode="auto">
            <a:xfrm>
              <a:off x="5242" y="1708"/>
              <a:ext cx="96" cy="96"/>
            </a:xfrm>
            <a:prstGeom prst="rect">
              <a:avLst/>
            </a:prstGeom>
            <a:solidFill>
              <a:srgbClr val="339966"/>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50" name="Rectangle 108"/>
            <p:cNvSpPr>
              <a:spLocks noChangeArrowheads="1"/>
            </p:cNvSpPr>
            <p:nvPr/>
          </p:nvSpPr>
          <p:spPr bwMode="auto">
            <a:xfrm>
              <a:off x="4673" y="2124"/>
              <a:ext cx="96" cy="96"/>
            </a:xfrm>
            <a:prstGeom prst="rect">
              <a:avLst/>
            </a:prstGeom>
            <a:solidFill>
              <a:srgbClr val="339966"/>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51" name="Rectangle 109"/>
            <p:cNvSpPr>
              <a:spLocks noChangeArrowheads="1"/>
            </p:cNvSpPr>
            <p:nvPr/>
          </p:nvSpPr>
          <p:spPr bwMode="auto">
            <a:xfrm>
              <a:off x="5036" y="1548"/>
              <a:ext cx="96" cy="96"/>
            </a:xfrm>
            <a:prstGeom prst="rect">
              <a:avLst/>
            </a:prstGeom>
            <a:solidFill>
              <a:srgbClr val="339966"/>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52" name="Rectangle 110"/>
            <p:cNvSpPr>
              <a:spLocks noChangeArrowheads="1"/>
            </p:cNvSpPr>
            <p:nvPr/>
          </p:nvSpPr>
          <p:spPr bwMode="auto">
            <a:xfrm>
              <a:off x="5132" y="2172"/>
              <a:ext cx="96" cy="96"/>
            </a:xfrm>
            <a:prstGeom prst="rect">
              <a:avLst/>
            </a:prstGeom>
            <a:solidFill>
              <a:srgbClr val="339966"/>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53" name="Rectangle 111"/>
            <p:cNvSpPr>
              <a:spLocks noChangeArrowheads="1"/>
            </p:cNvSpPr>
            <p:nvPr/>
          </p:nvSpPr>
          <p:spPr bwMode="auto">
            <a:xfrm>
              <a:off x="5465" y="2695"/>
              <a:ext cx="96" cy="96"/>
            </a:xfrm>
            <a:prstGeom prst="rect">
              <a:avLst/>
            </a:prstGeom>
            <a:solidFill>
              <a:srgbClr val="339966"/>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54" name="Oval 112"/>
            <p:cNvSpPr>
              <a:spLocks noChangeArrowheads="1"/>
            </p:cNvSpPr>
            <p:nvPr/>
          </p:nvSpPr>
          <p:spPr bwMode="auto">
            <a:xfrm>
              <a:off x="3507" y="2592"/>
              <a:ext cx="96" cy="96"/>
            </a:xfrm>
            <a:prstGeom prst="ellipse">
              <a:avLst/>
            </a:prstGeom>
            <a:solidFill>
              <a:srgbClr val="33996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55" name="Oval 113"/>
            <p:cNvSpPr>
              <a:spLocks noChangeArrowheads="1"/>
            </p:cNvSpPr>
            <p:nvPr/>
          </p:nvSpPr>
          <p:spPr bwMode="auto">
            <a:xfrm>
              <a:off x="3260" y="3516"/>
              <a:ext cx="96" cy="96"/>
            </a:xfrm>
            <a:prstGeom prst="ellipse">
              <a:avLst/>
            </a:prstGeom>
            <a:solidFill>
              <a:srgbClr val="33996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56" name="Oval 114"/>
            <p:cNvSpPr>
              <a:spLocks noChangeArrowheads="1"/>
            </p:cNvSpPr>
            <p:nvPr/>
          </p:nvSpPr>
          <p:spPr bwMode="auto">
            <a:xfrm>
              <a:off x="3308" y="2652"/>
              <a:ext cx="96" cy="96"/>
            </a:xfrm>
            <a:prstGeom prst="ellipse">
              <a:avLst/>
            </a:prstGeom>
            <a:solidFill>
              <a:srgbClr val="33996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57" name="Oval 115"/>
            <p:cNvSpPr>
              <a:spLocks noChangeArrowheads="1"/>
            </p:cNvSpPr>
            <p:nvPr/>
          </p:nvSpPr>
          <p:spPr bwMode="auto">
            <a:xfrm>
              <a:off x="3692" y="2940"/>
              <a:ext cx="96" cy="96"/>
            </a:xfrm>
            <a:prstGeom prst="ellipse">
              <a:avLst/>
            </a:prstGeom>
            <a:solidFill>
              <a:srgbClr val="33996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58" name="Oval 116"/>
            <p:cNvSpPr>
              <a:spLocks noChangeArrowheads="1"/>
            </p:cNvSpPr>
            <p:nvPr/>
          </p:nvSpPr>
          <p:spPr bwMode="auto">
            <a:xfrm>
              <a:off x="3452" y="3228"/>
              <a:ext cx="96" cy="96"/>
            </a:xfrm>
            <a:prstGeom prst="ellipse">
              <a:avLst/>
            </a:prstGeom>
            <a:solidFill>
              <a:srgbClr val="33996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59" name="Oval 117"/>
            <p:cNvSpPr>
              <a:spLocks noChangeArrowheads="1"/>
            </p:cNvSpPr>
            <p:nvPr/>
          </p:nvSpPr>
          <p:spPr bwMode="auto">
            <a:xfrm>
              <a:off x="3548" y="3420"/>
              <a:ext cx="96" cy="96"/>
            </a:xfrm>
            <a:prstGeom prst="ellipse">
              <a:avLst/>
            </a:prstGeom>
            <a:solidFill>
              <a:srgbClr val="33996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60" name="Oval 118"/>
            <p:cNvSpPr>
              <a:spLocks noChangeArrowheads="1"/>
            </p:cNvSpPr>
            <p:nvPr/>
          </p:nvSpPr>
          <p:spPr bwMode="auto">
            <a:xfrm>
              <a:off x="3836" y="2940"/>
              <a:ext cx="96" cy="96"/>
            </a:xfrm>
            <a:prstGeom prst="ellipse">
              <a:avLst/>
            </a:prstGeom>
            <a:solidFill>
              <a:srgbClr val="33996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61" name="Oval 119"/>
            <p:cNvSpPr>
              <a:spLocks noChangeArrowheads="1"/>
            </p:cNvSpPr>
            <p:nvPr/>
          </p:nvSpPr>
          <p:spPr bwMode="auto">
            <a:xfrm>
              <a:off x="3356" y="2412"/>
              <a:ext cx="96" cy="96"/>
            </a:xfrm>
            <a:prstGeom prst="ellipse">
              <a:avLst/>
            </a:prstGeom>
            <a:solidFill>
              <a:srgbClr val="33996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62" name="Oval 120"/>
            <p:cNvSpPr>
              <a:spLocks noChangeArrowheads="1"/>
            </p:cNvSpPr>
            <p:nvPr/>
          </p:nvSpPr>
          <p:spPr bwMode="auto">
            <a:xfrm>
              <a:off x="3636" y="2353"/>
              <a:ext cx="96" cy="96"/>
            </a:xfrm>
            <a:prstGeom prst="ellipse">
              <a:avLst/>
            </a:prstGeom>
            <a:solidFill>
              <a:srgbClr val="33996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63" name="Oval 121"/>
            <p:cNvSpPr>
              <a:spLocks noChangeArrowheads="1"/>
            </p:cNvSpPr>
            <p:nvPr/>
          </p:nvSpPr>
          <p:spPr bwMode="auto">
            <a:xfrm>
              <a:off x="3452" y="2892"/>
              <a:ext cx="96" cy="96"/>
            </a:xfrm>
            <a:prstGeom prst="ellipse">
              <a:avLst/>
            </a:prstGeom>
            <a:solidFill>
              <a:srgbClr val="33996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64" name="Oval 122"/>
            <p:cNvSpPr>
              <a:spLocks noChangeArrowheads="1"/>
            </p:cNvSpPr>
            <p:nvPr/>
          </p:nvSpPr>
          <p:spPr bwMode="auto">
            <a:xfrm>
              <a:off x="3644" y="2844"/>
              <a:ext cx="96" cy="96"/>
            </a:xfrm>
            <a:prstGeom prst="ellipse">
              <a:avLst/>
            </a:prstGeom>
            <a:solidFill>
              <a:srgbClr val="33996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65" name="Oval 123"/>
            <p:cNvSpPr>
              <a:spLocks noChangeArrowheads="1"/>
            </p:cNvSpPr>
            <p:nvPr/>
          </p:nvSpPr>
          <p:spPr bwMode="auto">
            <a:xfrm>
              <a:off x="3260" y="3180"/>
              <a:ext cx="96" cy="96"/>
            </a:xfrm>
            <a:prstGeom prst="ellipse">
              <a:avLst/>
            </a:prstGeom>
            <a:solidFill>
              <a:srgbClr val="33996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66" name="Oval 124"/>
            <p:cNvSpPr>
              <a:spLocks noChangeArrowheads="1"/>
            </p:cNvSpPr>
            <p:nvPr/>
          </p:nvSpPr>
          <p:spPr bwMode="auto">
            <a:xfrm>
              <a:off x="3596" y="3132"/>
              <a:ext cx="96" cy="96"/>
            </a:xfrm>
            <a:prstGeom prst="ellipse">
              <a:avLst/>
            </a:prstGeom>
            <a:solidFill>
              <a:srgbClr val="33996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67" name="Oval 125"/>
            <p:cNvSpPr>
              <a:spLocks noChangeArrowheads="1"/>
            </p:cNvSpPr>
            <p:nvPr/>
          </p:nvSpPr>
          <p:spPr bwMode="auto">
            <a:xfrm>
              <a:off x="3260" y="2076"/>
              <a:ext cx="96" cy="96"/>
            </a:xfrm>
            <a:prstGeom prst="ellipse">
              <a:avLst/>
            </a:prstGeom>
            <a:solidFill>
              <a:srgbClr val="33996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68" name="Oval 126"/>
            <p:cNvSpPr>
              <a:spLocks noChangeArrowheads="1"/>
            </p:cNvSpPr>
            <p:nvPr/>
          </p:nvSpPr>
          <p:spPr bwMode="auto">
            <a:xfrm>
              <a:off x="3500" y="2748"/>
              <a:ext cx="96" cy="96"/>
            </a:xfrm>
            <a:prstGeom prst="ellipse">
              <a:avLst/>
            </a:prstGeom>
            <a:solidFill>
              <a:srgbClr val="33996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69" name="Oval 127"/>
            <p:cNvSpPr>
              <a:spLocks noChangeArrowheads="1"/>
            </p:cNvSpPr>
            <p:nvPr/>
          </p:nvSpPr>
          <p:spPr bwMode="auto">
            <a:xfrm>
              <a:off x="3788" y="3084"/>
              <a:ext cx="96" cy="96"/>
            </a:xfrm>
            <a:prstGeom prst="ellipse">
              <a:avLst/>
            </a:prstGeom>
            <a:solidFill>
              <a:srgbClr val="33996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70" name="Rectangle 128"/>
            <p:cNvSpPr>
              <a:spLocks noChangeArrowheads="1"/>
            </p:cNvSpPr>
            <p:nvPr/>
          </p:nvSpPr>
          <p:spPr bwMode="auto">
            <a:xfrm>
              <a:off x="4988" y="2028"/>
              <a:ext cx="96" cy="96"/>
            </a:xfrm>
            <a:prstGeom prst="rect">
              <a:avLst/>
            </a:prstGeom>
            <a:solidFill>
              <a:srgbClr val="339966"/>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71" name="Rectangle 129"/>
            <p:cNvSpPr>
              <a:spLocks noChangeArrowheads="1"/>
            </p:cNvSpPr>
            <p:nvPr/>
          </p:nvSpPr>
          <p:spPr bwMode="auto">
            <a:xfrm>
              <a:off x="4892" y="2220"/>
              <a:ext cx="96" cy="96"/>
            </a:xfrm>
            <a:prstGeom prst="rect">
              <a:avLst/>
            </a:prstGeom>
            <a:solidFill>
              <a:srgbClr val="339966"/>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72" name="Rectangle 130"/>
            <p:cNvSpPr>
              <a:spLocks noChangeArrowheads="1"/>
            </p:cNvSpPr>
            <p:nvPr/>
          </p:nvSpPr>
          <p:spPr bwMode="auto">
            <a:xfrm>
              <a:off x="4748" y="1980"/>
              <a:ext cx="96" cy="96"/>
            </a:xfrm>
            <a:prstGeom prst="rect">
              <a:avLst/>
            </a:prstGeom>
            <a:solidFill>
              <a:srgbClr val="339966"/>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73" name="Rectangle 131"/>
            <p:cNvSpPr>
              <a:spLocks noChangeArrowheads="1"/>
            </p:cNvSpPr>
            <p:nvPr/>
          </p:nvSpPr>
          <p:spPr bwMode="auto">
            <a:xfrm>
              <a:off x="4748" y="2268"/>
              <a:ext cx="96" cy="96"/>
            </a:xfrm>
            <a:prstGeom prst="rect">
              <a:avLst/>
            </a:prstGeom>
            <a:solidFill>
              <a:srgbClr val="339966"/>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74" name="Rectangle 132"/>
            <p:cNvSpPr>
              <a:spLocks noChangeArrowheads="1"/>
            </p:cNvSpPr>
            <p:nvPr/>
          </p:nvSpPr>
          <p:spPr bwMode="auto">
            <a:xfrm>
              <a:off x="5084" y="1884"/>
              <a:ext cx="96" cy="96"/>
            </a:xfrm>
            <a:prstGeom prst="rect">
              <a:avLst/>
            </a:prstGeom>
            <a:solidFill>
              <a:srgbClr val="339966"/>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75" name="Rectangle 133"/>
            <p:cNvSpPr>
              <a:spLocks noChangeArrowheads="1"/>
            </p:cNvSpPr>
            <p:nvPr/>
          </p:nvSpPr>
          <p:spPr bwMode="auto">
            <a:xfrm>
              <a:off x="5180" y="2028"/>
              <a:ext cx="96" cy="96"/>
            </a:xfrm>
            <a:prstGeom prst="rect">
              <a:avLst/>
            </a:prstGeom>
            <a:solidFill>
              <a:srgbClr val="339966"/>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76" name="Rectangle 134"/>
            <p:cNvSpPr>
              <a:spLocks noChangeArrowheads="1"/>
            </p:cNvSpPr>
            <p:nvPr/>
          </p:nvSpPr>
          <p:spPr bwMode="auto">
            <a:xfrm>
              <a:off x="4748" y="1452"/>
              <a:ext cx="96" cy="96"/>
            </a:xfrm>
            <a:prstGeom prst="rect">
              <a:avLst/>
            </a:prstGeom>
            <a:solidFill>
              <a:srgbClr val="339966"/>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77" name="Rectangle 135"/>
            <p:cNvSpPr>
              <a:spLocks noChangeArrowheads="1"/>
            </p:cNvSpPr>
            <p:nvPr/>
          </p:nvSpPr>
          <p:spPr bwMode="auto">
            <a:xfrm>
              <a:off x="5372" y="1404"/>
              <a:ext cx="96" cy="96"/>
            </a:xfrm>
            <a:prstGeom prst="rect">
              <a:avLst/>
            </a:prstGeom>
            <a:solidFill>
              <a:srgbClr val="339966"/>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78" name="Rectangle 136"/>
            <p:cNvSpPr>
              <a:spLocks noChangeArrowheads="1"/>
            </p:cNvSpPr>
            <p:nvPr/>
          </p:nvSpPr>
          <p:spPr bwMode="auto">
            <a:xfrm>
              <a:off x="4769" y="1714"/>
              <a:ext cx="96" cy="96"/>
            </a:xfrm>
            <a:prstGeom prst="rect">
              <a:avLst/>
            </a:prstGeom>
            <a:solidFill>
              <a:srgbClr val="339966"/>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79" name="Rectangle 137"/>
            <p:cNvSpPr>
              <a:spLocks noChangeArrowheads="1"/>
            </p:cNvSpPr>
            <p:nvPr/>
          </p:nvSpPr>
          <p:spPr bwMode="auto">
            <a:xfrm>
              <a:off x="5180" y="2364"/>
              <a:ext cx="96" cy="96"/>
            </a:xfrm>
            <a:prstGeom prst="rect">
              <a:avLst/>
            </a:prstGeom>
            <a:solidFill>
              <a:srgbClr val="339966"/>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80" name="Rectangle 138"/>
            <p:cNvSpPr>
              <a:spLocks noChangeArrowheads="1"/>
            </p:cNvSpPr>
            <p:nvPr/>
          </p:nvSpPr>
          <p:spPr bwMode="auto">
            <a:xfrm>
              <a:off x="5132" y="1740"/>
              <a:ext cx="96" cy="96"/>
            </a:xfrm>
            <a:prstGeom prst="rect">
              <a:avLst/>
            </a:prstGeom>
            <a:solidFill>
              <a:srgbClr val="339966"/>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81" name="Rectangle 139"/>
            <p:cNvSpPr>
              <a:spLocks noChangeArrowheads="1"/>
            </p:cNvSpPr>
            <p:nvPr/>
          </p:nvSpPr>
          <p:spPr bwMode="auto">
            <a:xfrm>
              <a:off x="4844" y="1836"/>
              <a:ext cx="96" cy="96"/>
            </a:xfrm>
            <a:prstGeom prst="rect">
              <a:avLst/>
            </a:prstGeom>
            <a:solidFill>
              <a:srgbClr val="339966"/>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82" name="Rectangle 140"/>
            <p:cNvSpPr>
              <a:spLocks noChangeArrowheads="1"/>
            </p:cNvSpPr>
            <p:nvPr/>
          </p:nvSpPr>
          <p:spPr bwMode="auto">
            <a:xfrm>
              <a:off x="4556" y="1932"/>
              <a:ext cx="96" cy="96"/>
            </a:xfrm>
            <a:prstGeom prst="rect">
              <a:avLst/>
            </a:prstGeom>
            <a:solidFill>
              <a:srgbClr val="339966"/>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83" name="Rectangle 141"/>
            <p:cNvSpPr>
              <a:spLocks noChangeArrowheads="1"/>
            </p:cNvSpPr>
            <p:nvPr/>
          </p:nvSpPr>
          <p:spPr bwMode="auto">
            <a:xfrm>
              <a:off x="5372" y="1884"/>
              <a:ext cx="96" cy="96"/>
            </a:xfrm>
            <a:prstGeom prst="rect">
              <a:avLst/>
            </a:prstGeom>
            <a:solidFill>
              <a:srgbClr val="339966"/>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84" name="Rectangle 142"/>
            <p:cNvSpPr>
              <a:spLocks noChangeArrowheads="1"/>
            </p:cNvSpPr>
            <p:nvPr/>
          </p:nvSpPr>
          <p:spPr bwMode="auto">
            <a:xfrm>
              <a:off x="4940" y="2412"/>
              <a:ext cx="96" cy="96"/>
            </a:xfrm>
            <a:prstGeom prst="rect">
              <a:avLst/>
            </a:prstGeom>
            <a:solidFill>
              <a:srgbClr val="339966"/>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85" name="Rectangle 143"/>
            <p:cNvSpPr>
              <a:spLocks noChangeArrowheads="1"/>
            </p:cNvSpPr>
            <p:nvPr/>
          </p:nvSpPr>
          <p:spPr bwMode="auto">
            <a:xfrm>
              <a:off x="5324" y="2460"/>
              <a:ext cx="96" cy="96"/>
            </a:xfrm>
            <a:prstGeom prst="rect">
              <a:avLst/>
            </a:prstGeom>
            <a:solidFill>
              <a:srgbClr val="339966"/>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86" name="Oval 144"/>
            <p:cNvSpPr>
              <a:spLocks noChangeArrowheads="1"/>
            </p:cNvSpPr>
            <p:nvPr/>
          </p:nvSpPr>
          <p:spPr bwMode="auto">
            <a:xfrm>
              <a:off x="3931" y="2994"/>
              <a:ext cx="96" cy="96"/>
            </a:xfrm>
            <a:prstGeom prst="ellipse">
              <a:avLst/>
            </a:prstGeom>
            <a:solidFill>
              <a:srgbClr val="33996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87" name="Oval 145"/>
            <p:cNvSpPr>
              <a:spLocks noChangeArrowheads="1"/>
            </p:cNvSpPr>
            <p:nvPr/>
          </p:nvSpPr>
          <p:spPr bwMode="auto">
            <a:xfrm>
              <a:off x="3731" y="2599"/>
              <a:ext cx="96" cy="96"/>
            </a:xfrm>
            <a:prstGeom prst="ellipse">
              <a:avLst/>
            </a:prstGeom>
            <a:solidFill>
              <a:srgbClr val="33996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88" name="Oval 146"/>
            <p:cNvSpPr>
              <a:spLocks noChangeArrowheads="1"/>
            </p:cNvSpPr>
            <p:nvPr/>
          </p:nvSpPr>
          <p:spPr bwMode="auto">
            <a:xfrm>
              <a:off x="3806" y="2806"/>
              <a:ext cx="96" cy="96"/>
            </a:xfrm>
            <a:prstGeom prst="ellipse">
              <a:avLst/>
            </a:prstGeom>
            <a:solidFill>
              <a:srgbClr val="33996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89" name="Oval 147"/>
            <p:cNvSpPr>
              <a:spLocks noChangeArrowheads="1"/>
            </p:cNvSpPr>
            <p:nvPr/>
          </p:nvSpPr>
          <p:spPr bwMode="auto">
            <a:xfrm>
              <a:off x="4018" y="2807"/>
              <a:ext cx="96" cy="96"/>
            </a:xfrm>
            <a:prstGeom prst="ellipse">
              <a:avLst/>
            </a:prstGeom>
            <a:solidFill>
              <a:srgbClr val="33996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90" name="Oval 148"/>
            <p:cNvSpPr>
              <a:spLocks noChangeArrowheads="1"/>
            </p:cNvSpPr>
            <p:nvPr/>
          </p:nvSpPr>
          <p:spPr bwMode="auto">
            <a:xfrm>
              <a:off x="3940" y="3157"/>
              <a:ext cx="96" cy="96"/>
            </a:xfrm>
            <a:prstGeom prst="ellipse">
              <a:avLst/>
            </a:prstGeom>
            <a:solidFill>
              <a:srgbClr val="33996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91" name="Oval 149"/>
            <p:cNvSpPr>
              <a:spLocks noChangeArrowheads="1"/>
            </p:cNvSpPr>
            <p:nvPr/>
          </p:nvSpPr>
          <p:spPr bwMode="auto">
            <a:xfrm>
              <a:off x="3259" y="2894"/>
              <a:ext cx="96" cy="96"/>
            </a:xfrm>
            <a:prstGeom prst="ellipse">
              <a:avLst/>
            </a:prstGeom>
            <a:solidFill>
              <a:srgbClr val="33996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92" name="Oval 150"/>
            <p:cNvSpPr>
              <a:spLocks noChangeArrowheads="1"/>
            </p:cNvSpPr>
            <p:nvPr/>
          </p:nvSpPr>
          <p:spPr bwMode="auto">
            <a:xfrm>
              <a:off x="3403" y="3401"/>
              <a:ext cx="96" cy="96"/>
            </a:xfrm>
            <a:prstGeom prst="ellipse">
              <a:avLst/>
            </a:prstGeom>
            <a:solidFill>
              <a:srgbClr val="33996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93" name="Oval 151"/>
            <p:cNvSpPr>
              <a:spLocks noChangeArrowheads="1"/>
            </p:cNvSpPr>
            <p:nvPr/>
          </p:nvSpPr>
          <p:spPr bwMode="auto">
            <a:xfrm>
              <a:off x="3689" y="2742"/>
              <a:ext cx="96" cy="96"/>
            </a:xfrm>
            <a:prstGeom prst="ellipse">
              <a:avLst/>
            </a:prstGeom>
            <a:solidFill>
              <a:srgbClr val="33996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94" name="Oval 152"/>
            <p:cNvSpPr>
              <a:spLocks noChangeArrowheads="1"/>
            </p:cNvSpPr>
            <p:nvPr/>
          </p:nvSpPr>
          <p:spPr bwMode="auto">
            <a:xfrm>
              <a:off x="3653" y="3282"/>
              <a:ext cx="96" cy="96"/>
            </a:xfrm>
            <a:prstGeom prst="ellipse">
              <a:avLst/>
            </a:prstGeom>
            <a:solidFill>
              <a:srgbClr val="33996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95" name="Oval 153"/>
            <p:cNvSpPr>
              <a:spLocks noChangeArrowheads="1"/>
            </p:cNvSpPr>
            <p:nvPr/>
          </p:nvSpPr>
          <p:spPr bwMode="auto">
            <a:xfrm>
              <a:off x="3236" y="3673"/>
              <a:ext cx="96" cy="96"/>
            </a:xfrm>
            <a:prstGeom prst="ellipse">
              <a:avLst/>
            </a:prstGeom>
            <a:solidFill>
              <a:srgbClr val="33996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96" name="Rectangle 154"/>
            <p:cNvSpPr>
              <a:spLocks noChangeArrowheads="1"/>
            </p:cNvSpPr>
            <p:nvPr/>
          </p:nvSpPr>
          <p:spPr bwMode="auto">
            <a:xfrm>
              <a:off x="5317" y="2294"/>
              <a:ext cx="96" cy="96"/>
            </a:xfrm>
            <a:prstGeom prst="rect">
              <a:avLst/>
            </a:prstGeom>
            <a:solidFill>
              <a:srgbClr val="339966"/>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97" name="Rectangle 155"/>
            <p:cNvSpPr>
              <a:spLocks noChangeArrowheads="1"/>
            </p:cNvSpPr>
            <p:nvPr/>
          </p:nvSpPr>
          <p:spPr bwMode="auto">
            <a:xfrm>
              <a:off x="4943" y="1681"/>
              <a:ext cx="96" cy="96"/>
            </a:xfrm>
            <a:prstGeom prst="rect">
              <a:avLst/>
            </a:prstGeom>
            <a:solidFill>
              <a:srgbClr val="339966"/>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98" name="Rectangle 156"/>
            <p:cNvSpPr>
              <a:spLocks noChangeArrowheads="1"/>
            </p:cNvSpPr>
            <p:nvPr/>
          </p:nvSpPr>
          <p:spPr bwMode="auto">
            <a:xfrm>
              <a:off x="4500" y="2084"/>
              <a:ext cx="96" cy="96"/>
            </a:xfrm>
            <a:prstGeom prst="rect">
              <a:avLst/>
            </a:prstGeom>
            <a:solidFill>
              <a:srgbClr val="339966"/>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699" name="Rectangle 157"/>
            <p:cNvSpPr>
              <a:spLocks noChangeArrowheads="1"/>
            </p:cNvSpPr>
            <p:nvPr/>
          </p:nvSpPr>
          <p:spPr bwMode="auto">
            <a:xfrm>
              <a:off x="5134" y="2566"/>
              <a:ext cx="96" cy="96"/>
            </a:xfrm>
            <a:prstGeom prst="rect">
              <a:avLst/>
            </a:prstGeom>
            <a:solidFill>
              <a:srgbClr val="339966"/>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700" name="Rectangle 158"/>
            <p:cNvSpPr>
              <a:spLocks noChangeArrowheads="1"/>
            </p:cNvSpPr>
            <p:nvPr/>
          </p:nvSpPr>
          <p:spPr bwMode="auto">
            <a:xfrm>
              <a:off x="5336" y="2059"/>
              <a:ext cx="96" cy="96"/>
            </a:xfrm>
            <a:prstGeom prst="rect">
              <a:avLst/>
            </a:prstGeom>
            <a:solidFill>
              <a:srgbClr val="339966"/>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701" name="Oval 159"/>
            <p:cNvSpPr>
              <a:spLocks noChangeArrowheads="1"/>
            </p:cNvSpPr>
            <p:nvPr/>
          </p:nvSpPr>
          <p:spPr bwMode="auto">
            <a:xfrm>
              <a:off x="5032" y="3619"/>
              <a:ext cx="102" cy="106"/>
            </a:xfrm>
            <a:prstGeom prst="ellipse">
              <a:avLst/>
            </a:prstGeom>
            <a:solidFill>
              <a:srgbClr val="33996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grpSp>
      <p:grpSp>
        <p:nvGrpSpPr>
          <p:cNvPr id="21507" name="Group 160"/>
          <p:cNvGrpSpPr>
            <a:grpSpLocks/>
          </p:cNvGrpSpPr>
          <p:nvPr/>
        </p:nvGrpSpPr>
        <p:grpSpPr bwMode="auto">
          <a:xfrm>
            <a:off x="1498600" y="1724025"/>
            <a:ext cx="7158038" cy="3333750"/>
            <a:chOff x="596" y="1208"/>
            <a:chExt cx="4509" cy="2800"/>
          </a:xfrm>
        </p:grpSpPr>
        <p:sp>
          <p:nvSpPr>
            <p:cNvPr id="21514" name="Rectangle 161"/>
            <p:cNvSpPr>
              <a:spLocks noChangeArrowheads="1"/>
            </p:cNvSpPr>
            <p:nvPr/>
          </p:nvSpPr>
          <p:spPr bwMode="auto">
            <a:xfrm>
              <a:off x="596" y="1208"/>
              <a:ext cx="4509" cy="2783"/>
            </a:xfrm>
            <a:prstGeom prst="rect">
              <a:avLst/>
            </a:prstGeom>
            <a:noFill/>
            <a:ln w="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515" name="Rectangle 162"/>
            <p:cNvSpPr>
              <a:spLocks noChangeArrowheads="1"/>
            </p:cNvSpPr>
            <p:nvPr/>
          </p:nvSpPr>
          <p:spPr bwMode="auto">
            <a:xfrm>
              <a:off x="741" y="3862"/>
              <a:ext cx="145" cy="136"/>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516" name="Rectangle 163"/>
            <p:cNvSpPr>
              <a:spLocks noChangeArrowheads="1"/>
            </p:cNvSpPr>
            <p:nvPr/>
          </p:nvSpPr>
          <p:spPr bwMode="auto">
            <a:xfrm>
              <a:off x="2924" y="3854"/>
              <a:ext cx="145" cy="144"/>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517" name="Rectangle 164"/>
            <p:cNvSpPr>
              <a:spLocks noChangeArrowheads="1"/>
            </p:cNvSpPr>
            <p:nvPr/>
          </p:nvSpPr>
          <p:spPr bwMode="auto">
            <a:xfrm>
              <a:off x="1469" y="3841"/>
              <a:ext cx="145" cy="157"/>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518" name="Freeform 165"/>
            <p:cNvSpPr>
              <a:spLocks/>
            </p:cNvSpPr>
            <p:nvPr/>
          </p:nvSpPr>
          <p:spPr bwMode="auto">
            <a:xfrm>
              <a:off x="814" y="3841"/>
              <a:ext cx="218" cy="157"/>
            </a:xfrm>
            <a:custGeom>
              <a:avLst/>
              <a:gdLst>
                <a:gd name="T0" fmla="*/ 0 w 170"/>
                <a:gd name="T1" fmla="*/ 21 h 122"/>
                <a:gd name="T2" fmla="*/ 0 w 170"/>
                <a:gd name="T3" fmla="*/ 0 h 122"/>
                <a:gd name="T4" fmla="*/ 218 w 170"/>
                <a:gd name="T5" fmla="*/ 0 h 122"/>
                <a:gd name="T6" fmla="*/ 218 w 170"/>
                <a:gd name="T7" fmla="*/ 157 h 122"/>
                <a:gd name="T8" fmla="*/ 0 60000 65536"/>
                <a:gd name="T9" fmla="*/ 0 60000 65536"/>
                <a:gd name="T10" fmla="*/ 0 60000 65536"/>
                <a:gd name="T11" fmla="*/ 0 60000 65536"/>
                <a:gd name="T12" fmla="*/ 0 w 170"/>
                <a:gd name="T13" fmla="*/ 0 h 122"/>
                <a:gd name="T14" fmla="*/ 170 w 170"/>
                <a:gd name="T15" fmla="*/ 122 h 122"/>
              </a:gdLst>
              <a:ahLst/>
              <a:cxnLst>
                <a:cxn ang="T8">
                  <a:pos x="T0" y="T1"/>
                </a:cxn>
                <a:cxn ang="T9">
                  <a:pos x="T2" y="T3"/>
                </a:cxn>
                <a:cxn ang="T10">
                  <a:pos x="T4" y="T5"/>
                </a:cxn>
                <a:cxn ang="T11">
                  <a:pos x="T6" y="T7"/>
                </a:cxn>
              </a:cxnLst>
              <a:rect l="T12" t="T13" r="T14" b="T15"/>
              <a:pathLst>
                <a:path w="170" h="122">
                  <a:moveTo>
                    <a:pt x="0" y="16"/>
                  </a:moveTo>
                  <a:lnTo>
                    <a:pt x="0" y="0"/>
                  </a:lnTo>
                  <a:lnTo>
                    <a:pt x="170" y="0"/>
                  </a:lnTo>
                  <a:lnTo>
                    <a:pt x="170" y="122"/>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519" name="Freeform 166"/>
            <p:cNvSpPr>
              <a:spLocks/>
            </p:cNvSpPr>
            <p:nvPr/>
          </p:nvSpPr>
          <p:spPr bwMode="auto">
            <a:xfrm>
              <a:off x="1540" y="3841"/>
              <a:ext cx="220" cy="157"/>
            </a:xfrm>
            <a:custGeom>
              <a:avLst/>
              <a:gdLst>
                <a:gd name="T0" fmla="*/ 0 w 171"/>
                <a:gd name="T1" fmla="*/ 0 h 122"/>
                <a:gd name="T2" fmla="*/ 220 w 171"/>
                <a:gd name="T3" fmla="*/ 0 h 122"/>
                <a:gd name="T4" fmla="*/ 220 w 171"/>
                <a:gd name="T5" fmla="*/ 157 h 122"/>
                <a:gd name="T6" fmla="*/ 0 60000 65536"/>
                <a:gd name="T7" fmla="*/ 0 60000 65536"/>
                <a:gd name="T8" fmla="*/ 0 60000 65536"/>
                <a:gd name="T9" fmla="*/ 0 w 171"/>
                <a:gd name="T10" fmla="*/ 0 h 122"/>
                <a:gd name="T11" fmla="*/ 171 w 171"/>
                <a:gd name="T12" fmla="*/ 122 h 122"/>
              </a:gdLst>
              <a:ahLst/>
              <a:cxnLst>
                <a:cxn ang="T6">
                  <a:pos x="T0" y="T1"/>
                </a:cxn>
                <a:cxn ang="T7">
                  <a:pos x="T2" y="T3"/>
                </a:cxn>
                <a:cxn ang="T8">
                  <a:pos x="T4" y="T5"/>
                </a:cxn>
              </a:cxnLst>
              <a:rect l="T9" t="T10" r="T11" b="T12"/>
              <a:pathLst>
                <a:path w="171" h="122">
                  <a:moveTo>
                    <a:pt x="0" y="0"/>
                  </a:moveTo>
                  <a:lnTo>
                    <a:pt x="171" y="0"/>
                  </a:lnTo>
                  <a:lnTo>
                    <a:pt x="171" y="122"/>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520" name="Freeform 167"/>
            <p:cNvSpPr>
              <a:spLocks/>
            </p:cNvSpPr>
            <p:nvPr/>
          </p:nvSpPr>
          <p:spPr bwMode="auto">
            <a:xfrm>
              <a:off x="923" y="3841"/>
              <a:ext cx="254" cy="157"/>
            </a:xfrm>
            <a:custGeom>
              <a:avLst/>
              <a:gdLst>
                <a:gd name="T0" fmla="*/ 0 w 198"/>
                <a:gd name="T1" fmla="*/ 0 h 122"/>
                <a:gd name="T2" fmla="*/ 254 w 198"/>
                <a:gd name="T3" fmla="*/ 0 h 122"/>
                <a:gd name="T4" fmla="*/ 254 w 198"/>
                <a:gd name="T5" fmla="*/ 157 h 122"/>
                <a:gd name="T6" fmla="*/ 0 60000 65536"/>
                <a:gd name="T7" fmla="*/ 0 60000 65536"/>
                <a:gd name="T8" fmla="*/ 0 60000 65536"/>
                <a:gd name="T9" fmla="*/ 0 w 198"/>
                <a:gd name="T10" fmla="*/ 0 h 122"/>
                <a:gd name="T11" fmla="*/ 198 w 198"/>
                <a:gd name="T12" fmla="*/ 122 h 122"/>
              </a:gdLst>
              <a:ahLst/>
              <a:cxnLst>
                <a:cxn ang="T6">
                  <a:pos x="T0" y="T1"/>
                </a:cxn>
                <a:cxn ang="T7">
                  <a:pos x="T2" y="T3"/>
                </a:cxn>
                <a:cxn ang="T8">
                  <a:pos x="T4" y="T5"/>
                </a:cxn>
              </a:cxnLst>
              <a:rect l="T9" t="T10" r="T11" b="T12"/>
              <a:pathLst>
                <a:path w="198" h="122">
                  <a:moveTo>
                    <a:pt x="0" y="0"/>
                  </a:moveTo>
                  <a:lnTo>
                    <a:pt x="198" y="0"/>
                  </a:lnTo>
                  <a:lnTo>
                    <a:pt x="198" y="122"/>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521" name="Rectangle 168"/>
            <p:cNvSpPr>
              <a:spLocks noChangeArrowheads="1"/>
            </p:cNvSpPr>
            <p:nvPr/>
          </p:nvSpPr>
          <p:spPr bwMode="auto">
            <a:xfrm>
              <a:off x="3360" y="3841"/>
              <a:ext cx="145" cy="157"/>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522" name="Rectangle 169"/>
            <p:cNvSpPr>
              <a:spLocks noChangeArrowheads="1"/>
            </p:cNvSpPr>
            <p:nvPr/>
          </p:nvSpPr>
          <p:spPr bwMode="auto">
            <a:xfrm>
              <a:off x="2196" y="3827"/>
              <a:ext cx="145" cy="171"/>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523" name="Rectangle 170"/>
            <p:cNvSpPr>
              <a:spLocks noChangeArrowheads="1"/>
            </p:cNvSpPr>
            <p:nvPr/>
          </p:nvSpPr>
          <p:spPr bwMode="auto">
            <a:xfrm>
              <a:off x="3796" y="3821"/>
              <a:ext cx="145" cy="177"/>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524" name="Freeform 171"/>
            <p:cNvSpPr>
              <a:spLocks/>
            </p:cNvSpPr>
            <p:nvPr/>
          </p:nvSpPr>
          <p:spPr bwMode="auto">
            <a:xfrm>
              <a:off x="3868" y="3821"/>
              <a:ext cx="219" cy="177"/>
            </a:xfrm>
            <a:custGeom>
              <a:avLst/>
              <a:gdLst>
                <a:gd name="T0" fmla="*/ 0 w 171"/>
                <a:gd name="T1" fmla="*/ 0 h 138"/>
                <a:gd name="T2" fmla="*/ 219 w 171"/>
                <a:gd name="T3" fmla="*/ 0 h 138"/>
                <a:gd name="T4" fmla="*/ 219 w 171"/>
                <a:gd name="T5" fmla="*/ 177 h 138"/>
                <a:gd name="T6" fmla="*/ 0 60000 65536"/>
                <a:gd name="T7" fmla="*/ 0 60000 65536"/>
                <a:gd name="T8" fmla="*/ 0 60000 65536"/>
                <a:gd name="T9" fmla="*/ 0 w 171"/>
                <a:gd name="T10" fmla="*/ 0 h 138"/>
                <a:gd name="T11" fmla="*/ 171 w 171"/>
                <a:gd name="T12" fmla="*/ 138 h 138"/>
              </a:gdLst>
              <a:ahLst/>
              <a:cxnLst>
                <a:cxn ang="T6">
                  <a:pos x="T0" y="T1"/>
                </a:cxn>
                <a:cxn ang="T7">
                  <a:pos x="T2" y="T3"/>
                </a:cxn>
                <a:cxn ang="T8">
                  <a:pos x="T4" y="T5"/>
                </a:cxn>
              </a:cxnLst>
              <a:rect l="T9" t="T10" r="T11" b="T12"/>
              <a:pathLst>
                <a:path w="171" h="138">
                  <a:moveTo>
                    <a:pt x="0" y="0"/>
                  </a:moveTo>
                  <a:lnTo>
                    <a:pt x="171" y="0"/>
                  </a:lnTo>
                  <a:lnTo>
                    <a:pt x="171" y="138"/>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525" name="Freeform 172"/>
            <p:cNvSpPr>
              <a:spLocks/>
            </p:cNvSpPr>
            <p:nvPr/>
          </p:nvSpPr>
          <p:spPr bwMode="auto">
            <a:xfrm>
              <a:off x="3214" y="3813"/>
              <a:ext cx="218" cy="185"/>
            </a:xfrm>
            <a:custGeom>
              <a:avLst/>
              <a:gdLst>
                <a:gd name="T0" fmla="*/ 0 w 170"/>
                <a:gd name="T1" fmla="*/ 185 h 144"/>
                <a:gd name="T2" fmla="*/ 0 w 170"/>
                <a:gd name="T3" fmla="*/ 0 h 144"/>
                <a:gd name="T4" fmla="*/ 218 w 170"/>
                <a:gd name="T5" fmla="*/ 0 h 144"/>
                <a:gd name="T6" fmla="*/ 218 w 170"/>
                <a:gd name="T7" fmla="*/ 28 h 144"/>
                <a:gd name="T8" fmla="*/ 0 60000 65536"/>
                <a:gd name="T9" fmla="*/ 0 60000 65536"/>
                <a:gd name="T10" fmla="*/ 0 60000 65536"/>
                <a:gd name="T11" fmla="*/ 0 60000 65536"/>
                <a:gd name="T12" fmla="*/ 0 w 170"/>
                <a:gd name="T13" fmla="*/ 0 h 144"/>
                <a:gd name="T14" fmla="*/ 170 w 170"/>
                <a:gd name="T15" fmla="*/ 144 h 144"/>
              </a:gdLst>
              <a:ahLst/>
              <a:cxnLst>
                <a:cxn ang="T8">
                  <a:pos x="T0" y="T1"/>
                </a:cxn>
                <a:cxn ang="T9">
                  <a:pos x="T2" y="T3"/>
                </a:cxn>
                <a:cxn ang="T10">
                  <a:pos x="T4" y="T5"/>
                </a:cxn>
                <a:cxn ang="T11">
                  <a:pos x="T6" y="T7"/>
                </a:cxn>
              </a:cxnLst>
              <a:rect l="T12" t="T13" r="T14" b="T15"/>
              <a:pathLst>
                <a:path w="170" h="144">
                  <a:moveTo>
                    <a:pt x="0" y="144"/>
                  </a:moveTo>
                  <a:lnTo>
                    <a:pt x="0" y="0"/>
                  </a:lnTo>
                  <a:lnTo>
                    <a:pt x="170" y="0"/>
                  </a:lnTo>
                  <a:lnTo>
                    <a:pt x="170" y="22"/>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526" name="Freeform 173"/>
            <p:cNvSpPr>
              <a:spLocks/>
            </p:cNvSpPr>
            <p:nvPr/>
          </p:nvSpPr>
          <p:spPr bwMode="auto">
            <a:xfrm>
              <a:off x="1046" y="3813"/>
              <a:ext cx="276" cy="185"/>
            </a:xfrm>
            <a:custGeom>
              <a:avLst/>
              <a:gdLst>
                <a:gd name="T0" fmla="*/ 0 w 215"/>
                <a:gd name="T1" fmla="*/ 28 h 144"/>
                <a:gd name="T2" fmla="*/ 0 w 215"/>
                <a:gd name="T3" fmla="*/ 0 h 144"/>
                <a:gd name="T4" fmla="*/ 276 w 215"/>
                <a:gd name="T5" fmla="*/ 0 h 144"/>
                <a:gd name="T6" fmla="*/ 276 w 215"/>
                <a:gd name="T7" fmla="*/ 185 h 144"/>
                <a:gd name="T8" fmla="*/ 0 60000 65536"/>
                <a:gd name="T9" fmla="*/ 0 60000 65536"/>
                <a:gd name="T10" fmla="*/ 0 60000 65536"/>
                <a:gd name="T11" fmla="*/ 0 60000 65536"/>
                <a:gd name="T12" fmla="*/ 0 w 215"/>
                <a:gd name="T13" fmla="*/ 0 h 144"/>
                <a:gd name="T14" fmla="*/ 215 w 215"/>
                <a:gd name="T15" fmla="*/ 144 h 144"/>
              </a:gdLst>
              <a:ahLst/>
              <a:cxnLst>
                <a:cxn ang="T8">
                  <a:pos x="T0" y="T1"/>
                </a:cxn>
                <a:cxn ang="T9">
                  <a:pos x="T2" y="T3"/>
                </a:cxn>
                <a:cxn ang="T10">
                  <a:pos x="T4" y="T5"/>
                </a:cxn>
                <a:cxn ang="T11">
                  <a:pos x="T6" y="T7"/>
                </a:cxn>
              </a:cxnLst>
              <a:rect l="T12" t="T13" r="T14" b="T15"/>
              <a:pathLst>
                <a:path w="215" h="144">
                  <a:moveTo>
                    <a:pt x="0" y="22"/>
                  </a:moveTo>
                  <a:lnTo>
                    <a:pt x="0" y="0"/>
                  </a:lnTo>
                  <a:lnTo>
                    <a:pt x="215" y="0"/>
                  </a:lnTo>
                  <a:lnTo>
                    <a:pt x="215" y="144"/>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527" name="Freeform 174"/>
            <p:cNvSpPr>
              <a:spLocks/>
            </p:cNvSpPr>
            <p:nvPr/>
          </p:nvSpPr>
          <p:spPr bwMode="auto">
            <a:xfrm>
              <a:off x="2995" y="3800"/>
              <a:ext cx="328" cy="54"/>
            </a:xfrm>
            <a:custGeom>
              <a:avLst/>
              <a:gdLst>
                <a:gd name="T0" fmla="*/ 0 w 255"/>
                <a:gd name="T1" fmla="*/ 54 h 42"/>
                <a:gd name="T2" fmla="*/ 0 w 255"/>
                <a:gd name="T3" fmla="*/ 0 h 42"/>
                <a:gd name="T4" fmla="*/ 328 w 255"/>
                <a:gd name="T5" fmla="*/ 0 h 42"/>
                <a:gd name="T6" fmla="*/ 328 w 255"/>
                <a:gd name="T7" fmla="*/ 13 h 42"/>
                <a:gd name="T8" fmla="*/ 0 60000 65536"/>
                <a:gd name="T9" fmla="*/ 0 60000 65536"/>
                <a:gd name="T10" fmla="*/ 0 60000 65536"/>
                <a:gd name="T11" fmla="*/ 0 60000 65536"/>
                <a:gd name="T12" fmla="*/ 0 w 255"/>
                <a:gd name="T13" fmla="*/ 0 h 42"/>
                <a:gd name="T14" fmla="*/ 255 w 255"/>
                <a:gd name="T15" fmla="*/ 42 h 42"/>
              </a:gdLst>
              <a:ahLst/>
              <a:cxnLst>
                <a:cxn ang="T8">
                  <a:pos x="T0" y="T1"/>
                </a:cxn>
                <a:cxn ang="T9">
                  <a:pos x="T2" y="T3"/>
                </a:cxn>
                <a:cxn ang="T10">
                  <a:pos x="T4" y="T5"/>
                </a:cxn>
                <a:cxn ang="T11">
                  <a:pos x="T6" y="T7"/>
                </a:cxn>
              </a:cxnLst>
              <a:rect l="T12" t="T13" r="T14" b="T15"/>
              <a:pathLst>
                <a:path w="255" h="42">
                  <a:moveTo>
                    <a:pt x="0" y="42"/>
                  </a:moveTo>
                  <a:lnTo>
                    <a:pt x="0" y="0"/>
                  </a:lnTo>
                  <a:lnTo>
                    <a:pt x="255" y="0"/>
                  </a:lnTo>
                  <a:lnTo>
                    <a:pt x="255" y="10"/>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528" name="Freeform 175"/>
            <p:cNvSpPr>
              <a:spLocks/>
            </p:cNvSpPr>
            <p:nvPr/>
          </p:nvSpPr>
          <p:spPr bwMode="auto">
            <a:xfrm>
              <a:off x="1651" y="3792"/>
              <a:ext cx="254" cy="206"/>
            </a:xfrm>
            <a:custGeom>
              <a:avLst/>
              <a:gdLst>
                <a:gd name="T0" fmla="*/ 0 w 198"/>
                <a:gd name="T1" fmla="*/ 49 h 160"/>
                <a:gd name="T2" fmla="*/ 0 w 198"/>
                <a:gd name="T3" fmla="*/ 0 h 160"/>
                <a:gd name="T4" fmla="*/ 254 w 198"/>
                <a:gd name="T5" fmla="*/ 0 h 160"/>
                <a:gd name="T6" fmla="*/ 254 w 198"/>
                <a:gd name="T7" fmla="*/ 206 h 160"/>
                <a:gd name="T8" fmla="*/ 0 60000 65536"/>
                <a:gd name="T9" fmla="*/ 0 60000 65536"/>
                <a:gd name="T10" fmla="*/ 0 60000 65536"/>
                <a:gd name="T11" fmla="*/ 0 60000 65536"/>
                <a:gd name="T12" fmla="*/ 0 w 198"/>
                <a:gd name="T13" fmla="*/ 0 h 160"/>
                <a:gd name="T14" fmla="*/ 198 w 198"/>
                <a:gd name="T15" fmla="*/ 160 h 160"/>
              </a:gdLst>
              <a:ahLst/>
              <a:cxnLst>
                <a:cxn ang="T8">
                  <a:pos x="T0" y="T1"/>
                </a:cxn>
                <a:cxn ang="T9">
                  <a:pos x="T2" y="T3"/>
                </a:cxn>
                <a:cxn ang="T10">
                  <a:pos x="T4" y="T5"/>
                </a:cxn>
                <a:cxn ang="T11">
                  <a:pos x="T6" y="T7"/>
                </a:cxn>
              </a:cxnLst>
              <a:rect l="T12" t="T13" r="T14" b="T15"/>
              <a:pathLst>
                <a:path w="198" h="160">
                  <a:moveTo>
                    <a:pt x="0" y="38"/>
                  </a:moveTo>
                  <a:lnTo>
                    <a:pt x="0" y="0"/>
                  </a:lnTo>
                  <a:lnTo>
                    <a:pt x="198" y="0"/>
                  </a:lnTo>
                  <a:lnTo>
                    <a:pt x="198" y="160"/>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529" name="Freeform 176"/>
            <p:cNvSpPr>
              <a:spLocks/>
            </p:cNvSpPr>
            <p:nvPr/>
          </p:nvSpPr>
          <p:spPr bwMode="auto">
            <a:xfrm>
              <a:off x="3978" y="3786"/>
              <a:ext cx="254" cy="212"/>
            </a:xfrm>
            <a:custGeom>
              <a:avLst/>
              <a:gdLst>
                <a:gd name="T0" fmla="*/ 0 w 198"/>
                <a:gd name="T1" fmla="*/ 35 h 165"/>
                <a:gd name="T2" fmla="*/ 0 w 198"/>
                <a:gd name="T3" fmla="*/ 0 h 165"/>
                <a:gd name="T4" fmla="*/ 254 w 198"/>
                <a:gd name="T5" fmla="*/ 0 h 165"/>
                <a:gd name="T6" fmla="*/ 254 w 198"/>
                <a:gd name="T7" fmla="*/ 212 h 165"/>
                <a:gd name="T8" fmla="*/ 0 60000 65536"/>
                <a:gd name="T9" fmla="*/ 0 60000 65536"/>
                <a:gd name="T10" fmla="*/ 0 60000 65536"/>
                <a:gd name="T11" fmla="*/ 0 60000 65536"/>
                <a:gd name="T12" fmla="*/ 0 w 198"/>
                <a:gd name="T13" fmla="*/ 0 h 165"/>
                <a:gd name="T14" fmla="*/ 198 w 198"/>
                <a:gd name="T15" fmla="*/ 165 h 165"/>
              </a:gdLst>
              <a:ahLst/>
              <a:cxnLst>
                <a:cxn ang="T8">
                  <a:pos x="T0" y="T1"/>
                </a:cxn>
                <a:cxn ang="T9">
                  <a:pos x="T2" y="T3"/>
                </a:cxn>
                <a:cxn ang="T10">
                  <a:pos x="T4" y="T5"/>
                </a:cxn>
                <a:cxn ang="T11">
                  <a:pos x="T6" y="T7"/>
                </a:cxn>
              </a:cxnLst>
              <a:rect l="T12" t="T13" r="T14" b="T15"/>
              <a:pathLst>
                <a:path w="198" h="165">
                  <a:moveTo>
                    <a:pt x="0" y="27"/>
                  </a:moveTo>
                  <a:lnTo>
                    <a:pt x="0" y="0"/>
                  </a:lnTo>
                  <a:lnTo>
                    <a:pt x="198" y="0"/>
                  </a:lnTo>
                  <a:lnTo>
                    <a:pt x="198" y="165"/>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530" name="Freeform 177"/>
            <p:cNvSpPr>
              <a:spLocks/>
            </p:cNvSpPr>
            <p:nvPr/>
          </p:nvSpPr>
          <p:spPr bwMode="auto">
            <a:xfrm>
              <a:off x="3156" y="3786"/>
              <a:ext cx="494" cy="212"/>
            </a:xfrm>
            <a:custGeom>
              <a:avLst/>
              <a:gdLst>
                <a:gd name="T0" fmla="*/ 0 w 385"/>
                <a:gd name="T1" fmla="*/ 14 h 165"/>
                <a:gd name="T2" fmla="*/ 0 w 385"/>
                <a:gd name="T3" fmla="*/ 0 h 165"/>
                <a:gd name="T4" fmla="*/ 494 w 385"/>
                <a:gd name="T5" fmla="*/ 0 h 165"/>
                <a:gd name="T6" fmla="*/ 494 w 385"/>
                <a:gd name="T7" fmla="*/ 212 h 165"/>
                <a:gd name="T8" fmla="*/ 0 60000 65536"/>
                <a:gd name="T9" fmla="*/ 0 60000 65536"/>
                <a:gd name="T10" fmla="*/ 0 60000 65536"/>
                <a:gd name="T11" fmla="*/ 0 60000 65536"/>
                <a:gd name="T12" fmla="*/ 0 w 385"/>
                <a:gd name="T13" fmla="*/ 0 h 165"/>
                <a:gd name="T14" fmla="*/ 385 w 385"/>
                <a:gd name="T15" fmla="*/ 165 h 165"/>
              </a:gdLst>
              <a:ahLst/>
              <a:cxnLst>
                <a:cxn ang="T8">
                  <a:pos x="T0" y="T1"/>
                </a:cxn>
                <a:cxn ang="T9">
                  <a:pos x="T2" y="T3"/>
                </a:cxn>
                <a:cxn ang="T10">
                  <a:pos x="T4" y="T5"/>
                </a:cxn>
                <a:cxn ang="T11">
                  <a:pos x="T6" y="T7"/>
                </a:cxn>
              </a:cxnLst>
              <a:rect l="T12" t="T13" r="T14" b="T15"/>
              <a:pathLst>
                <a:path w="385" h="165">
                  <a:moveTo>
                    <a:pt x="0" y="11"/>
                  </a:moveTo>
                  <a:lnTo>
                    <a:pt x="0" y="0"/>
                  </a:lnTo>
                  <a:lnTo>
                    <a:pt x="385" y="0"/>
                  </a:lnTo>
                  <a:lnTo>
                    <a:pt x="385" y="165"/>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531" name="Rectangle 178"/>
            <p:cNvSpPr>
              <a:spLocks noChangeArrowheads="1"/>
            </p:cNvSpPr>
            <p:nvPr/>
          </p:nvSpPr>
          <p:spPr bwMode="auto">
            <a:xfrm>
              <a:off x="3404" y="3773"/>
              <a:ext cx="698" cy="13"/>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532" name="Rectangle 179"/>
            <p:cNvSpPr>
              <a:spLocks noChangeArrowheads="1"/>
            </p:cNvSpPr>
            <p:nvPr/>
          </p:nvSpPr>
          <p:spPr bwMode="auto">
            <a:xfrm>
              <a:off x="4377" y="3773"/>
              <a:ext cx="147" cy="225"/>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533" name="Freeform 180"/>
            <p:cNvSpPr>
              <a:spLocks/>
            </p:cNvSpPr>
            <p:nvPr/>
          </p:nvSpPr>
          <p:spPr bwMode="auto">
            <a:xfrm>
              <a:off x="1185" y="3773"/>
              <a:ext cx="589" cy="40"/>
            </a:xfrm>
            <a:custGeom>
              <a:avLst/>
              <a:gdLst>
                <a:gd name="T0" fmla="*/ 0 w 459"/>
                <a:gd name="T1" fmla="*/ 40 h 31"/>
                <a:gd name="T2" fmla="*/ 0 w 459"/>
                <a:gd name="T3" fmla="*/ 0 h 31"/>
                <a:gd name="T4" fmla="*/ 589 w 459"/>
                <a:gd name="T5" fmla="*/ 0 h 31"/>
                <a:gd name="T6" fmla="*/ 589 w 459"/>
                <a:gd name="T7" fmla="*/ 19 h 31"/>
                <a:gd name="T8" fmla="*/ 0 60000 65536"/>
                <a:gd name="T9" fmla="*/ 0 60000 65536"/>
                <a:gd name="T10" fmla="*/ 0 60000 65536"/>
                <a:gd name="T11" fmla="*/ 0 60000 65536"/>
                <a:gd name="T12" fmla="*/ 0 w 459"/>
                <a:gd name="T13" fmla="*/ 0 h 31"/>
                <a:gd name="T14" fmla="*/ 459 w 459"/>
                <a:gd name="T15" fmla="*/ 31 h 31"/>
              </a:gdLst>
              <a:ahLst/>
              <a:cxnLst>
                <a:cxn ang="T8">
                  <a:pos x="T0" y="T1"/>
                </a:cxn>
                <a:cxn ang="T9">
                  <a:pos x="T2" y="T3"/>
                </a:cxn>
                <a:cxn ang="T10">
                  <a:pos x="T4" y="T5"/>
                </a:cxn>
                <a:cxn ang="T11">
                  <a:pos x="T6" y="T7"/>
                </a:cxn>
              </a:cxnLst>
              <a:rect l="T12" t="T13" r="T14" b="T15"/>
              <a:pathLst>
                <a:path w="459" h="31">
                  <a:moveTo>
                    <a:pt x="0" y="31"/>
                  </a:moveTo>
                  <a:lnTo>
                    <a:pt x="0" y="0"/>
                  </a:lnTo>
                  <a:lnTo>
                    <a:pt x="459" y="0"/>
                  </a:lnTo>
                  <a:lnTo>
                    <a:pt x="459" y="15"/>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534" name="Rectangle 181"/>
            <p:cNvSpPr>
              <a:spLocks noChangeArrowheads="1"/>
            </p:cNvSpPr>
            <p:nvPr/>
          </p:nvSpPr>
          <p:spPr bwMode="auto">
            <a:xfrm>
              <a:off x="3753" y="3753"/>
              <a:ext cx="698" cy="20"/>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1535" name="Freeform 182"/>
            <p:cNvSpPr>
              <a:spLocks/>
            </p:cNvSpPr>
            <p:nvPr/>
          </p:nvSpPr>
          <p:spPr bwMode="auto">
            <a:xfrm>
              <a:off x="2050" y="3704"/>
              <a:ext cx="218" cy="294"/>
            </a:xfrm>
            <a:custGeom>
              <a:avLst/>
              <a:gdLst>
                <a:gd name="T0" fmla="*/ 0 w 170"/>
                <a:gd name="T1" fmla="*/ 294 h 229"/>
                <a:gd name="T2" fmla="*/ 0 w 170"/>
                <a:gd name="T3" fmla="*/ 0 h 229"/>
                <a:gd name="T4" fmla="*/ 218 w 170"/>
                <a:gd name="T5" fmla="*/ 0 h 229"/>
                <a:gd name="T6" fmla="*/ 218 w 170"/>
                <a:gd name="T7" fmla="*/ 123 h 229"/>
                <a:gd name="T8" fmla="*/ 0 60000 65536"/>
                <a:gd name="T9" fmla="*/ 0 60000 65536"/>
                <a:gd name="T10" fmla="*/ 0 60000 65536"/>
                <a:gd name="T11" fmla="*/ 0 60000 65536"/>
                <a:gd name="T12" fmla="*/ 0 w 170"/>
                <a:gd name="T13" fmla="*/ 0 h 229"/>
                <a:gd name="T14" fmla="*/ 170 w 170"/>
                <a:gd name="T15" fmla="*/ 229 h 229"/>
              </a:gdLst>
              <a:ahLst/>
              <a:cxnLst>
                <a:cxn ang="T8">
                  <a:pos x="T0" y="T1"/>
                </a:cxn>
                <a:cxn ang="T9">
                  <a:pos x="T2" y="T3"/>
                </a:cxn>
                <a:cxn ang="T10">
                  <a:pos x="T4" y="T5"/>
                </a:cxn>
                <a:cxn ang="T11">
                  <a:pos x="T6" y="T7"/>
                </a:cxn>
              </a:cxnLst>
              <a:rect l="T12" t="T13" r="T14" b="T15"/>
              <a:pathLst>
                <a:path w="170" h="229">
                  <a:moveTo>
                    <a:pt x="0" y="229"/>
                  </a:moveTo>
                  <a:lnTo>
                    <a:pt x="0" y="0"/>
                  </a:lnTo>
                  <a:lnTo>
                    <a:pt x="170" y="0"/>
                  </a:lnTo>
                  <a:lnTo>
                    <a:pt x="170" y="96"/>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536" name="Freeform 183"/>
            <p:cNvSpPr>
              <a:spLocks/>
            </p:cNvSpPr>
            <p:nvPr/>
          </p:nvSpPr>
          <p:spPr bwMode="auto">
            <a:xfrm>
              <a:off x="1475" y="3704"/>
              <a:ext cx="684" cy="69"/>
            </a:xfrm>
            <a:custGeom>
              <a:avLst/>
              <a:gdLst>
                <a:gd name="T0" fmla="*/ 0 w 533"/>
                <a:gd name="T1" fmla="*/ 69 h 54"/>
                <a:gd name="T2" fmla="*/ 0 w 533"/>
                <a:gd name="T3" fmla="*/ 0 h 54"/>
                <a:gd name="T4" fmla="*/ 684 w 533"/>
                <a:gd name="T5" fmla="*/ 0 h 54"/>
                <a:gd name="T6" fmla="*/ 0 60000 65536"/>
                <a:gd name="T7" fmla="*/ 0 60000 65536"/>
                <a:gd name="T8" fmla="*/ 0 60000 65536"/>
                <a:gd name="T9" fmla="*/ 0 w 533"/>
                <a:gd name="T10" fmla="*/ 0 h 54"/>
                <a:gd name="T11" fmla="*/ 533 w 533"/>
                <a:gd name="T12" fmla="*/ 54 h 54"/>
              </a:gdLst>
              <a:ahLst/>
              <a:cxnLst>
                <a:cxn ang="T6">
                  <a:pos x="T0" y="T1"/>
                </a:cxn>
                <a:cxn ang="T7">
                  <a:pos x="T2" y="T3"/>
                </a:cxn>
                <a:cxn ang="T8">
                  <a:pos x="T4" y="T5"/>
                </a:cxn>
              </a:cxnLst>
              <a:rect l="T9" t="T10" r="T11" b="T12"/>
              <a:pathLst>
                <a:path w="533" h="54">
                  <a:moveTo>
                    <a:pt x="0" y="54"/>
                  </a:moveTo>
                  <a:lnTo>
                    <a:pt x="0" y="0"/>
                  </a:lnTo>
                  <a:lnTo>
                    <a:pt x="533" y="0"/>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537" name="Freeform 184"/>
            <p:cNvSpPr>
              <a:spLocks/>
            </p:cNvSpPr>
            <p:nvPr/>
          </p:nvSpPr>
          <p:spPr bwMode="auto">
            <a:xfrm>
              <a:off x="1818" y="3656"/>
              <a:ext cx="668" cy="342"/>
            </a:xfrm>
            <a:custGeom>
              <a:avLst/>
              <a:gdLst>
                <a:gd name="T0" fmla="*/ 0 w 521"/>
                <a:gd name="T1" fmla="*/ 48 h 266"/>
                <a:gd name="T2" fmla="*/ 0 w 521"/>
                <a:gd name="T3" fmla="*/ 0 h 266"/>
                <a:gd name="T4" fmla="*/ 668 w 521"/>
                <a:gd name="T5" fmla="*/ 0 h 266"/>
                <a:gd name="T6" fmla="*/ 668 w 521"/>
                <a:gd name="T7" fmla="*/ 342 h 266"/>
                <a:gd name="T8" fmla="*/ 0 60000 65536"/>
                <a:gd name="T9" fmla="*/ 0 60000 65536"/>
                <a:gd name="T10" fmla="*/ 0 60000 65536"/>
                <a:gd name="T11" fmla="*/ 0 60000 65536"/>
                <a:gd name="T12" fmla="*/ 0 w 521"/>
                <a:gd name="T13" fmla="*/ 0 h 266"/>
                <a:gd name="T14" fmla="*/ 521 w 521"/>
                <a:gd name="T15" fmla="*/ 266 h 266"/>
              </a:gdLst>
              <a:ahLst/>
              <a:cxnLst>
                <a:cxn ang="T8">
                  <a:pos x="T0" y="T1"/>
                </a:cxn>
                <a:cxn ang="T9">
                  <a:pos x="T2" y="T3"/>
                </a:cxn>
                <a:cxn ang="T10">
                  <a:pos x="T4" y="T5"/>
                </a:cxn>
                <a:cxn ang="T11">
                  <a:pos x="T6" y="T7"/>
                </a:cxn>
              </a:cxnLst>
              <a:rect l="T12" t="T13" r="T14" b="T15"/>
              <a:pathLst>
                <a:path w="521" h="266">
                  <a:moveTo>
                    <a:pt x="0" y="37"/>
                  </a:moveTo>
                  <a:lnTo>
                    <a:pt x="0" y="0"/>
                  </a:lnTo>
                  <a:lnTo>
                    <a:pt x="521" y="0"/>
                  </a:lnTo>
                  <a:lnTo>
                    <a:pt x="521" y="266"/>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538" name="Freeform 185"/>
            <p:cNvSpPr>
              <a:spLocks/>
            </p:cNvSpPr>
            <p:nvPr/>
          </p:nvSpPr>
          <p:spPr bwMode="auto">
            <a:xfrm>
              <a:off x="4102" y="3582"/>
              <a:ext cx="567" cy="416"/>
            </a:xfrm>
            <a:custGeom>
              <a:avLst/>
              <a:gdLst>
                <a:gd name="T0" fmla="*/ 0 w 442"/>
                <a:gd name="T1" fmla="*/ 171 h 324"/>
                <a:gd name="T2" fmla="*/ 0 w 442"/>
                <a:gd name="T3" fmla="*/ 0 h 324"/>
                <a:gd name="T4" fmla="*/ 567 w 442"/>
                <a:gd name="T5" fmla="*/ 0 h 324"/>
                <a:gd name="T6" fmla="*/ 567 w 442"/>
                <a:gd name="T7" fmla="*/ 416 h 324"/>
                <a:gd name="T8" fmla="*/ 0 60000 65536"/>
                <a:gd name="T9" fmla="*/ 0 60000 65536"/>
                <a:gd name="T10" fmla="*/ 0 60000 65536"/>
                <a:gd name="T11" fmla="*/ 0 60000 65536"/>
                <a:gd name="T12" fmla="*/ 0 w 442"/>
                <a:gd name="T13" fmla="*/ 0 h 324"/>
                <a:gd name="T14" fmla="*/ 442 w 442"/>
                <a:gd name="T15" fmla="*/ 324 h 324"/>
              </a:gdLst>
              <a:ahLst/>
              <a:cxnLst>
                <a:cxn ang="T8">
                  <a:pos x="T0" y="T1"/>
                </a:cxn>
                <a:cxn ang="T9">
                  <a:pos x="T2" y="T3"/>
                </a:cxn>
                <a:cxn ang="T10">
                  <a:pos x="T4" y="T5"/>
                </a:cxn>
                <a:cxn ang="T11">
                  <a:pos x="T6" y="T7"/>
                </a:cxn>
              </a:cxnLst>
              <a:rect l="T12" t="T13" r="T14" b="T15"/>
              <a:pathLst>
                <a:path w="442" h="324">
                  <a:moveTo>
                    <a:pt x="0" y="133"/>
                  </a:moveTo>
                  <a:lnTo>
                    <a:pt x="0" y="0"/>
                  </a:lnTo>
                  <a:lnTo>
                    <a:pt x="442" y="0"/>
                  </a:lnTo>
                  <a:lnTo>
                    <a:pt x="442" y="324"/>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539" name="Freeform 186"/>
            <p:cNvSpPr>
              <a:spLocks/>
            </p:cNvSpPr>
            <p:nvPr/>
          </p:nvSpPr>
          <p:spPr bwMode="auto">
            <a:xfrm>
              <a:off x="2152" y="3506"/>
              <a:ext cx="480" cy="492"/>
            </a:xfrm>
            <a:custGeom>
              <a:avLst/>
              <a:gdLst>
                <a:gd name="T0" fmla="*/ 0 w 374"/>
                <a:gd name="T1" fmla="*/ 150 h 383"/>
                <a:gd name="T2" fmla="*/ 0 w 374"/>
                <a:gd name="T3" fmla="*/ 0 h 383"/>
                <a:gd name="T4" fmla="*/ 480 w 374"/>
                <a:gd name="T5" fmla="*/ 0 h 383"/>
                <a:gd name="T6" fmla="*/ 480 w 374"/>
                <a:gd name="T7" fmla="*/ 492 h 383"/>
                <a:gd name="T8" fmla="*/ 0 60000 65536"/>
                <a:gd name="T9" fmla="*/ 0 60000 65536"/>
                <a:gd name="T10" fmla="*/ 0 60000 65536"/>
                <a:gd name="T11" fmla="*/ 0 60000 65536"/>
                <a:gd name="T12" fmla="*/ 0 w 374"/>
                <a:gd name="T13" fmla="*/ 0 h 383"/>
                <a:gd name="T14" fmla="*/ 374 w 374"/>
                <a:gd name="T15" fmla="*/ 383 h 383"/>
              </a:gdLst>
              <a:ahLst/>
              <a:cxnLst>
                <a:cxn ang="T8">
                  <a:pos x="T0" y="T1"/>
                </a:cxn>
                <a:cxn ang="T9">
                  <a:pos x="T2" y="T3"/>
                </a:cxn>
                <a:cxn ang="T10">
                  <a:pos x="T4" y="T5"/>
                </a:cxn>
                <a:cxn ang="T11">
                  <a:pos x="T6" y="T7"/>
                </a:cxn>
              </a:cxnLst>
              <a:rect l="T12" t="T13" r="T14" b="T15"/>
              <a:pathLst>
                <a:path w="374" h="383">
                  <a:moveTo>
                    <a:pt x="0" y="117"/>
                  </a:moveTo>
                  <a:lnTo>
                    <a:pt x="0" y="0"/>
                  </a:lnTo>
                  <a:lnTo>
                    <a:pt x="374" y="0"/>
                  </a:lnTo>
                  <a:lnTo>
                    <a:pt x="374" y="383"/>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540" name="Freeform 187"/>
            <p:cNvSpPr>
              <a:spLocks/>
            </p:cNvSpPr>
            <p:nvPr/>
          </p:nvSpPr>
          <p:spPr bwMode="auto">
            <a:xfrm>
              <a:off x="2392" y="3377"/>
              <a:ext cx="385" cy="621"/>
            </a:xfrm>
            <a:custGeom>
              <a:avLst/>
              <a:gdLst>
                <a:gd name="T0" fmla="*/ 0 w 300"/>
                <a:gd name="T1" fmla="*/ 130 h 484"/>
                <a:gd name="T2" fmla="*/ 0 w 300"/>
                <a:gd name="T3" fmla="*/ 0 h 484"/>
                <a:gd name="T4" fmla="*/ 385 w 300"/>
                <a:gd name="T5" fmla="*/ 0 h 484"/>
                <a:gd name="T6" fmla="*/ 385 w 300"/>
                <a:gd name="T7" fmla="*/ 621 h 484"/>
                <a:gd name="T8" fmla="*/ 0 60000 65536"/>
                <a:gd name="T9" fmla="*/ 0 60000 65536"/>
                <a:gd name="T10" fmla="*/ 0 60000 65536"/>
                <a:gd name="T11" fmla="*/ 0 60000 65536"/>
                <a:gd name="T12" fmla="*/ 0 w 300"/>
                <a:gd name="T13" fmla="*/ 0 h 484"/>
                <a:gd name="T14" fmla="*/ 300 w 300"/>
                <a:gd name="T15" fmla="*/ 484 h 484"/>
              </a:gdLst>
              <a:ahLst/>
              <a:cxnLst>
                <a:cxn ang="T8">
                  <a:pos x="T0" y="T1"/>
                </a:cxn>
                <a:cxn ang="T9">
                  <a:pos x="T2" y="T3"/>
                </a:cxn>
                <a:cxn ang="T10">
                  <a:pos x="T4" y="T5"/>
                </a:cxn>
                <a:cxn ang="T11">
                  <a:pos x="T6" y="T7"/>
                </a:cxn>
              </a:cxnLst>
              <a:rect l="T12" t="T13" r="T14" b="T15"/>
              <a:pathLst>
                <a:path w="300" h="484">
                  <a:moveTo>
                    <a:pt x="0" y="101"/>
                  </a:moveTo>
                  <a:lnTo>
                    <a:pt x="0" y="0"/>
                  </a:lnTo>
                  <a:lnTo>
                    <a:pt x="300" y="0"/>
                  </a:lnTo>
                  <a:lnTo>
                    <a:pt x="300" y="484"/>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541" name="Freeform 188"/>
            <p:cNvSpPr>
              <a:spLocks/>
            </p:cNvSpPr>
            <p:nvPr/>
          </p:nvSpPr>
          <p:spPr bwMode="auto">
            <a:xfrm>
              <a:off x="4385" y="3315"/>
              <a:ext cx="429" cy="683"/>
            </a:xfrm>
            <a:custGeom>
              <a:avLst/>
              <a:gdLst>
                <a:gd name="T0" fmla="*/ 0 w 334"/>
                <a:gd name="T1" fmla="*/ 267 h 532"/>
                <a:gd name="T2" fmla="*/ 0 w 334"/>
                <a:gd name="T3" fmla="*/ 0 h 532"/>
                <a:gd name="T4" fmla="*/ 429 w 334"/>
                <a:gd name="T5" fmla="*/ 0 h 532"/>
                <a:gd name="T6" fmla="*/ 429 w 334"/>
                <a:gd name="T7" fmla="*/ 683 h 532"/>
                <a:gd name="T8" fmla="*/ 0 60000 65536"/>
                <a:gd name="T9" fmla="*/ 0 60000 65536"/>
                <a:gd name="T10" fmla="*/ 0 60000 65536"/>
                <a:gd name="T11" fmla="*/ 0 60000 65536"/>
                <a:gd name="T12" fmla="*/ 0 w 334"/>
                <a:gd name="T13" fmla="*/ 0 h 532"/>
                <a:gd name="T14" fmla="*/ 334 w 334"/>
                <a:gd name="T15" fmla="*/ 532 h 532"/>
              </a:gdLst>
              <a:ahLst/>
              <a:cxnLst>
                <a:cxn ang="T8">
                  <a:pos x="T0" y="T1"/>
                </a:cxn>
                <a:cxn ang="T9">
                  <a:pos x="T2" y="T3"/>
                </a:cxn>
                <a:cxn ang="T10">
                  <a:pos x="T4" y="T5"/>
                </a:cxn>
                <a:cxn ang="T11">
                  <a:pos x="T6" y="T7"/>
                </a:cxn>
              </a:cxnLst>
              <a:rect l="T12" t="T13" r="T14" b="T15"/>
              <a:pathLst>
                <a:path w="334" h="532">
                  <a:moveTo>
                    <a:pt x="0" y="208"/>
                  </a:moveTo>
                  <a:lnTo>
                    <a:pt x="0" y="0"/>
                  </a:lnTo>
                  <a:lnTo>
                    <a:pt x="334" y="0"/>
                  </a:lnTo>
                  <a:lnTo>
                    <a:pt x="334" y="532"/>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542" name="Freeform 189"/>
            <p:cNvSpPr>
              <a:spLocks/>
            </p:cNvSpPr>
            <p:nvPr/>
          </p:nvSpPr>
          <p:spPr bwMode="auto">
            <a:xfrm>
              <a:off x="2581" y="1809"/>
              <a:ext cx="2015" cy="1568"/>
            </a:xfrm>
            <a:custGeom>
              <a:avLst/>
              <a:gdLst>
                <a:gd name="T0" fmla="*/ 2015 w 1570"/>
                <a:gd name="T1" fmla="*/ 1506 h 1222"/>
                <a:gd name="T2" fmla="*/ 2015 w 1570"/>
                <a:gd name="T3" fmla="*/ 0 h 1222"/>
                <a:gd name="T4" fmla="*/ 0 w 1570"/>
                <a:gd name="T5" fmla="*/ 0 h 1222"/>
                <a:gd name="T6" fmla="*/ 0 w 1570"/>
                <a:gd name="T7" fmla="*/ 1568 h 1222"/>
                <a:gd name="T8" fmla="*/ 0 60000 65536"/>
                <a:gd name="T9" fmla="*/ 0 60000 65536"/>
                <a:gd name="T10" fmla="*/ 0 60000 65536"/>
                <a:gd name="T11" fmla="*/ 0 60000 65536"/>
                <a:gd name="T12" fmla="*/ 0 w 1570"/>
                <a:gd name="T13" fmla="*/ 0 h 1222"/>
                <a:gd name="T14" fmla="*/ 1570 w 1570"/>
                <a:gd name="T15" fmla="*/ 1222 h 1222"/>
              </a:gdLst>
              <a:ahLst/>
              <a:cxnLst>
                <a:cxn ang="T8">
                  <a:pos x="T0" y="T1"/>
                </a:cxn>
                <a:cxn ang="T9">
                  <a:pos x="T2" y="T3"/>
                </a:cxn>
                <a:cxn ang="T10">
                  <a:pos x="T4" y="T5"/>
                </a:cxn>
                <a:cxn ang="T11">
                  <a:pos x="T6" y="T7"/>
                </a:cxn>
              </a:cxnLst>
              <a:rect l="T12" t="T13" r="T14" b="T15"/>
              <a:pathLst>
                <a:path w="1570" h="1222">
                  <a:moveTo>
                    <a:pt x="1570" y="1174"/>
                  </a:moveTo>
                  <a:lnTo>
                    <a:pt x="1570" y="0"/>
                  </a:lnTo>
                  <a:lnTo>
                    <a:pt x="0" y="0"/>
                  </a:lnTo>
                  <a:lnTo>
                    <a:pt x="0" y="1222"/>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543" name="Freeform 190"/>
            <p:cNvSpPr>
              <a:spLocks/>
            </p:cNvSpPr>
            <p:nvPr/>
          </p:nvSpPr>
          <p:spPr bwMode="auto">
            <a:xfrm>
              <a:off x="3592" y="1338"/>
              <a:ext cx="1368" cy="2660"/>
            </a:xfrm>
            <a:custGeom>
              <a:avLst/>
              <a:gdLst>
                <a:gd name="T0" fmla="*/ 0 w 1066"/>
                <a:gd name="T1" fmla="*/ 471 h 2073"/>
                <a:gd name="T2" fmla="*/ 0 w 1066"/>
                <a:gd name="T3" fmla="*/ 0 h 2073"/>
                <a:gd name="T4" fmla="*/ 1368 w 1066"/>
                <a:gd name="T5" fmla="*/ 0 h 2073"/>
                <a:gd name="T6" fmla="*/ 1368 w 1066"/>
                <a:gd name="T7" fmla="*/ 2660 h 2073"/>
                <a:gd name="T8" fmla="*/ 0 60000 65536"/>
                <a:gd name="T9" fmla="*/ 0 60000 65536"/>
                <a:gd name="T10" fmla="*/ 0 60000 65536"/>
                <a:gd name="T11" fmla="*/ 0 60000 65536"/>
                <a:gd name="T12" fmla="*/ 0 w 1066"/>
                <a:gd name="T13" fmla="*/ 0 h 2073"/>
                <a:gd name="T14" fmla="*/ 1066 w 1066"/>
                <a:gd name="T15" fmla="*/ 2073 h 2073"/>
              </a:gdLst>
              <a:ahLst/>
              <a:cxnLst>
                <a:cxn ang="T8">
                  <a:pos x="T0" y="T1"/>
                </a:cxn>
                <a:cxn ang="T9">
                  <a:pos x="T2" y="T3"/>
                </a:cxn>
                <a:cxn ang="T10">
                  <a:pos x="T4" y="T5"/>
                </a:cxn>
                <a:cxn ang="T11">
                  <a:pos x="T6" y="T7"/>
                </a:cxn>
              </a:cxnLst>
              <a:rect l="T12" t="T13" r="T14" b="T15"/>
              <a:pathLst>
                <a:path w="1066" h="2073">
                  <a:moveTo>
                    <a:pt x="0" y="367"/>
                  </a:moveTo>
                  <a:lnTo>
                    <a:pt x="0" y="0"/>
                  </a:lnTo>
                  <a:lnTo>
                    <a:pt x="1066" y="0"/>
                  </a:lnTo>
                  <a:lnTo>
                    <a:pt x="1066" y="2073"/>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544" name="Line 191"/>
            <p:cNvSpPr>
              <a:spLocks noChangeShapeType="1"/>
            </p:cNvSpPr>
            <p:nvPr/>
          </p:nvSpPr>
          <p:spPr bwMode="auto">
            <a:xfrm>
              <a:off x="717" y="4008"/>
              <a:ext cx="4288" cy="0"/>
            </a:xfrm>
            <a:prstGeom prst="line">
              <a:avLst/>
            </a:prstGeom>
            <a:noFill/>
            <a:ln w="60325">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508" name="Text Box 192"/>
          <p:cNvSpPr txBox="1">
            <a:spLocks noChangeArrowheads="1"/>
          </p:cNvSpPr>
          <p:nvPr/>
        </p:nvSpPr>
        <p:spPr bwMode="auto">
          <a:xfrm>
            <a:off x="850900" y="4117181"/>
            <a:ext cx="10919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a:t>Outlier</a:t>
            </a:r>
          </a:p>
        </p:txBody>
      </p:sp>
      <p:sp>
        <p:nvSpPr>
          <p:cNvPr id="203969" name="Text Box 193"/>
          <p:cNvSpPr txBox="1">
            <a:spLocks noChangeArrowheads="1"/>
          </p:cNvSpPr>
          <p:nvPr/>
        </p:nvSpPr>
        <p:spPr bwMode="auto">
          <a:xfrm>
            <a:off x="109571" y="-5208"/>
            <a:ext cx="8918815" cy="1077218"/>
          </a:xfrm>
          <a:prstGeom prst="rect">
            <a:avLst/>
          </a:prstGeom>
          <a:noFill/>
          <a:ln w="0">
            <a:noFill/>
            <a:miter lim="800000"/>
            <a:headEnd/>
            <a:tailEnd/>
          </a:ln>
          <a:effectLst/>
        </p:spPr>
        <p:txBody>
          <a:bodyPr wrap="square">
            <a:spAutoFit/>
          </a:bodyPr>
          <a:lstStyle>
            <a:lvl1pPr>
              <a:defRPr sz="2400">
                <a:solidFill>
                  <a:schemeClr val="tx1"/>
                </a:solidFill>
                <a:latin typeface="Arial" charset="0"/>
                <a:ea typeface="ＭＳ Ｐゴシック" pitchFamily="-111" charset="-128"/>
              </a:defRPr>
            </a:lvl1pPr>
            <a:lvl2pPr marL="37931725" indent="-37474525">
              <a:defRPr sz="2400">
                <a:solidFill>
                  <a:schemeClr val="tx1"/>
                </a:solidFill>
                <a:latin typeface="Arial" charset="0"/>
                <a:ea typeface="ＭＳ Ｐゴシック" pitchFamily="-111" charset="-128"/>
              </a:defRPr>
            </a:lvl2pPr>
            <a:lvl3pPr>
              <a:defRPr sz="2400">
                <a:solidFill>
                  <a:schemeClr val="tx1"/>
                </a:solidFill>
                <a:latin typeface="Arial" charset="0"/>
                <a:ea typeface="ＭＳ Ｐゴシック" pitchFamily="-111" charset="-128"/>
              </a:defRPr>
            </a:lvl3pPr>
            <a:lvl4pPr>
              <a:defRPr sz="2400">
                <a:solidFill>
                  <a:schemeClr val="tx1"/>
                </a:solidFill>
                <a:latin typeface="Arial" charset="0"/>
                <a:ea typeface="ＭＳ Ｐゴシック" pitchFamily="-111" charset="-128"/>
              </a:defRPr>
            </a:lvl4pPr>
            <a:lvl5pPr>
              <a:defRPr sz="2400">
                <a:solidFill>
                  <a:schemeClr val="tx1"/>
                </a:solidFill>
                <a:latin typeface="Arial" charset="0"/>
                <a:ea typeface="ＭＳ Ｐゴシック" pitchFamily="-111" charset="-128"/>
              </a:defRPr>
            </a:lvl5pPr>
            <a:lvl6pPr marL="457200" eaLnBrk="0" fontAlgn="base" hangingPunct="0">
              <a:spcBef>
                <a:spcPct val="0"/>
              </a:spcBef>
              <a:spcAft>
                <a:spcPct val="0"/>
              </a:spcAft>
              <a:defRPr sz="2400">
                <a:solidFill>
                  <a:schemeClr val="tx1"/>
                </a:solidFill>
                <a:latin typeface="Arial" charset="0"/>
                <a:ea typeface="ＭＳ Ｐゴシック" pitchFamily="-111" charset="-128"/>
              </a:defRPr>
            </a:lvl6pPr>
            <a:lvl7pPr marL="914400" eaLnBrk="0" fontAlgn="base" hangingPunct="0">
              <a:spcBef>
                <a:spcPct val="0"/>
              </a:spcBef>
              <a:spcAft>
                <a:spcPct val="0"/>
              </a:spcAft>
              <a:defRPr sz="2400">
                <a:solidFill>
                  <a:schemeClr val="tx1"/>
                </a:solidFill>
                <a:latin typeface="Arial" charset="0"/>
                <a:ea typeface="ＭＳ Ｐゴシック" pitchFamily="-111" charset="-128"/>
              </a:defRPr>
            </a:lvl7pPr>
            <a:lvl8pPr marL="1371600" eaLnBrk="0" fontAlgn="base" hangingPunct="0">
              <a:spcBef>
                <a:spcPct val="0"/>
              </a:spcBef>
              <a:spcAft>
                <a:spcPct val="0"/>
              </a:spcAft>
              <a:defRPr sz="2400">
                <a:solidFill>
                  <a:schemeClr val="tx1"/>
                </a:solidFill>
                <a:latin typeface="Arial" charset="0"/>
                <a:ea typeface="ＭＳ Ｐゴシック" pitchFamily="-111" charset="-128"/>
              </a:defRPr>
            </a:lvl8pPr>
            <a:lvl9pPr marL="1828800" eaLnBrk="0" fontAlgn="base" hangingPunct="0">
              <a:spcBef>
                <a:spcPct val="0"/>
              </a:spcBef>
              <a:spcAft>
                <a:spcPct val="0"/>
              </a:spcAft>
              <a:defRPr sz="2400">
                <a:solidFill>
                  <a:schemeClr val="tx1"/>
                </a:solidFill>
                <a:latin typeface="Arial" charset="0"/>
                <a:ea typeface="ＭＳ Ｐゴシック" pitchFamily="-111" charset="-128"/>
              </a:defRPr>
            </a:lvl9pPr>
          </a:lstStyle>
          <a:p>
            <a:pPr algn="ctr">
              <a:defRPr/>
            </a:pPr>
            <a:r>
              <a:rPr lang="en-US" altLang="en-US" sz="3200" b="1" dirty="0"/>
              <a:t>One potential use of a </a:t>
            </a:r>
            <a:r>
              <a:rPr lang="en-US" altLang="en-US" sz="3200" b="1" dirty="0" err="1"/>
              <a:t>dendrogram</a:t>
            </a:r>
            <a:r>
              <a:rPr lang="en-US" altLang="en-US" sz="3200" b="1" dirty="0"/>
              <a:t>: detecting outliers</a:t>
            </a:r>
          </a:p>
        </p:txBody>
      </p:sp>
      <p:sp>
        <p:nvSpPr>
          <p:cNvPr id="21510" name="Text Box 194"/>
          <p:cNvSpPr txBox="1">
            <a:spLocks noChangeArrowheads="1"/>
          </p:cNvSpPr>
          <p:nvPr/>
        </p:nvSpPr>
        <p:spPr bwMode="auto">
          <a:xfrm>
            <a:off x="368301" y="1067991"/>
            <a:ext cx="608171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2000"/>
              <a:t>The single isolated branch is suggestive of a data point that is very different to all others</a:t>
            </a:r>
          </a:p>
        </p:txBody>
      </p:sp>
      <p:sp>
        <p:nvSpPr>
          <p:cNvPr id="21511" name="Line 195"/>
          <p:cNvSpPr>
            <a:spLocks noChangeShapeType="1"/>
          </p:cNvSpPr>
          <p:nvPr/>
        </p:nvSpPr>
        <p:spPr bwMode="auto">
          <a:xfrm>
            <a:off x="6122988" y="1333500"/>
            <a:ext cx="685800" cy="457200"/>
          </a:xfrm>
          <a:prstGeom prst="line">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512" name="Line 196"/>
          <p:cNvSpPr>
            <a:spLocks noChangeShapeType="1"/>
          </p:cNvSpPr>
          <p:nvPr/>
        </p:nvSpPr>
        <p:spPr bwMode="auto">
          <a:xfrm flipV="1">
            <a:off x="1949450" y="3920729"/>
            <a:ext cx="647700" cy="342900"/>
          </a:xfrm>
          <a:prstGeom prst="line">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0287618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026"/>
          <p:cNvSpPr>
            <a:spLocks noGrp="1" noChangeArrowheads="1"/>
          </p:cNvSpPr>
          <p:nvPr>
            <p:ph type="title"/>
          </p:nvPr>
        </p:nvSpPr>
        <p:spPr>
          <a:xfrm>
            <a:off x="76200" y="0"/>
            <a:ext cx="8915400" cy="857250"/>
          </a:xfrm>
        </p:spPr>
        <p:txBody>
          <a:bodyPr/>
          <a:lstStyle/>
          <a:p>
            <a:r>
              <a:rPr lang="en-US" altLang="en-US"/>
              <a:t>Hierarchical Clustering</a:t>
            </a:r>
          </a:p>
        </p:txBody>
      </p:sp>
      <p:grpSp>
        <p:nvGrpSpPr>
          <p:cNvPr id="22531" name="Group 1027"/>
          <p:cNvGrpSpPr>
            <a:grpSpLocks/>
          </p:cNvGrpSpPr>
          <p:nvPr/>
        </p:nvGrpSpPr>
        <p:grpSpPr bwMode="auto">
          <a:xfrm>
            <a:off x="743756" y="3153562"/>
            <a:ext cx="3587750" cy="1912144"/>
            <a:chOff x="98" y="300"/>
            <a:chExt cx="3214" cy="2284"/>
          </a:xfrm>
        </p:grpSpPr>
        <p:pic>
          <p:nvPicPr>
            <p:cNvPr id="22535" name="Picture 1028" descr="Edna Krabapp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 y="1440"/>
              <a:ext cx="504" cy="1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Picture 102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8" y="1824"/>
              <a:ext cx="308" cy="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7" name="Picture 1030" descr="C:\Documents and Settings\eamonn\Desktop\bios_family_marge.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0" y="1278"/>
              <a:ext cx="424" cy="1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538" name="Group 1031"/>
            <p:cNvGrpSpPr>
              <a:grpSpLocks/>
            </p:cNvGrpSpPr>
            <p:nvPr/>
          </p:nvGrpSpPr>
          <p:grpSpPr bwMode="auto">
            <a:xfrm>
              <a:off x="1865" y="1505"/>
              <a:ext cx="1447" cy="1031"/>
              <a:chOff x="252" y="2364"/>
              <a:chExt cx="2258" cy="1608"/>
            </a:xfrm>
          </p:grpSpPr>
          <p:pic>
            <p:nvPicPr>
              <p:cNvPr id="22553" name="Picture 10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 y="2364"/>
                <a:ext cx="900" cy="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54" name="Picture 10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6" y="2412"/>
                <a:ext cx="1154" cy="1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539" name="Line 1034"/>
            <p:cNvSpPr>
              <a:spLocks noChangeShapeType="1"/>
            </p:cNvSpPr>
            <p:nvPr/>
          </p:nvSpPr>
          <p:spPr bwMode="auto">
            <a:xfrm flipH="1" flipV="1">
              <a:off x="255" y="444"/>
              <a:ext cx="0" cy="903"/>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2540" name="Line 1035"/>
            <p:cNvSpPr>
              <a:spLocks noChangeShapeType="1"/>
            </p:cNvSpPr>
            <p:nvPr/>
          </p:nvSpPr>
          <p:spPr bwMode="auto">
            <a:xfrm flipH="1" flipV="1">
              <a:off x="2919" y="1167"/>
              <a:ext cx="0" cy="185"/>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2541" name="Line 1036"/>
            <p:cNvSpPr>
              <a:spLocks noChangeShapeType="1"/>
            </p:cNvSpPr>
            <p:nvPr/>
          </p:nvSpPr>
          <p:spPr bwMode="auto">
            <a:xfrm flipH="1" flipV="1">
              <a:off x="2227" y="1167"/>
              <a:ext cx="0" cy="185"/>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2542" name="Line 1037"/>
            <p:cNvSpPr>
              <a:spLocks noChangeShapeType="1"/>
            </p:cNvSpPr>
            <p:nvPr/>
          </p:nvSpPr>
          <p:spPr bwMode="auto">
            <a:xfrm flipH="1">
              <a:off x="2221" y="1167"/>
              <a:ext cx="703"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43" name="Line 1038"/>
            <p:cNvSpPr>
              <a:spLocks noChangeShapeType="1"/>
            </p:cNvSpPr>
            <p:nvPr/>
          </p:nvSpPr>
          <p:spPr bwMode="auto">
            <a:xfrm flipH="1">
              <a:off x="1193" y="710"/>
              <a:ext cx="138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44" name="Line 1039"/>
            <p:cNvSpPr>
              <a:spLocks noChangeShapeType="1"/>
            </p:cNvSpPr>
            <p:nvPr/>
          </p:nvSpPr>
          <p:spPr bwMode="auto">
            <a:xfrm rot="5400000" flipH="1">
              <a:off x="2343" y="943"/>
              <a:ext cx="457"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45" name="Line 1040"/>
            <p:cNvSpPr>
              <a:spLocks noChangeShapeType="1"/>
            </p:cNvSpPr>
            <p:nvPr/>
          </p:nvSpPr>
          <p:spPr bwMode="auto">
            <a:xfrm rot="5400000" flipH="1">
              <a:off x="1712" y="574"/>
              <a:ext cx="265"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2546" name="Group 1041"/>
            <p:cNvGrpSpPr>
              <a:grpSpLocks/>
            </p:cNvGrpSpPr>
            <p:nvPr/>
          </p:nvGrpSpPr>
          <p:grpSpPr bwMode="auto">
            <a:xfrm>
              <a:off x="859" y="969"/>
              <a:ext cx="703" cy="377"/>
              <a:chOff x="2112" y="2976"/>
              <a:chExt cx="703" cy="377"/>
            </a:xfrm>
          </p:grpSpPr>
          <p:sp>
            <p:nvSpPr>
              <p:cNvPr id="22550" name="Line 1042"/>
              <p:cNvSpPr>
                <a:spLocks noChangeShapeType="1"/>
              </p:cNvSpPr>
              <p:nvPr/>
            </p:nvSpPr>
            <p:spPr bwMode="auto">
              <a:xfrm flipH="1" flipV="1">
                <a:off x="2810" y="2976"/>
                <a:ext cx="0" cy="377"/>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2551" name="Line 1043"/>
              <p:cNvSpPr>
                <a:spLocks noChangeShapeType="1"/>
              </p:cNvSpPr>
              <p:nvPr/>
            </p:nvSpPr>
            <p:spPr bwMode="auto">
              <a:xfrm flipH="1" flipV="1">
                <a:off x="2118" y="2976"/>
                <a:ext cx="0" cy="377"/>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2552" name="Line 1044"/>
              <p:cNvSpPr>
                <a:spLocks noChangeShapeType="1"/>
              </p:cNvSpPr>
              <p:nvPr/>
            </p:nvSpPr>
            <p:spPr bwMode="auto">
              <a:xfrm flipH="1">
                <a:off x="2112" y="2976"/>
                <a:ext cx="703"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547" name="Line 1045"/>
            <p:cNvSpPr>
              <a:spLocks noChangeShapeType="1"/>
            </p:cNvSpPr>
            <p:nvPr/>
          </p:nvSpPr>
          <p:spPr bwMode="auto">
            <a:xfrm rot="5400000" flipH="1">
              <a:off x="1065" y="844"/>
              <a:ext cx="258"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48" name="Line 1046"/>
            <p:cNvSpPr>
              <a:spLocks noChangeShapeType="1"/>
            </p:cNvSpPr>
            <p:nvPr/>
          </p:nvSpPr>
          <p:spPr bwMode="auto">
            <a:xfrm flipH="1">
              <a:off x="253" y="446"/>
              <a:ext cx="1582"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49" name="Line 1047"/>
            <p:cNvSpPr>
              <a:spLocks noChangeShapeType="1"/>
            </p:cNvSpPr>
            <p:nvPr/>
          </p:nvSpPr>
          <p:spPr bwMode="auto">
            <a:xfrm rot="5400000" flipH="1">
              <a:off x="989" y="370"/>
              <a:ext cx="139"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2532" name="Text Box 1048"/>
          <p:cNvSpPr txBox="1">
            <a:spLocks noChangeArrowheads="1"/>
          </p:cNvSpPr>
          <p:nvPr/>
        </p:nvSpPr>
        <p:spPr bwMode="auto">
          <a:xfrm>
            <a:off x="227898" y="629352"/>
            <a:ext cx="3851275"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600" dirty="0">
                <a:latin typeface="Arial" panose="020B0604020202020204" pitchFamily="34" charset="0"/>
                <a:cs typeface="Arial" panose="020B0604020202020204" pitchFamily="34" charset="0"/>
              </a:rPr>
              <a:t>The number of </a:t>
            </a:r>
            <a:r>
              <a:rPr lang="en-US" altLang="en-US" sz="1600" dirty="0" err="1">
                <a:latin typeface="Arial" panose="020B0604020202020204" pitchFamily="34" charset="0"/>
                <a:cs typeface="Arial" panose="020B0604020202020204" pitchFamily="34" charset="0"/>
              </a:rPr>
              <a:t>dendrograms</a:t>
            </a:r>
            <a:r>
              <a:rPr lang="en-US" altLang="en-US" sz="1600" dirty="0">
                <a:latin typeface="Arial" panose="020B0604020202020204" pitchFamily="34" charset="0"/>
                <a:cs typeface="Arial" panose="020B0604020202020204" pitchFamily="34" charset="0"/>
              </a:rPr>
              <a:t> with </a:t>
            </a:r>
            <a:r>
              <a:rPr lang="en-US" altLang="en-US" sz="1600" i="1" dirty="0">
                <a:latin typeface="Arial" panose="020B0604020202020204" pitchFamily="34" charset="0"/>
                <a:cs typeface="Arial" panose="020B0604020202020204" pitchFamily="34" charset="0"/>
              </a:rPr>
              <a:t>n</a:t>
            </a:r>
            <a:r>
              <a:rPr lang="en-US" altLang="en-US" sz="1600" dirty="0">
                <a:latin typeface="Arial" panose="020B0604020202020204" pitchFamily="34" charset="0"/>
                <a:cs typeface="Arial" panose="020B0604020202020204" pitchFamily="34" charset="0"/>
              </a:rPr>
              <a:t> </a:t>
            </a:r>
          </a:p>
          <a:p>
            <a:r>
              <a:rPr lang="en-US" altLang="en-US" sz="1600" dirty="0">
                <a:latin typeface="Arial" panose="020B0604020202020204" pitchFamily="34" charset="0"/>
                <a:cs typeface="Arial" panose="020B0604020202020204" pitchFamily="34" charset="0"/>
              </a:rPr>
              <a:t>leafs  = (2</a:t>
            </a:r>
            <a:r>
              <a:rPr lang="en-US" altLang="en-US" sz="1600" i="1" dirty="0">
                <a:latin typeface="Arial" panose="020B0604020202020204" pitchFamily="34" charset="0"/>
                <a:cs typeface="Arial" panose="020B0604020202020204" pitchFamily="34" charset="0"/>
              </a:rPr>
              <a:t>n</a:t>
            </a:r>
            <a:r>
              <a:rPr lang="en-US" altLang="en-US" sz="1600" dirty="0">
                <a:latin typeface="Arial" panose="020B0604020202020204" pitchFamily="34" charset="0"/>
                <a:cs typeface="Arial" panose="020B0604020202020204" pitchFamily="34" charset="0"/>
              </a:rPr>
              <a:t> -3)!/[(2</a:t>
            </a:r>
            <a:r>
              <a:rPr lang="en-US" altLang="en-US" sz="1600" baseline="30000" dirty="0">
                <a:latin typeface="Arial" panose="020B0604020202020204" pitchFamily="34" charset="0"/>
                <a:cs typeface="Arial" panose="020B0604020202020204" pitchFamily="34" charset="0"/>
              </a:rPr>
              <a:t>(</a:t>
            </a:r>
            <a:r>
              <a:rPr lang="en-US" altLang="en-US" sz="1600" i="1" baseline="30000" dirty="0">
                <a:latin typeface="Arial" panose="020B0604020202020204" pitchFamily="34" charset="0"/>
                <a:cs typeface="Arial" panose="020B0604020202020204" pitchFamily="34" charset="0"/>
              </a:rPr>
              <a:t>n </a:t>
            </a:r>
            <a:r>
              <a:rPr lang="en-US" altLang="en-US" sz="1600" baseline="30000" dirty="0">
                <a:latin typeface="Arial" panose="020B0604020202020204" pitchFamily="34" charset="0"/>
                <a:cs typeface="Arial" panose="020B0604020202020204" pitchFamily="34" charset="0"/>
              </a:rPr>
              <a:t>-2)</a:t>
            </a:r>
            <a:r>
              <a:rPr lang="en-US" altLang="en-US" sz="1600" dirty="0">
                <a:latin typeface="Arial" panose="020B0604020202020204" pitchFamily="34" charset="0"/>
                <a:cs typeface="Arial" panose="020B0604020202020204" pitchFamily="34" charset="0"/>
              </a:rPr>
              <a:t>) (</a:t>
            </a:r>
            <a:r>
              <a:rPr lang="en-US" altLang="en-US" sz="1600" i="1" dirty="0">
                <a:latin typeface="Arial" panose="020B0604020202020204" pitchFamily="34" charset="0"/>
                <a:cs typeface="Arial" panose="020B0604020202020204" pitchFamily="34" charset="0"/>
              </a:rPr>
              <a:t>n </a:t>
            </a:r>
            <a:r>
              <a:rPr lang="en-US" altLang="en-US" sz="1600" dirty="0">
                <a:latin typeface="Arial" panose="020B0604020202020204" pitchFamily="34" charset="0"/>
                <a:cs typeface="Arial" panose="020B0604020202020204" pitchFamily="34" charset="0"/>
              </a:rPr>
              <a:t>-2)!]</a:t>
            </a:r>
          </a:p>
          <a:p>
            <a:r>
              <a:rPr lang="en-US" altLang="en-US" sz="1600" dirty="0">
                <a:latin typeface="Arial" panose="020B0604020202020204" pitchFamily="34" charset="0"/>
                <a:cs typeface="Arial" panose="020B0604020202020204" pitchFamily="34" charset="0"/>
              </a:rPr>
              <a:t>Number 	Number of Possible</a:t>
            </a:r>
          </a:p>
          <a:p>
            <a:r>
              <a:rPr lang="en-US" altLang="en-US" sz="1600" dirty="0">
                <a:latin typeface="Arial" panose="020B0604020202020204" pitchFamily="34" charset="0"/>
                <a:cs typeface="Arial" panose="020B0604020202020204" pitchFamily="34" charset="0"/>
              </a:rPr>
              <a:t>of Leafs	</a:t>
            </a:r>
            <a:r>
              <a:rPr lang="en-US" altLang="en-US" sz="1600" dirty="0" err="1">
                <a:latin typeface="Arial" panose="020B0604020202020204" pitchFamily="34" charset="0"/>
                <a:cs typeface="Arial" panose="020B0604020202020204" pitchFamily="34" charset="0"/>
              </a:rPr>
              <a:t>Dendrograms</a:t>
            </a:r>
            <a:r>
              <a:rPr lang="en-US" altLang="en-US" sz="1600" dirty="0">
                <a:latin typeface="Arial" panose="020B0604020202020204" pitchFamily="34" charset="0"/>
                <a:cs typeface="Arial" panose="020B0604020202020204" pitchFamily="34" charset="0"/>
              </a:rPr>
              <a:t> </a:t>
            </a:r>
          </a:p>
          <a:p>
            <a:r>
              <a:rPr lang="en-US" altLang="en-US" sz="1600" dirty="0">
                <a:latin typeface="Arial" panose="020B0604020202020204" pitchFamily="34" charset="0"/>
                <a:cs typeface="Arial" panose="020B0604020202020204" pitchFamily="34" charset="0"/>
              </a:rPr>
              <a:t>2		1</a:t>
            </a:r>
          </a:p>
          <a:p>
            <a:r>
              <a:rPr lang="en-US" altLang="en-US" sz="1600" dirty="0">
                <a:latin typeface="Arial" panose="020B0604020202020204" pitchFamily="34" charset="0"/>
                <a:cs typeface="Arial" panose="020B0604020202020204" pitchFamily="34" charset="0"/>
              </a:rPr>
              <a:t>3		3</a:t>
            </a:r>
          </a:p>
          <a:p>
            <a:r>
              <a:rPr lang="en-US" altLang="en-US" sz="1600" dirty="0">
                <a:latin typeface="Arial" panose="020B0604020202020204" pitchFamily="34" charset="0"/>
                <a:cs typeface="Arial" panose="020B0604020202020204" pitchFamily="34" charset="0"/>
              </a:rPr>
              <a:t>4		15</a:t>
            </a:r>
          </a:p>
          <a:p>
            <a:r>
              <a:rPr lang="en-US" altLang="en-US" sz="1600" dirty="0">
                <a:latin typeface="Arial" panose="020B0604020202020204" pitchFamily="34" charset="0"/>
                <a:cs typeface="Arial" panose="020B0604020202020204" pitchFamily="34" charset="0"/>
              </a:rPr>
              <a:t>5		105</a:t>
            </a:r>
          </a:p>
          <a:p>
            <a:r>
              <a:rPr lang="en-US" altLang="en-US" sz="1600" dirty="0">
                <a:latin typeface="Arial" panose="020B0604020202020204" pitchFamily="34" charset="0"/>
                <a:cs typeface="Arial" panose="020B0604020202020204" pitchFamily="34" charset="0"/>
              </a:rPr>
              <a:t>...		…</a:t>
            </a:r>
          </a:p>
          <a:p>
            <a:pPr>
              <a:buFontTx/>
              <a:buAutoNum type="arabicPlain" startAt="10"/>
            </a:pPr>
            <a:r>
              <a:rPr lang="en-US" altLang="en-US" sz="1600" dirty="0">
                <a:latin typeface="Arial" panose="020B0604020202020204" pitchFamily="34" charset="0"/>
                <a:cs typeface="Arial" panose="020B0604020202020204" pitchFamily="34" charset="0"/>
              </a:rPr>
              <a:t> 	34,459,425</a:t>
            </a:r>
          </a:p>
          <a:p>
            <a:endParaRPr lang="en-US" altLang="en-US" sz="1600" dirty="0">
              <a:latin typeface="Arial" panose="020B0604020202020204" pitchFamily="34" charset="0"/>
              <a:cs typeface="Arial" panose="020B0604020202020204" pitchFamily="34" charset="0"/>
            </a:endParaRPr>
          </a:p>
        </p:txBody>
      </p:sp>
      <p:sp>
        <p:nvSpPr>
          <p:cNvPr id="22533" name="Text Box 1049"/>
          <p:cNvSpPr txBox="1">
            <a:spLocks noChangeArrowheads="1"/>
          </p:cNvSpPr>
          <p:nvPr/>
        </p:nvSpPr>
        <p:spPr bwMode="auto">
          <a:xfrm>
            <a:off x="4444147" y="709382"/>
            <a:ext cx="4554149"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2000" dirty="0"/>
              <a:t>Since we cannot test all possible trees, we will have to heuristic search of all possible trees. We could do this..</a:t>
            </a:r>
          </a:p>
          <a:p>
            <a:r>
              <a:rPr lang="en-US" altLang="en-US" sz="2000" b="1" dirty="0"/>
              <a:t>Bottom-Up (</a:t>
            </a:r>
            <a:r>
              <a:rPr lang="en-US" altLang="zh-CN" sz="2000" b="1" dirty="0">
                <a:ea typeface="SimSun" pitchFamily="2" charset="-122"/>
              </a:rPr>
              <a:t>agglomerative</a:t>
            </a:r>
            <a:r>
              <a:rPr lang="en-US" altLang="en-US" sz="2000" b="1" dirty="0"/>
              <a:t>):</a:t>
            </a:r>
            <a:r>
              <a:rPr lang="en-US" altLang="en-US" sz="2000" dirty="0"/>
              <a:t> Starting with each item in its own cluster, find the best pair to merge into a new cluster. Repeat until all clusters are fused together. </a:t>
            </a:r>
            <a:endParaRPr lang="en-US" altLang="en-US" sz="2000" b="1" dirty="0"/>
          </a:p>
          <a:p>
            <a:r>
              <a:rPr lang="en-US" altLang="en-US" sz="2000" b="1" dirty="0"/>
              <a:t>Top-Down (</a:t>
            </a:r>
            <a:r>
              <a:rPr lang="en-US" altLang="zh-CN" sz="2000" b="1" dirty="0">
                <a:ea typeface="SimSun" pitchFamily="2" charset="-122"/>
              </a:rPr>
              <a:t>divisive</a:t>
            </a:r>
            <a:r>
              <a:rPr lang="en-US" altLang="en-US" sz="2000" b="1" dirty="0"/>
              <a:t>):</a:t>
            </a:r>
            <a:r>
              <a:rPr lang="en-US" altLang="en-US" sz="2000" dirty="0"/>
              <a:t> Starting with all the data in a single cluster, consider every possible way to divide the cluster into two. Choose the best division and recursively operate on both sides.</a:t>
            </a:r>
          </a:p>
        </p:txBody>
      </p:sp>
    </p:spTree>
    <p:extLst>
      <p:ext uri="{BB962C8B-B14F-4D97-AF65-F5344CB8AC3E}">
        <p14:creationId xmlns:p14="http://schemas.microsoft.com/office/powerpoint/2010/main" val="1048369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93523EB-EDC9-DA0F-792B-618000EB2981}"/>
              </a:ext>
            </a:extLst>
          </p:cNvPr>
          <p:cNvSpPr>
            <a:spLocks noGrp="1"/>
          </p:cNvSpPr>
          <p:nvPr>
            <p:ph type="title"/>
          </p:nvPr>
        </p:nvSpPr>
        <p:spPr>
          <a:xfrm>
            <a:off x="448965" y="281175"/>
            <a:ext cx="8246070" cy="610820"/>
          </a:xfrm>
        </p:spPr>
        <p:txBody>
          <a:bodyPr>
            <a:normAutofit/>
          </a:bodyPr>
          <a:lstStyle/>
          <a:p>
            <a:r>
              <a:rPr lang="en-US" dirty="0">
                <a:solidFill>
                  <a:schemeClr val="tx1"/>
                </a:solidFill>
              </a:rPr>
              <a:t>Unsupervised machine learning</a:t>
            </a:r>
          </a:p>
        </p:txBody>
      </p:sp>
      <p:sp>
        <p:nvSpPr>
          <p:cNvPr id="6" name="Content Placeholder 2">
            <a:extLst>
              <a:ext uri="{FF2B5EF4-FFF2-40B4-BE49-F238E27FC236}">
                <a16:creationId xmlns:a16="http://schemas.microsoft.com/office/drawing/2014/main" id="{992897AD-532A-9180-6838-6CED1AEF7BE0}"/>
              </a:ext>
            </a:extLst>
          </p:cNvPr>
          <p:cNvSpPr txBox="1">
            <a:spLocks/>
          </p:cNvSpPr>
          <p:nvPr/>
        </p:nvSpPr>
        <p:spPr>
          <a:xfrm>
            <a:off x="448966" y="1197405"/>
            <a:ext cx="8246070" cy="351221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Wingdings" pitchFamily="2" charset="2"/>
              <a:buChar char="§"/>
              <a:defRPr sz="1600" b="0" i="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Wingdings" pitchFamily="2" charset="2"/>
              <a:buChar char="§"/>
              <a:defRPr sz="1600" b="0" i="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Wingdings" pitchFamily="2" charset="2"/>
              <a:buChar char="§"/>
              <a:defRPr sz="1600" b="0" i="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Wingdings" pitchFamily="2" charset="2"/>
              <a:buChar char="§"/>
              <a:defRPr sz="1600" kern="1200">
                <a:solidFill>
                  <a:schemeClr val="tx1"/>
                </a:solidFill>
                <a:latin typeface="Helvetica" pitchFamily="2" charset="0"/>
                <a:ea typeface="+mn-ea"/>
                <a:cs typeface="+mn-cs"/>
              </a:defRPr>
            </a:lvl4pPr>
            <a:lvl5pPr marL="2057400" indent="-228600" algn="l" defTabSz="457200" rtl="0" eaLnBrk="1" latinLnBrk="0" hangingPunct="1">
              <a:spcBef>
                <a:spcPct val="20000"/>
              </a:spcBef>
              <a:buFont typeface="Wingdings" pitchFamily="2" charset="2"/>
              <a:buChar char="§"/>
              <a:defRPr sz="1800" kern="1200">
                <a:solidFill>
                  <a:schemeClr val="tx1"/>
                </a:solidFill>
                <a:latin typeface="Helvetica" pitchFamily="2" charset="0"/>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sz="2000" dirty="0"/>
              <a:t>The machine learning task of inferring a function to describe hidden structure from ‘unlabeled’ data (class or category is not included)</a:t>
            </a:r>
          </a:p>
          <a:p>
            <a:endParaRPr lang="en-US" sz="2000" dirty="0"/>
          </a:p>
        </p:txBody>
      </p:sp>
    </p:spTree>
    <p:extLst>
      <p:ext uri="{BB962C8B-B14F-4D97-AF65-F5344CB8AC3E}">
        <p14:creationId xmlns:p14="http://schemas.microsoft.com/office/powerpoint/2010/main" val="35962850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0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5646" y="3277783"/>
            <a:ext cx="409575" cy="66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 name="Picture 10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2246" y="3277784"/>
            <a:ext cx="466725" cy="650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556" name="Group 1028"/>
          <p:cNvGrpSpPr>
            <a:grpSpLocks/>
          </p:cNvGrpSpPr>
          <p:nvPr/>
        </p:nvGrpSpPr>
        <p:grpSpPr bwMode="auto">
          <a:xfrm>
            <a:off x="4288436" y="788789"/>
            <a:ext cx="4343400" cy="3565922"/>
            <a:chOff x="2736" y="1247"/>
            <a:chExt cx="2736" cy="2995"/>
          </a:xfrm>
        </p:grpSpPr>
        <p:grpSp>
          <p:nvGrpSpPr>
            <p:cNvPr id="23562" name="Group 1029"/>
            <p:cNvGrpSpPr>
              <a:grpSpLocks/>
            </p:cNvGrpSpPr>
            <p:nvPr/>
          </p:nvGrpSpPr>
          <p:grpSpPr bwMode="auto">
            <a:xfrm>
              <a:off x="3312" y="2016"/>
              <a:ext cx="2160" cy="2164"/>
              <a:chOff x="1632" y="1248"/>
              <a:chExt cx="2160" cy="2164"/>
            </a:xfrm>
          </p:grpSpPr>
          <p:grpSp>
            <p:nvGrpSpPr>
              <p:cNvPr id="23573" name="Group 1030"/>
              <p:cNvGrpSpPr>
                <a:grpSpLocks/>
              </p:cNvGrpSpPr>
              <p:nvPr/>
            </p:nvGrpSpPr>
            <p:grpSpPr bwMode="auto">
              <a:xfrm>
                <a:off x="1632" y="1248"/>
                <a:ext cx="432" cy="436"/>
                <a:chOff x="1776" y="1920"/>
                <a:chExt cx="432" cy="436"/>
              </a:xfrm>
            </p:grpSpPr>
            <p:sp>
              <p:nvSpPr>
                <p:cNvPr id="23646" name="Rectangle 1031"/>
                <p:cNvSpPr>
                  <a:spLocks noChangeArrowheads="1"/>
                </p:cNvSpPr>
                <p:nvPr/>
              </p:nvSpPr>
              <p:spPr bwMode="auto">
                <a:xfrm>
                  <a:off x="1776" y="1920"/>
                  <a:ext cx="432" cy="4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3647" name="Text Box 1032"/>
                <p:cNvSpPr txBox="1">
                  <a:spLocks noChangeArrowheads="1"/>
                </p:cNvSpPr>
                <p:nvPr/>
              </p:nvSpPr>
              <p:spPr bwMode="auto">
                <a:xfrm>
                  <a:off x="1776" y="1968"/>
                  <a:ext cx="432"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spcBef>
                      <a:spcPct val="50000"/>
                    </a:spcBef>
                  </a:pPr>
                  <a:r>
                    <a:rPr lang="en-US" altLang="en-US"/>
                    <a:t>0</a:t>
                  </a:r>
                </a:p>
              </p:txBody>
            </p:sp>
          </p:grpSp>
          <p:grpSp>
            <p:nvGrpSpPr>
              <p:cNvPr id="23574" name="Group 1033"/>
              <p:cNvGrpSpPr>
                <a:grpSpLocks/>
              </p:cNvGrpSpPr>
              <p:nvPr/>
            </p:nvGrpSpPr>
            <p:grpSpPr bwMode="auto">
              <a:xfrm>
                <a:off x="2064" y="1248"/>
                <a:ext cx="432" cy="436"/>
                <a:chOff x="1776" y="1920"/>
                <a:chExt cx="432" cy="436"/>
              </a:xfrm>
            </p:grpSpPr>
            <p:sp>
              <p:nvSpPr>
                <p:cNvPr id="23644" name="Rectangle 1034"/>
                <p:cNvSpPr>
                  <a:spLocks noChangeArrowheads="1"/>
                </p:cNvSpPr>
                <p:nvPr/>
              </p:nvSpPr>
              <p:spPr bwMode="auto">
                <a:xfrm>
                  <a:off x="1776" y="1920"/>
                  <a:ext cx="432" cy="4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3645" name="Text Box 1035"/>
                <p:cNvSpPr txBox="1">
                  <a:spLocks noChangeArrowheads="1"/>
                </p:cNvSpPr>
                <p:nvPr/>
              </p:nvSpPr>
              <p:spPr bwMode="auto">
                <a:xfrm>
                  <a:off x="1776" y="1968"/>
                  <a:ext cx="432"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spcBef>
                      <a:spcPct val="50000"/>
                    </a:spcBef>
                  </a:pPr>
                  <a:r>
                    <a:rPr lang="en-US" altLang="en-US"/>
                    <a:t>8</a:t>
                  </a:r>
                </a:p>
              </p:txBody>
            </p:sp>
          </p:grpSp>
          <p:grpSp>
            <p:nvGrpSpPr>
              <p:cNvPr id="23575" name="Group 1036"/>
              <p:cNvGrpSpPr>
                <a:grpSpLocks/>
              </p:cNvGrpSpPr>
              <p:nvPr/>
            </p:nvGrpSpPr>
            <p:grpSpPr bwMode="auto">
              <a:xfrm>
                <a:off x="2496" y="1248"/>
                <a:ext cx="432" cy="436"/>
                <a:chOff x="1776" y="1920"/>
                <a:chExt cx="432" cy="436"/>
              </a:xfrm>
            </p:grpSpPr>
            <p:sp>
              <p:nvSpPr>
                <p:cNvPr id="23642" name="Rectangle 1037"/>
                <p:cNvSpPr>
                  <a:spLocks noChangeArrowheads="1"/>
                </p:cNvSpPr>
                <p:nvPr/>
              </p:nvSpPr>
              <p:spPr bwMode="auto">
                <a:xfrm>
                  <a:off x="1776" y="1920"/>
                  <a:ext cx="432" cy="4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3643" name="Text Box 1038"/>
                <p:cNvSpPr txBox="1">
                  <a:spLocks noChangeArrowheads="1"/>
                </p:cNvSpPr>
                <p:nvPr/>
              </p:nvSpPr>
              <p:spPr bwMode="auto">
                <a:xfrm>
                  <a:off x="1776" y="1968"/>
                  <a:ext cx="432"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spcBef>
                      <a:spcPct val="50000"/>
                    </a:spcBef>
                  </a:pPr>
                  <a:r>
                    <a:rPr lang="en-US" altLang="en-US"/>
                    <a:t>8</a:t>
                  </a:r>
                </a:p>
              </p:txBody>
            </p:sp>
          </p:grpSp>
          <p:grpSp>
            <p:nvGrpSpPr>
              <p:cNvPr id="23576" name="Group 1039"/>
              <p:cNvGrpSpPr>
                <a:grpSpLocks/>
              </p:cNvGrpSpPr>
              <p:nvPr/>
            </p:nvGrpSpPr>
            <p:grpSpPr bwMode="auto">
              <a:xfrm>
                <a:off x="2928" y="1248"/>
                <a:ext cx="432" cy="436"/>
                <a:chOff x="1776" y="1920"/>
                <a:chExt cx="432" cy="436"/>
              </a:xfrm>
            </p:grpSpPr>
            <p:sp>
              <p:nvSpPr>
                <p:cNvPr id="23640" name="Rectangle 1040"/>
                <p:cNvSpPr>
                  <a:spLocks noChangeArrowheads="1"/>
                </p:cNvSpPr>
                <p:nvPr/>
              </p:nvSpPr>
              <p:spPr bwMode="auto">
                <a:xfrm>
                  <a:off x="1776" y="1920"/>
                  <a:ext cx="432" cy="4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3641" name="Text Box 1041"/>
                <p:cNvSpPr txBox="1">
                  <a:spLocks noChangeArrowheads="1"/>
                </p:cNvSpPr>
                <p:nvPr/>
              </p:nvSpPr>
              <p:spPr bwMode="auto">
                <a:xfrm>
                  <a:off x="1776" y="1968"/>
                  <a:ext cx="432"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spcBef>
                      <a:spcPct val="50000"/>
                    </a:spcBef>
                  </a:pPr>
                  <a:r>
                    <a:rPr lang="en-US" altLang="en-US"/>
                    <a:t>7</a:t>
                  </a:r>
                </a:p>
              </p:txBody>
            </p:sp>
          </p:grpSp>
          <p:grpSp>
            <p:nvGrpSpPr>
              <p:cNvPr id="23577" name="Group 1042"/>
              <p:cNvGrpSpPr>
                <a:grpSpLocks/>
              </p:cNvGrpSpPr>
              <p:nvPr/>
            </p:nvGrpSpPr>
            <p:grpSpPr bwMode="auto">
              <a:xfrm>
                <a:off x="3360" y="1248"/>
                <a:ext cx="432" cy="436"/>
                <a:chOff x="1776" y="1920"/>
                <a:chExt cx="432" cy="436"/>
              </a:xfrm>
            </p:grpSpPr>
            <p:sp>
              <p:nvSpPr>
                <p:cNvPr id="23638" name="Rectangle 1043"/>
                <p:cNvSpPr>
                  <a:spLocks noChangeArrowheads="1"/>
                </p:cNvSpPr>
                <p:nvPr/>
              </p:nvSpPr>
              <p:spPr bwMode="auto">
                <a:xfrm>
                  <a:off x="1776" y="1920"/>
                  <a:ext cx="432" cy="4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3639" name="Text Box 1044"/>
                <p:cNvSpPr txBox="1">
                  <a:spLocks noChangeArrowheads="1"/>
                </p:cNvSpPr>
                <p:nvPr/>
              </p:nvSpPr>
              <p:spPr bwMode="auto">
                <a:xfrm>
                  <a:off x="1776" y="1968"/>
                  <a:ext cx="432"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spcBef>
                      <a:spcPct val="50000"/>
                    </a:spcBef>
                  </a:pPr>
                  <a:r>
                    <a:rPr lang="en-US" altLang="en-US"/>
                    <a:t>7</a:t>
                  </a:r>
                </a:p>
              </p:txBody>
            </p:sp>
          </p:grpSp>
          <p:grpSp>
            <p:nvGrpSpPr>
              <p:cNvPr id="23578" name="Group 1045"/>
              <p:cNvGrpSpPr>
                <a:grpSpLocks/>
              </p:cNvGrpSpPr>
              <p:nvPr/>
            </p:nvGrpSpPr>
            <p:grpSpPr bwMode="auto">
              <a:xfrm>
                <a:off x="1632" y="1680"/>
                <a:ext cx="432" cy="436"/>
                <a:chOff x="1776" y="1920"/>
                <a:chExt cx="432" cy="436"/>
              </a:xfrm>
            </p:grpSpPr>
            <p:sp>
              <p:nvSpPr>
                <p:cNvPr id="23636" name="Rectangle 1046"/>
                <p:cNvSpPr>
                  <a:spLocks noChangeArrowheads="1"/>
                </p:cNvSpPr>
                <p:nvPr/>
              </p:nvSpPr>
              <p:spPr bwMode="auto">
                <a:xfrm>
                  <a:off x="1776" y="1920"/>
                  <a:ext cx="432" cy="4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3637" name="Text Box 1047"/>
                <p:cNvSpPr txBox="1">
                  <a:spLocks noChangeArrowheads="1"/>
                </p:cNvSpPr>
                <p:nvPr/>
              </p:nvSpPr>
              <p:spPr bwMode="auto">
                <a:xfrm>
                  <a:off x="1776" y="1968"/>
                  <a:ext cx="432"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spcBef>
                      <a:spcPct val="50000"/>
                    </a:spcBef>
                  </a:pPr>
                  <a:endParaRPr lang="en-US" altLang="en-US"/>
                </a:p>
              </p:txBody>
            </p:sp>
          </p:grpSp>
          <p:grpSp>
            <p:nvGrpSpPr>
              <p:cNvPr id="23579" name="Group 1048"/>
              <p:cNvGrpSpPr>
                <a:grpSpLocks/>
              </p:cNvGrpSpPr>
              <p:nvPr/>
            </p:nvGrpSpPr>
            <p:grpSpPr bwMode="auto">
              <a:xfrm>
                <a:off x="2064" y="1680"/>
                <a:ext cx="432" cy="436"/>
                <a:chOff x="1776" y="1920"/>
                <a:chExt cx="432" cy="436"/>
              </a:xfrm>
            </p:grpSpPr>
            <p:sp>
              <p:nvSpPr>
                <p:cNvPr id="23634" name="Rectangle 1049"/>
                <p:cNvSpPr>
                  <a:spLocks noChangeArrowheads="1"/>
                </p:cNvSpPr>
                <p:nvPr/>
              </p:nvSpPr>
              <p:spPr bwMode="auto">
                <a:xfrm>
                  <a:off x="1776" y="1920"/>
                  <a:ext cx="432" cy="4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3635" name="Text Box 1050"/>
                <p:cNvSpPr txBox="1">
                  <a:spLocks noChangeArrowheads="1"/>
                </p:cNvSpPr>
                <p:nvPr/>
              </p:nvSpPr>
              <p:spPr bwMode="auto">
                <a:xfrm>
                  <a:off x="1776" y="1968"/>
                  <a:ext cx="432"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spcBef>
                      <a:spcPct val="50000"/>
                    </a:spcBef>
                  </a:pPr>
                  <a:r>
                    <a:rPr lang="en-US" altLang="en-US"/>
                    <a:t>0</a:t>
                  </a:r>
                </a:p>
              </p:txBody>
            </p:sp>
          </p:grpSp>
          <p:grpSp>
            <p:nvGrpSpPr>
              <p:cNvPr id="23580" name="Group 1051"/>
              <p:cNvGrpSpPr>
                <a:grpSpLocks/>
              </p:cNvGrpSpPr>
              <p:nvPr/>
            </p:nvGrpSpPr>
            <p:grpSpPr bwMode="auto">
              <a:xfrm>
                <a:off x="2496" y="1680"/>
                <a:ext cx="432" cy="436"/>
                <a:chOff x="1776" y="1920"/>
                <a:chExt cx="432" cy="436"/>
              </a:xfrm>
            </p:grpSpPr>
            <p:sp>
              <p:nvSpPr>
                <p:cNvPr id="23632" name="Rectangle 1052"/>
                <p:cNvSpPr>
                  <a:spLocks noChangeArrowheads="1"/>
                </p:cNvSpPr>
                <p:nvPr/>
              </p:nvSpPr>
              <p:spPr bwMode="auto">
                <a:xfrm>
                  <a:off x="1776" y="1920"/>
                  <a:ext cx="432" cy="4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3633" name="Text Box 1053"/>
                <p:cNvSpPr txBox="1">
                  <a:spLocks noChangeArrowheads="1"/>
                </p:cNvSpPr>
                <p:nvPr/>
              </p:nvSpPr>
              <p:spPr bwMode="auto">
                <a:xfrm>
                  <a:off x="1776" y="1968"/>
                  <a:ext cx="432"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spcBef>
                      <a:spcPct val="50000"/>
                    </a:spcBef>
                  </a:pPr>
                  <a:r>
                    <a:rPr lang="en-US" altLang="en-US"/>
                    <a:t>2</a:t>
                  </a:r>
                </a:p>
              </p:txBody>
            </p:sp>
          </p:grpSp>
          <p:grpSp>
            <p:nvGrpSpPr>
              <p:cNvPr id="23581" name="Group 1054"/>
              <p:cNvGrpSpPr>
                <a:grpSpLocks/>
              </p:cNvGrpSpPr>
              <p:nvPr/>
            </p:nvGrpSpPr>
            <p:grpSpPr bwMode="auto">
              <a:xfrm>
                <a:off x="2928" y="1680"/>
                <a:ext cx="432" cy="436"/>
                <a:chOff x="1776" y="1920"/>
                <a:chExt cx="432" cy="436"/>
              </a:xfrm>
            </p:grpSpPr>
            <p:sp>
              <p:nvSpPr>
                <p:cNvPr id="23630" name="Rectangle 1055"/>
                <p:cNvSpPr>
                  <a:spLocks noChangeArrowheads="1"/>
                </p:cNvSpPr>
                <p:nvPr/>
              </p:nvSpPr>
              <p:spPr bwMode="auto">
                <a:xfrm>
                  <a:off x="1776" y="1920"/>
                  <a:ext cx="432" cy="4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3631" name="Text Box 1056"/>
                <p:cNvSpPr txBox="1">
                  <a:spLocks noChangeArrowheads="1"/>
                </p:cNvSpPr>
                <p:nvPr/>
              </p:nvSpPr>
              <p:spPr bwMode="auto">
                <a:xfrm>
                  <a:off x="1776" y="1968"/>
                  <a:ext cx="432"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spcBef>
                      <a:spcPct val="50000"/>
                    </a:spcBef>
                  </a:pPr>
                  <a:r>
                    <a:rPr lang="en-US" altLang="en-US"/>
                    <a:t>4</a:t>
                  </a:r>
                </a:p>
              </p:txBody>
            </p:sp>
          </p:grpSp>
          <p:grpSp>
            <p:nvGrpSpPr>
              <p:cNvPr id="23582" name="Group 1057"/>
              <p:cNvGrpSpPr>
                <a:grpSpLocks/>
              </p:cNvGrpSpPr>
              <p:nvPr/>
            </p:nvGrpSpPr>
            <p:grpSpPr bwMode="auto">
              <a:xfrm>
                <a:off x="3360" y="1680"/>
                <a:ext cx="432" cy="436"/>
                <a:chOff x="1776" y="1920"/>
                <a:chExt cx="432" cy="436"/>
              </a:xfrm>
            </p:grpSpPr>
            <p:sp>
              <p:nvSpPr>
                <p:cNvPr id="23628" name="Rectangle 1058"/>
                <p:cNvSpPr>
                  <a:spLocks noChangeArrowheads="1"/>
                </p:cNvSpPr>
                <p:nvPr/>
              </p:nvSpPr>
              <p:spPr bwMode="auto">
                <a:xfrm>
                  <a:off x="1776" y="1920"/>
                  <a:ext cx="432" cy="4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3629" name="Text Box 1059"/>
                <p:cNvSpPr txBox="1">
                  <a:spLocks noChangeArrowheads="1"/>
                </p:cNvSpPr>
                <p:nvPr/>
              </p:nvSpPr>
              <p:spPr bwMode="auto">
                <a:xfrm>
                  <a:off x="1776" y="1968"/>
                  <a:ext cx="432"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spcBef>
                      <a:spcPct val="50000"/>
                    </a:spcBef>
                  </a:pPr>
                  <a:r>
                    <a:rPr lang="en-US" altLang="en-US"/>
                    <a:t>4</a:t>
                  </a:r>
                </a:p>
              </p:txBody>
            </p:sp>
          </p:grpSp>
          <p:grpSp>
            <p:nvGrpSpPr>
              <p:cNvPr id="23583" name="Group 1060"/>
              <p:cNvGrpSpPr>
                <a:grpSpLocks/>
              </p:cNvGrpSpPr>
              <p:nvPr/>
            </p:nvGrpSpPr>
            <p:grpSpPr bwMode="auto">
              <a:xfrm>
                <a:off x="1632" y="2112"/>
                <a:ext cx="432" cy="436"/>
                <a:chOff x="1776" y="1920"/>
                <a:chExt cx="432" cy="436"/>
              </a:xfrm>
            </p:grpSpPr>
            <p:sp>
              <p:nvSpPr>
                <p:cNvPr id="23626" name="Rectangle 1061"/>
                <p:cNvSpPr>
                  <a:spLocks noChangeArrowheads="1"/>
                </p:cNvSpPr>
                <p:nvPr/>
              </p:nvSpPr>
              <p:spPr bwMode="auto">
                <a:xfrm>
                  <a:off x="1776" y="1920"/>
                  <a:ext cx="432" cy="4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3627" name="Text Box 1062"/>
                <p:cNvSpPr txBox="1">
                  <a:spLocks noChangeArrowheads="1"/>
                </p:cNvSpPr>
                <p:nvPr/>
              </p:nvSpPr>
              <p:spPr bwMode="auto">
                <a:xfrm>
                  <a:off x="1776" y="1968"/>
                  <a:ext cx="432"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spcBef>
                      <a:spcPct val="50000"/>
                    </a:spcBef>
                  </a:pPr>
                  <a:endParaRPr lang="en-US" altLang="en-US"/>
                </a:p>
              </p:txBody>
            </p:sp>
          </p:grpSp>
          <p:grpSp>
            <p:nvGrpSpPr>
              <p:cNvPr id="23584" name="Group 1063"/>
              <p:cNvGrpSpPr>
                <a:grpSpLocks/>
              </p:cNvGrpSpPr>
              <p:nvPr/>
            </p:nvGrpSpPr>
            <p:grpSpPr bwMode="auto">
              <a:xfrm>
                <a:off x="2064" y="2112"/>
                <a:ext cx="432" cy="436"/>
                <a:chOff x="1776" y="1920"/>
                <a:chExt cx="432" cy="436"/>
              </a:xfrm>
            </p:grpSpPr>
            <p:sp>
              <p:nvSpPr>
                <p:cNvPr id="23624" name="Rectangle 1064"/>
                <p:cNvSpPr>
                  <a:spLocks noChangeArrowheads="1"/>
                </p:cNvSpPr>
                <p:nvPr/>
              </p:nvSpPr>
              <p:spPr bwMode="auto">
                <a:xfrm>
                  <a:off x="1776" y="1920"/>
                  <a:ext cx="432" cy="4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3625" name="Text Box 1065"/>
                <p:cNvSpPr txBox="1">
                  <a:spLocks noChangeArrowheads="1"/>
                </p:cNvSpPr>
                <p:nvPr/>
              </p:nvSpPr>
              <p:spPr bwMode="auto">
                <a:xfrm>
                  <a:off x="1776" y="1968"/>
                  <a:ext cx="432"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spcBef>
                      <a:spcPct val="50000"/>
                    </a:spcBef>
                  </a:pPr>
                  <a:endParaRPr lang="en-US" altLang="en-US"/>
                </a:p>
              </p:txBody>
            </p:sp>
          </p:grpSp>
          <p:grpSp>
            <p:nvGrpSpPr>
              <p:cNvPr id="23585" name="Group 1066"/>
              <p:cNvGrpSpPr>
                <a:grpSpLocks/>
              </p:cNvGrpSpPr>
              <p:nvPr/>
            </p:nvGrpSpPr>
            <p:grpSpPr bwMode="auto">
              <a:xfrm>
                <a:off x="2496" y="2112"/>
                <a:ext cx="432" cy="436"/>
                <a:chOff x="1776" y="1920"/>
                <a:chExt cx="432" cy="436"/>
              </a:xfrm>
            </p:grpSpPr>
            <p:sp>
              <p:nvSpPr>
                <p:cNvPr id="23622" name="Rectangle 1067"/>
                <p:cNvSpPr>
                  <a:spLocks noChangeArrowheads="1"/>
                </p:cNvSpPr>
                <p:nvPr/>
              </p:nvSpPr>
              <p:spPr bwMode="auto">
                <a:xfrm>
                  <a:off x="1776" y="1920"/>
                  <a:ext cx="432" cy="4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3623" name="Text Box 1068"/>
                <p:cNvSpPr txBox="1">
                  <a:spLocks noChangeArrowheads="1"/>
                </p:cNvSpPr>
                <p:nvPr/>
              </p:nvSpPr>
              <p:spPr bwMode="auto">
                <a:xfrm>
                  <a:off x="1776" y="1968"/>
                  <a:ext cx="432"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spcBef>
                      <a:spcPct val="50000"/>
                    </a:spcBef>
                  </a:pPr>
                  <a:r>
                    <a:rPr lang="en-US" altLang="en-US"/>
                    <a:t>0</a:t>
                  </a:r>
                </a:p>
              </p:txBody>
            </p:sp>
          </p:grpSp>
          <p:grpSp>
            <p:nvGrpSpPr>
              <p:cNvPr id="23586" name="Group 1069"/>
              <p:cNvGrpSpPr>
                <a:grpSpLocks/>
              </p:cNvGrpSpPr>
              <p:nvPr/>
            </p:nvGrpSpPr>
            <p:grpSpPr bwMode="auto">
              <a:xfrm>
                <a:off x="2928" y="2112"/>
                <a:ext cx="432" cy="436"/>
                <a:chOff x="1776" y="1920"/>
                <a:chExt cx="432" cy="436"/>
              </a:xfrm>
            </p:grpSpPr>
            <p:sp>
              <p:nvSpPr>
                <p:cNvPr id="23620" name="Rectangle 1070"/>
                <p:cNvSpPr>
                  <a:spLocks noChangeArrowheads="1"/>
                </p:cNvSpPr>
                <p:nvPr/>
              </p:nvSpPr>
              <p:spPr bwMode="auto">
                <a:xfrm>
                  <a:off x="1776" y="1920"/>
                  <a:ext cx="432" cy="4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3621" name="Text Box 1071"/>
                <p:cNvSpPr txBox="1">
                  <a:spLocks noChangeArrowheads="1"/>
                </p:cNvSpPr>
                <p:nvPr/>
              </p:nvSpPr>
              <p:spPr bwMode="auto">
                <a:xfrm>
                  <a:off x="1776" y="1968"/>
                  <a:ext cx="432"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spcBef>
                      <a:spcPct val="50000"/>
                    </a:spcBef>
                  </a:pPr>
                  <a:r>
                    <a:rPr lang="en-US" altLang="en-US"/>
                    <a:t>3</a:t>
                  </a:r>
                </a:p>
              </p:txBody>
            </p:sp>
          </p:grpSp>
          <p:grpSp>
            <p:nvGrpSpPr>
              <p:cNvPr id="23587" name="Group 1072"/>
              <p:cNvGrpSpPr>
                <a:grpSpLocks/>
              </p:cNvGrpSpPr>
              <p:nvPr/>
            </p:nvGrpSpPr>
            <p:grpSpPr bwMode="auto">
              <a:xfrm>
                <a:off x="3360" y="2112"/>
                <a:ext cx="432" cy="436"/>
                <a:chOff x="1776" y="1920"/>
                <a:chExt cx="432" cy="436"/>
              </a:xfrm>
            </p:grpSpPr>
            <p:sp>
              <p:nvSpPr>
                <p:cNvPr id="23618" name="Rectangle 1073"/>
                <p:cNvSpPr>
                  <a:spLocks noChangeArrowheads="1"/>
                </p:cNvSpPr>
                <p:nvPr/>
              </p:nvSpPr>
              <p:spPr bwMode="auto">
                <a:xfrm>
                  <a:off x="1776" y="1920"/>
                  <a:ext cx="432" cy="4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3619" name="Text Box 1074"/>
                <p:cNvSpPr txBox="1">
                  <a:spLocks noChangeArrowheads="1"/>
                </p:cNvSpPr>
                <p:nvPr/>
              </p:nvSpPr>
              <p:spPr bwMode="auto">
                <a:xfrm>
                  <a:off x="1776" y="1968"/>
                  <a:ext cx="432"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spcBef>
                      <a:spcPct val="50000"/>
                    </a:spcBef>
                  </a:pPr>
                  <a:r>
                    <a:rPr lang="en-US" altLang="en-US"/>
                    <a:t>3</a:t>
                  </a:r>
                </a:p>
              </p:txBody>
            </p:sp>
          </p:grpSp>
          <p:grpSp>
            <p:nvGrpSpPr>
              <p:cNvPr id="23588" name="Group 1075"/>
              <p:cNvGrpSpPr>
                <a:grpSpLocks/>
              </p:cNvGrpSpPr>
              <p:nvPr/>
            </p:nvGrpSpPr>
            <p:grpSpPr bwMode="auto">
              <a:xfrm>
                <a:off x="1632" y="2544"/>
                <a:ext cx="432" cy="436"/>
                <a:chOff x="1776" y="1920"/>
                <a:chExt cx="432" cy="436"/>
              </a:xfrm>
            </p:grpSpPr>
            <p:sp>
              <p:nvSpPr>
                <p:cNvPr id="23616" name="Rectangle 1076"/>
                <p:cNvSpPr>
                  <a:spLocks noChangeArrowheads="1"/>
                </p:cNvSpPr>
                <p:nvPr/>
              </p:nvSpPr>
              <p:spPr bwMode="auto">
                <a:xfrm>
                  <a:off x="1776" y="1920"/>
                  <a:ext cx="432" cy="4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3617" name="Text Box 1077"/>
                <p:cNvSpPr txBox="1">
                  <a:spLocks noChangeArrowheads="1"/>
                </p:cNvSpPr>
                <p:nvPr/>
              </p:nvSpPr>
              <p:spPr bwMode="auto">
                <a:xfrm>
                  <a:off x="1776" y="1968"/>
                  <a:ext cx="432"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spcBef>
                      <a:spcPct val="50000"/>
                    </a:spcBef>
                  </a:pPr>
                  <a:endParaRPr lang="en-US" altLang="en-US"/>
                </a:p>
              </p:txBody>
            </p:sp>
          </p:grpSp>
          <p:grpSp>
            <p:nvGrpSpPr>
              <p:cNvPr id="23589" name="Group 1078"/>
              <p:cNvGrpSpPr>
                <a:grpSpLocks/>
              </p:cNvGrpSpPr>
              <p:nvPr/>
            </p:nvGrpSpPr>
            <p:grpSpPr bwMode="auto">
              <a:xfrm>
                <a:off x="2064" y="2544"/>
                <a:ext cx="432" cy="436"/>
                <a:chOff x="1776" y="1920"/>
                <a:chExt cx="432" cy="436"/>
              </a:xfrm>
            </p:grpSpPr>
            <p:sp>
              <p:nvSpPr>
                <p:cNvPr id="23614" name="Rectangle 1079"/>
                <p:cNvSpPr>
                  <a:spLocks noChangeArrowheads="1"/>
                </p:cNvSpPr>
                <p:nvPr/>
              </p:nvSpPr>
              <p:spPr bwMode="auto">
                <a:xfrm>
                  <a:off x="1776" y="1920"/>
                  <a:ext cx="432" cy="4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3615" name="Text Box 1080"/>
                <p:cNvSpPr txBox="1">
                  <a:spLocks noChangeArrowheads="1"/>
                </p:cNvSpPr>
                <p:nvPr/>
              </p:nvSpPr>
              <p:spPr bwMode="auto">
                <a:xfrm>
                  <a:off x="1776" y="1968"/>
                  <a:ext cx="432"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spcBef>
                      <a:spcPct val="50000"/>
                    </a:spcBef>
                  </a:pPr>
                  <a:endParaRPr lang="en-US" altLang="en-US"/>
                </a:p>
              </p:txBody>
            </p:sp>
          </p:grpSp>
          <p:grpSp>
            <p:nvGrpSpPr>
              <p:cNvPr id="23590" name="Group 1081"/>
              <p:cNvGrpSpPr>
                <a:grpSpLocks/>
              </p:cNvGrpSpPr>
              <p:nvPr/>
            </p:nvGrpSpPr>
            <p:grpSpPr bwMode="auto">
              <a:xfrm>
                <a:off x="2496" y="2544"/>
                <a:ext cx="432" cy="436"/>
                <a:chOff x="1776" y="1920"/>
                <a:chExt cx="432" cy="436"/>
              </a:xfrm>
            </p:grpSpPr>
            <p:sp>
              <p:nvSpPr>
                <p:cNvPr id="23612" name="Rectangle 1082"/>
                <p:cNvSpPr>
                  <a:spLocks noChangeArrowheads="1"/>
                </p:cNvSpPr>
                <p:nvPr/>
              </p:nvSpPr>
              <p:spPr bwMode="auto">
                <a:xfrm>
                  <a:off x="1776" y="1920"/>
                  <a:ext cx="432" cy="4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3613" name="Text Box 1083"/>
                <p:cNvSpPr txBox="1">
                  <a:spLocks noChangeArrowheads="1"/>
                </p:cNvSpPr>
                <p:nvPr/>
              </p:nvSpPr>
              <p:spPr bwMode="auto">
                <a:xfrm>
                  <a:off x="1776" y="1968"/>
                  <a:ext cx="432"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spcBef>
                      <a:spcPct val="50000"/>
                    </a:spcBef>
                  </a:pPr>
                  <a:endParaRPr lang="en-US" altLang="en-US"/>
                </a:p>
              </p:txBody>
            </p:sp>
          </p:grpSp>
          <p:grpSp>
            <p:nvGrpSpPr>
              <p:cNvPr id="23591" name="Group 1084"/>
              <p:cNvGrpSpPr>
                <a:grpSpLocks/>
              </p:cNvGrpSpPr>
              <p:nvPr/>
            </p:nvGrpSpPr>
            <p:grpSpPr bwMode="auto">
              <a:xfrm>
                <a:off x="2928" y="2544"/>
                <a:ext cx="432" cy="436"/>
                <a:chOff x="1776" y="1920"/>
                <a:chExt cx="432" cy="436"/>
              </a:xfrm>
            </p:grpSpPr>
            <p:sp>
              <p:nvSpPr>
                <p:cNvPr id="23610" name="Rectangle 1085"/>
                <p:cNvSpPr>
                  <a:spLocks noChangeArrowheads="1"/>
                </p:cNvSpPr>
                <p:nvPr/>
              </p:nvSpPr>
              <p:spPr bwMode="auto">
                <a:xfrm>
                  <a:off x="1776" y="1920"/>
                  <a:ext cx="432" cy="4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3611" name="Text Box 1086"/>
                <p:cNvSpPr txBox="1">
                  <a:spLocks noChangeArrowheads="1"/>
                </p:cNvSpPr>
                <p:nvPr/>
              </p:nvSpPr>
              <p:spPr bwMode="auto">
                <a:xfrm>
                  <a:off x="1776" y="1968"/>
                  <a:ext cx="432"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spcBef>
                      <a:spcPct val="50000"/>
                    </a:spcBef>
                  </a:pPr>
                  <a:r>
                    <a:rPr lang="en-US" altLang="en-US"/>
                    <a:t>0</a:t>
                  </a:r>
                </a:p>
              </p:txBody>
            </p:sp>
          </p:grpSp>
          <p:grpSp>
            <p:nvGrpSpPr>
              <p:cNvPr id="23592" name="Group 1087"/>
              <p:cNvGrpSpPr>
                <a:grpSpLocks/>
              </p:cNvGrpSpPr>
              <p:nvPr/>
            </p:nvGrpSpPr>
            <p:grpSpPr bwMode="auto">
              <a:xfrm>
                <a:off x="3360" y="2544"/>
                <a:ext cx="432" cy="436"/>
                <a:chOff x="1776" y="1920"/>
                <a:chExt cx="432" cy="436"/>
              </a:xfrm>
            </p:grpSpPr>
            <p:sp>
              <p:nvSpPr>
                <p:cNvPr id="23608" name="Rectangle 1088"/>
                <p:cNvSpPr>
                  <a:spLocks noChangeArrowheads="1"/>
                </p:cNvSpPr>
                <p:nvPr/>
              </p:nvSpPr>
              <p:spPr bwMode="auto">
                <a:xfrm>
                  <a:off x="1776" y="1920"/>
                  <a:ext cx="432" cy="4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3609" name="Text Box 1089"/>
                <p:cNvSpPr txBox="1">
                  <a:spLocks noChangeArrowheads="1"/>
                </p:cNvSpPr>
                <p:nvPr/>
              </p:nvSpPr>
              <p:spPr bwMode="auto">
                <a:xfrm>
                  <a:off x="1776" y="1968"/>
                  <a:ext cx="432"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spcBef>
                      <a:spcPct val="50000"/>
                    </a:spcBef>
                  </a:pPr>
                  <a:r>
                    <a:rPr lang="en-US" altLang="en-US"/>
                    <a:t>1</a:t>
                  </a:r>
                </a:p>
              </p:txBody>
            </p:sp>
          </p:grpSp>
          <p:grpSp>
            <p:nvGrpSpPr>
              <p:cNvPr id="23593" name="Group 1090"/>
              <p:cNvGrpSpPr>
                <a:grpSpLocks/>
              </p:cNvGrpSpPr>
              <p:nvPr/>
            </p:nvGrpSpPr>
            <p:grpSpPr bwMode="auto">
              <a:xfrm>
                <a:off x="1632" y="2976"/>
                <a:ext cx="432" cy="436"/>
                <a:chOff x="1776" y="1920"/>
                <a:chExt cx="432" cy="436"/>
              </a:xfrm>
            </p:grpSpPr>
            <p:sp>
              <p:nvSpPr>
                <p:cNvPr id="23606" name="Rectangle 1091"/>
                <p:cNvSpPr>
                  <a:spLocks noChangeArrowheads="1"/>
                </p:cNvSpPr>
                <p:nvPr/>
              </p:nvSpPr>
              <p:spPr bwMode="auto">
                <a:xfrm>
                  <a:off x="1776" y="1920"/>
                  <a:ext cx="432" cy="4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3607" name="Text Box 1092"/>
                <p:cNvSpPr txBox="1">
                  <a:spLocks noChangeArrowheads="1"/>
                </p:cNvSpPr>
                <p:nvPr/>
              </p:nvSpPr>
              <p:spPr bwMode="auto">
                <a:xfrm>
                  <a:off x="1776" y="1968"/>
                  <a:ext cx="432"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spcBef>
                      <a:spcPct val="50000"/>
                    </a:spcBef>
                  </a:pPr>
                  <a:endParaRPr lang="en-US" altLang="en-US"/>
                </a:p>
              </p:txBody>
            </p:sp>
          </p:grpSp>
          <p:grpSp>
            <p:nvGrpSpPr>
              <p:cNvPr id="23594" name="Group 1093"/>
              <p:cNvGrpSpPr>
                <a:grpSpLocks/>
              </p:cNvGrpSpPr>
              <p:nvPr/>
            </p:nvGrpSpPr>
            <p:grpSpPr bwMode="auto">
              <a:xfrm>
                <a:off x="2064" y="2976"/>
                <a:ext cx="432" cy="436"/>
                <a:chOff x="1776" y="1920"/>
                <a:chExt cx="432" cy="436"/>
              </a:xfrm>
            </p:grpSpPr>
            <p:sp>
              <p:nvSpPr>
                <p:cNvPr id="23604" name="Rectangle 1094"/>
                <p:cNvSpPr>
                  <a:spLocks noChangeArrowheads="1"/>
                </p:cNvSpPr>
                <p:nvPr/>
              </p:nvSpPr>
              <p:spPr bwMode="auto">
                <a:xfrm>
                  <a:off x="1776" y="1920"/>
                  <a:ext cx="432" cy="4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3605" name="Text Box 1095"/>
                <p:cNvSpPr txBox="1">
                  <a:spLocks noChangeArrowheads="1"/>
                </p:cNvSpPr>
                <p:nvPr/>
              </p:nvSpPr>
              <p:spPr bwMode="auto">
                <a:xfrm>
                  <a:off x="1776" y="1968"/>
                  <a:ext cx="432"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spcBef>
                      <a:spcPct val="50000"/>
                    </a:spcBef>
                  </a:pPr>
                  <a:endParaRPr lang="en-US" altLang="en-US"/>
                </a:p>
              </p:txBody>
            </p:sp>
          </p:grpSp>
          <p:grpSp>
            <p:nvGrpSpPr>
              <p:cNvPr id="23595" name="Group 1096"/>
              <p:cNvGrpSpPr>
                <a:grpSpLocks/>
              </p:cNvGrpSpPr>
              <p:nvPr/>
            </p:nvGrpSpPr>
            <p:grpSpPr bwMode="auto">
              <a:xfrm>
                <a:off x="2496" y="2976"/>
                <a:ext cx="432" cy="436"/>
                <a:chOff x="1776" y="1920"/>
                <a:chExt cx="432" cy="436"/>
              </a:xfrm>
            </p:grpSpPr>
            <p:sp>
              <p:nvSpPr>
                <p:cNvPr id="23602" name="Rectangle 1097"/>
                <p:cNvSpPr>
                  <a:spLocks noChangeArrowheads="1"/>
                </p:cNvSpPr>
                <p:nvPr/>
              </p:nvSpPr>
              <p:spPr bwMode="auto">
                <a:xfrm>
                  <a:off x="1776" y="1920"/>
                  <a:ext cx="432" cy="4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3603" name="Text Box 1098"/>
                <p:cNvSpPr txBox="1">
                  <a:spLocks noChangeArrowheads="1"/>
                </p:cNvSpPr>
                <p:nvPr/>
              </p:nvSpPr>
              <p:spPr bwMode="auto">
                <a:xfrm>
                  <a:off x="1776" y="1968"/>
                  <a:ext cx="432"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spcBef>
                      <a:spcPct val="50000"/>
                    </a:spcBef>
                  </a:pPr>
                  <a:endParaRPr lang="en-US" altLang="en-US"/>
                </a:p>
              </p:txBody>
            </p:sp>
          </p:grpSp>
          <p:grpSp>
            <p:nvGrpSpPr>
              <p:cNvPr id="23596" name="Group 1099"/>
              <p:cNvGrpSpPr>
                <a:grpSpLocks/>
              </p:cNvGrpSpPr>
              <p:nvPr/>
            </p:nvGrpSpPr>
            <p:grpSpPr bwMode="auto">
              <a:xfrm>
                <a:off x="2928" y="2976"/>
                <a:ext cx="432" cy="436"/>
                <a:chOff x="1776" y="1920"/>
                <a:chExt cx="432" cy="436"/>
              </a:xfrm>
            </p:grpSpPr>
            <p:sp>
              <p:nvSpPr>
                <p:cNvPr id="23600" name="Rectangle 1100"/>
                <p:cNvSpPr>
                  <a:spLocks noChangeArrowheads="1"/>
                </p:cNvSpPr>
                <p:nvPr/>
              </p:nvSpPr>
              <p:spPr bwMode="auto">
                <a:xfrm>
                  <a:off x="1776" y="1920"/>
                  <a:ext cx="432" cy="4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3601" name="Text Box 1101"/>
                <p:cNvSpPr txBox="1">
                  <a:spLocks noChangeArrowheads="1"/>
                </p:cNvSpPr>
                <p:nvPr/>
              </p:nvSpPr>
              <p:spPr bwMode="auto">
                <a:xfrm>
                  <a:off x="1776" y="1968"/>
                  <a:ext cx="432"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spcBef>
                      <a:spcPct val="50000"/>
                    </a:spcBef>
                  </a:pPr>
                  <a:endParaRPr lang="en-US" altLang="en-US"/>
                </a:p>
              </p:txBody>
            </p:sp>
          </p:grpSp>
          <p:grpSp>
            <p:nvGrpSpPr>
              <p:cNvPr id="23597" name="Group 1102"/>
              <p:cNvGrpSpPr>
                <a:grpSpLocks/>
              </p:cNvGrpSpPr>
              <p:nvPr/>
            </p:nvGrpSpPr>
            <p:grpSpPr bwMode="auto">
              <a:xfrm>
                <a:off x="3360" y="2976"/>
                <a:ext cx="432" cy="436"/>
                <a:chOff x="1776" y="1920"/>
                <a:chExt cx="432" cy="436"/>
              </a:xfrm>
            </p:grpSpPr>
            <p:sp>
              <p:nvSpPr>
                <p:cNvPr id="23598" name="Rectangle 1103"/>
                <p:cNvSpPr>
                  <a:spLocks noChangeArrowheads="1"/>
                </p:cNvSpPr>
                <p:nvPr/>
              </p:nvSpPr>
              <p:spPr bwMode="auto">
                <a:xfrm>
                  <a:off x="1776" y="1920"/>
                  <a:ext cx="432" cy="4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3599" name="Text Box 1104"/>
                <p:cNvSpPr txBox="1">
                  <a:spLocks noChangeArrowheads="1"/>
                </p:cNvSpPr>
                <p:nvPr/>
              </p:nvSpPr>
              <p:spPr bwMode="auto">
                <a:xfrm>
                  <a:off x="1776" y="1968"/>
                  <a:ext cx="432"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spcBef>
                      <a:spcPct val="50000"/>
                    </a:spcBef>
                  </a:pPr>
                  <a:r>
                    <a:rPr lang="en-US" altLang="en-US"/>
                    <a:t>0</a:t>
                  </a:r>
                </a:p>
              </p:txBody>
            </p:sp>
          </p:grpSp>
        </p:grpSp>
        <p:pic>
          <p:nvPicPr>
            <p:cNvPr id="23563" name="Picture 1105" descr="Edna Krabappe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60" y="1360"/>
              <a:ext cx="280" cy="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4" name="Picture 110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40" y="1592"/>
              <a:ext cx="171" cy="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5" name="Picture 1107" descr="C:\Documents and Settings\eamonn\Desktop\bios_family_marge.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76" y="1247"/>
              <a:ext cx="236" cy="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6" name="Picture 110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43" y="1425"/>
              <a:ext cx="320" cy="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7" name="Picture 110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40" y="1440"/>
              <a:ext cx="41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8" name="Picture 1110" descr="Edna Krabappe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80" y="1968"/>
              <a:ext cx="280" cy="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9" name="Picture 11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72" y="2496"/>
              <a:ext cx="171" cy="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0" name="Picture 1112" descr="C:\Documents and Settings\eamonn\Desktop\bios_family_marge.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84" y="2736"/>
              <a:ext cx="236" cy="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1" name="Picture 11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6" y="3696"/>
              <a:ext cx="294" cy="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2" name="Picture 11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4" y="3264"/>
              <a:ext cx="258" cy="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557" name="Text Box 1115"/>
          <p:cNvSpPr txBox="1">
            <a:spLocks noChangeArrowheads="1"/>
          </p:cNvSpPr>
          <p:nvPr/>
        </p:nvSpPr>
        <p:spPr bwMode="auto">
          <a:xfrm>
            <a:off x="371507" y="2162205"/>
            <a:ext cx="3095719" cy="19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5400" dirty="0">
                <a:latin typeface="Times New Roman" panose="02020603050405020304" pitchFamily="18" charset="0"/>
                <a:cs typeface="Times New Roman" panose="02020603050405020304" pitchFamily="18" charset="0"/>
              </a:rPr>
              <a:t>D(  ,  ) = 8</a:t>
            </a:r>
          </a:p>
          <a:p>
            <a:pPr>
              <a:spcBef>
                <a:spcPct val="25000"/>
              </a:spcBef>
            </a:pPr>
            <a:r>
              <a:rPr lang="en-US" altLang="en-US" sz="5400" dirty="0">
                <a:latin typeface="Times New Roman" panose="02020603050405020304" pitchFamily="18" charset="0"/>
                <a:cs typeface="Times New Roman" panose="02020603050405020304" pitchFamily="18" charset="0"/>
              </a:rPr>
              <a:t>D(  ,  ) = 1</a:t>
            </a:r>
          </a:p>
        </p:txBody>
      </p:sp>
      <p:pic>
        <p:nvPicPr>
          <p:cNvPr id="23558" name="Picture 1116" descr="Edna Krabappe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21146" y="2353300"/>
            <a:ext cx="444500" cy="722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Picture 111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7875" y="2474112"/>
            <a:ext cx="271463" cy="460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0" name="Text Box 1118"/>
          <p:cNvSpPr txBox="1">
            <a:spLocks noChangeArrowheads="1"/>
          </p:cNvSpPr>
          <p:nvPr/>
        </p:nvSpPr>
        <p:spPr bwMode="auto">
          <a:xfrm>
            <a:off x="233363" y="240559"/>
            <a:ext cx="397827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dirty="0"/>
              <a:t>We begin with a distance matrix which contains the distances between every pair of objects in our database.</a:t>
            </a:r>
          </a:p>
        </p:txBody>
      </p:sp>
    </p:spTree>
    <p:extLst>
      <p:ext uri="{BB962C8B-B14F-4D97-AF65-F5344CB8AC3E}">
        <p14:creationId xmlns:p14="http://schemas.microsoft.com/office/powerpoint/2010/main" val="17681037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Text Box 1026"/>
          <p:cNvSpPr txBox="1">
            <a:spLocks noChangeArrowheads="1"/>
          </p:cNvSpPr>
          <p:nvPr/>
        </p:nvSpPr>
        <p:spPr bwMode="auto">
          <a:xfrm>
            <a:off x="338043" y="455876"/>
            <a:ext cx="7983538" cy="1015663"/>
          </a:xfrm>
          <a:prstGeom prst="rect">
            <a:avLst/>
          </a:prstGeom>
          <a:noFill/>
          <a:ln w="9525">
            <a:noFill/>
            <a:miter lim="800000"/>
            <a:headEnd/>
            <a:tailEnd/>
          </a:ln>
          <a:effectLst/>
        </p:spPr>
        <p:txBody>
          <a:bodyPr wrap="square">
            <a:spAutoFit/>
          </a:bodyPr>
          <a:lstStyle/>
          <a:p>
            <a:pPr>
              <a:defRPr/>
            </a:pPr>
            <a:r>
              <a:rPr kumimoji="1" lang="en-US" sz="2000" b="1" dirty="0">
                <a:latin typeface="Arial" panose="020B0604020202020204" pitchFamily="34" charset="0"/>
                <a:ea typeface="ＭＳ Ｐゴシック" pitchFamily="-111" charset="-128"/>
                <a:cs typeface="Arial" panose="020B0604020202020204" pitchFamily="34" charset="0"/>
              </a:rPr>
              <a:t>Bottom-Up (</a:t>
            </a:r>
            <a:r>
              <a:rPr kumimoji="1" lang="en-US" altLang="zh-CN" sz="2000" b="1" dirty="0">
                <a:latin typeface="Arial" panose="020B0604020202020204" pitchFamily="34" charset="0"/>
                <a:ea typeface="SimSun" pitchFamily="2" charset="-122"/>
                <a:cs typeface="Arial" panose="020B0604020202020204" pitchFamily="34" charset="0"/>
              </a:rPr>
              <a:t>agglomerative</a:t>
            </a:r>
            <a:r>
              <a:rPr kumimoji="1" lang="en-US" sz="2000" b="1" dirty="0">
                <a:latin typeface="Arial" panose="020B0604020202020204" pitchFamily="34" charset="0"/>
                <a:ea typeface="ＭＳ Ｐゴシック" pitchFamily="-111" charset="-128"/>
                <a:cs typeface="Arial" panose="020B0604020202020204" pitchFamily="34" charset="0"/>
              </a:rPr>
              <a:t>):</a:t>
            </a:r>
            <a:r>
              <a:rPr lang="en-US" sz="2000" b="1" dirty="0">
                <a:latin typeface="Arial" panose="020B0604020202020204" pitchFamily="34" charset="0"/>
                <a:ea typeface="ＭＳ Ｐゴシック" pitchFamily="-111" charset="-128"/>
                <a:cs typeface="Arial" panose="020B0604020202020204" pitchFamily="34" charset="0"/>
              </a:rPr>
              <a:t> </a:t>
            </a:r>
            <a:r>
              <a:rPr lang="en-US" sz="2000" dirty="0">
                <a:latin typeface="Arial" pitchFamily="-111" charset="0"/>
                <a:ea typeface="ＭＳ Ｐゴシック" pitchFamily="-111" charset="-128"/>
                <a:cs typeface="ＭＳ Ｐゴシック" pitchFamily="-111" charset="-128"/>
              </a:rPr>
              <a:t>Starting with each item in its own cluster, find the best pair to merge into a new cluster. Repeat until all clusters are fused together. </a:t>
            </a:r>
          </a:p>
        </p:txBody>
      </p:sp>
      <p:grpSp>
        <p:nvGrpSpPr>
          <p:cNvPr id="24579" name="Group 1027"/>
          <p:cNvGrpSpPr>
            <a:grpSpLocks/>
          </p:cNvGrpSpPr>
          <p:nvPr/>
        </p:nvGrpSpPr>
        <p:grpSpPr bwMode="auto">
          <a:xfrm>
            <a:off x="8116887" y="3340914"/>
            <a:ext cx="1027112" cy="729854"/>
            <a:chOff x="1267" y="3584"/>
            <a:chExt cx="647" cy="613"/>
          </a:xfrm>
        </p:grpSpPr>
        <p:grpSp>
          <p:nvGrpSpPr>
            <p:cNvPr id="24614" name="Group 1028"/>
            <p:cNvGrpSpPr>
              <a:grpSpLocks/>
            </p:cNvGrpSpPr>
            <p:nvPr/>
          </p:nvGrpSpPr>
          <p:grpSpPr bwMode="auto">
            <a:xfrm>
              <a:off x="1267" y="3735"/>
              <a:ext cx="647" cy="462"/>
              <a:chOff x="252" y="2364"/>
              <a:chExt cx="2258" cy="1608"/>
            </a:xfrm>
          </p:grpSpPr>
          <p:pic>
            <p:nvPicPr>
              <p:cNvPr id="24618" name="Picture 102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 y="2364"/>
                <a:ext cx="900" cy="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9" name="Picture 103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 y="2412"/>
                <a:ext cx="1154" cy="1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615" name="Line 1031"/>
            <p:cNvSpPr>
              <a:spLocks noChangeShapeType="1"/>
            </p:cNvSpPr>
            <p:nvPr/>
          </p:nvSpPr>
          <p:spPr bwMode="auto">
            <a:xfrm flipH="1" flipV="1">
              <a:off x="1738" y="3584"/>
              <a:ext cx="0" cy="83"/>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4616" name="Line 1032"/>
            <p:cNvSpPr>
              <a:spLocks noChangeShapeType="1"/>
            </p:cNvSpPr>
            <p:nvPr/>
          </p:nvSpPr>
          <p:spPr bwMode="auto">
            <a:xfrm flipH="1" flipV="1">
              <a:off x="1429" y="3584"/>
              <a:ext cx="0" cy="83"/>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4617" name="Line 1033"/>
            <p:cNvSpPr>
              <a:spLocks noChangeShapeType="1"/>
            </p:cNvSpPr>
            <p:nvPr/>
          </p:nvSpPr>
          <p:spPr bwMode="auto">
            <a:xfrm flipH="1">
              <a:off x="1426" y="3584"/>
              <a:ext cx="31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4580" name="Group 1034"/>
          <p:cNvGrpSpPr>
            <a:grpSpLocks/>
          </p:cNvGrpSpPr>
          <p:nvPr/>
        </p:nvGrpSpPr>
        <p:grpSpPr bwMode="auto">
          <a:xfrm>
            <a:off x="2182812" y="3401637"/>
            <a:ext cx="1027112" cy="729853"/>
            <a:chOff x="1165" y="3566"/>
            <a:chExt cx="647" cy="613"/>
          </a:xfrm>
        </p:grpSpPr>
        <p:grpSp>
          <p:nvGrpSpPr>
            <p:cNvPr id="24607" name="Group 1035"/>
            <p:cNvGrpSpPr>
              <a:grpSpLocks/>
            </p:cNvGrpSpPr>
            <p:nvPr/>
          </p:nvGrpSpPr>
          <p:grpSpPr bwMode="auto">
            <a:xfrm>
              <a:off x="1165" y="3717"/>
              <a:ext cx="647" cy="462"/>
              <a:chOff x="252" y="2364"/>
              <a:chExt cx="2258" cy="1608"/>
            </a:xfrm>
          </p:grpSpPr>
          <p:pic>
            <p:nvPicPr>
              <p:cNvPr id="24612" name="Picture 103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 y="2364"/>
                <a:ext cx="900" cy="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103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 y="2412"/>
                <a:ext cx="1154" cy="1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608" name="Group 1038"/>
            <p:cNvGrpSpPr>
              <a:grpSpLocks/>
            </p:cNvGrpSpPr>
            <p:nvPr/>
          </p:nvGrpSpPr>
          <p:grpSpPr bwMode="auto">
            <a:xfrm>
              <a:off x="1324" y="3566"/>
              <a:ext cx="314" cy="83"/>
              <a:chOff x="1324" y="3566"/>
              <a:chExt cx="314" cy="83"/>
            </a:xfrm>
          </p:grpSpPr>
          <p:sp>
            <p:nvSpPr>
              <p:cNvPr id="24609" name="Line 1039"/>
              <p:cNvSpPr>
                <a:spLocks noChangeShapeType="1"/>
              </p:cNvSpPr>
              <p:nvPr/>
            </p:nvSpPr>
            <p:spPr bwMode="auto">
              <a:xfrm flipH="1" flipV="1">
                <a:off x="1636" y="3566"/>
                <a:ext cx="0" cy="83"/>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4610" name="Line 1040"/>
              <p:cNvSpPr>
                <a:spLocks noChangeShapeType="1"/>
              </p:cNvSpPr>
              <p:nvPr/>
            </p:nvSpPr>
            <p:spPr bwMode="auto">
              <a:xfrm flipH="1" flipV="1">
                <a:off x="1327" y="3566"/>
                <a:ext cx="0" cy="83"/>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4611" name="Line 1041"/>
              <p:cNvSpPr>
                <a:spLocks noChangeShapeType="1"/>
              </p:cNvSpPr>
              <p:nvPr/>
            </p:nvSpPr>
            <p:spPr bwMode="auto">
              <a:xfrm flipH="1">
                <a:off x="1324" y="3566"/>
                <a:ext cx="31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24581" name="Group 1042"/>
          <p:cNvGrpSpPr>
            <a:grpSpLocks/>
          </p:cNvGrpSpPr>
          <p:nvPr/>
        </p:nvGrpSpPr>
        <p:grpSpPr bwMode="auto">
          <a:xfrm>
            <a:off x="3294062" y="3219471"/>
            <a:ext cx="760412" cy="912019"/>
            <a:chOff x="2072" y="3380"/>
            <a:chExt cx="479" cy="802"/>
          </a:xfrm>
        </p:grpSpPr>
        <p:pic>
          <p:nvPicPr>
            <p:cNvPr id="24601" name="Picture 1043" descr="Edna Krabappe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72" y="3670"/>
              <a:ext cx="225" cy="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2" name="Picture 1044" descr="C:\Documents and Settings\eamonn\Desktop\bios_family_marge.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61" y="3598"/>
              <a:ext cx="190"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603" name="Group 1045"/>
            <p:cNvGrpSpPr>
              <a:grpSpLocks/>
            </p:cNvGrpSpPr>
            <p:nvPr/>
          </p:nvGrpSpPr>
          <p:grpSpPr bwMode="auto">
            <a:xfrm>
              <a:off x="2170" y="3380"/>
              <a:ext cx="314" cy="185"/>
              <a:chOff x="2170" y="3380"/>
              <a:chExt cx="314" cy="185"/>
            </a:xfrm>
          </p:grpSpPr>
          <p:sp>
            <p:nvSpPr>
              <p:cNvPr id="24604" name="Line 1046"/>
              <p:cNvSpPr>
                <a:spLocks noChangeShapeType="1"/>
              </p:cNvSpPr>
              <p:nvPr/>
            </p:nvSpPr>
            <p:spPr bwMode="auto">
              <a:xfrm flipH="1" flipV="1">
                <a:off x="2482" y="3386"/>
                <a:ext cx="0" cy="179"/>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4605" name="Line 1047"/>
              <p:cNvSpPr>
                <a:spLocks noChangeShapeType="1"/>
              </p:cNvSpPr>
              <p:nvPr/>
            </p:nvSpPr>
            <p:spPr bwMode="auto">
              <a:xfrm flipH="1" flipV="1">
                <a:off x="2173" y="3380"/>
                <a:ext cx="0" cy="185"/>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4606" name="Line 1048"/>
              <p:cNvSpPr>
                <a:spLocks noChangeShapeType="1"/>
              </p:cNvSpPr>
              <p:nvPr/>
            </p:nvSpPr>
            <p:spPr bwMode="auto">
              <a:xfrm flipH="1">
                <a:off x="2170" y="3380"/>
                <a:ext cx="31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24582" name="Group 1049"/>
          <p:cNvGrpSpPr>
            <a:grpSpLocks/>
          </p:cNvGrpSpPr>
          <p:nvPr/>
        </p:nvGrpSpPr>
        <p:grpSpPr bwMode="auto">
          <a:xfrm>
            <a:off x="1293813" y="3192087"/>
            <a:ext cx="776287" cy="939403"/>
            <a:chOff x="2663" y="3356"/>
            <a:chExt cx="489" cy="789"/>
          </a:xfrm>
        </p:grpSpPr>
        <p:pic>
          <p:nvPicPr>
            <p:cNvPr id="24595" name="Picture 105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14" y="3800"/>
              <a:ext cx="138"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6" name="Picture 105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3" y="3707"/>
              <a:ext cx="331"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7" name="Group 1052"/>
            <p:cNvGrpSpPr>
              <a:grpSpLocks/>
            </p:cNvGrpSpPr>
            <p:nvPr/>
          </p:nvGrpSpPr>
          <p:grpSpPr bwMode="auto">
            <a:xfrm>
              <a:off x="2758" y="3356"/>
              <a:ext cx="314" cy="209"/>
              <a:chOff x="2170" y="3380"/>
              <a:chExt cx="314" cy="185"/>
            </a:xfrm>
          </p:grpSpPr>
          <p:sp>
            <p:nvSpPr>
              <p:cNvPr id="24598" name="Line 1053"/>
              <p:cNvSpPr>
                <a:spLocks noChangeShapeType="1"/>
              </p:cNvSpPr>
              <p:nvPr/>
            </p:nvSpPr>
            <p:spPr bwMode="auto">
              <a:xfrm flipH="1" flipV="1">
                <a:off x="2482" y="3386"/>
                <a:ext cx="0" cy="179"/>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4599" name="Line 1054"/>
              <p:cNvSpPr>
                <a:spLocks noChangeShapeType="1"/>
              </p:cNvSpPr>
              <p:nvPr/>
            </p:nvSpPr>
            <p:spPr bwMode="auto">
              <a:xfrm flipH="1" flipV="1">
                <a:off x="2173" y="3380"/>
                <a:ext cx="0" cy="185"/>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4600" name="Line 1055"/>
              <p:cNvSpPr>
                <a:spLocks noChangeShapeType="1"/>
              </p:cNvSpPr>
              <p:nvPr/>
            </p:nvSpPr>
            <p:spPr bwMode="auto">
              <a:xfrm flipH="1">
                <a:off x="2170" y="3380"/>
                <a:ext cx="31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24583" name="Group 1056"/>
          <p:cNvGrpSpPr>
            <a:grpSpLocks/>
          </p:cNvGrpSpPr>
          <p:nvPr/>
        </p:nvGrpSpPr>
        <p:grpSpPr bwMode="auto">
          <a:xfrm>
            <a:off x="4586288" y="3212327"/>
            <a:ext cx="815975" cy="904875"/>
            <a:chOff x="2889" y="3476"/>
            <a:chExt cx="514" cy="760"/>
          </a:xfrm>
        </p:grpSpPr>
        <p:pic>
          <p:nvPicPr>
            <p:cNvPr id="24589" name="Picture 1057" descr="C:\Documents and Settings\eamonn\Desktop\bios_family_marge.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89" y="3691"/>
              <a:ext cx="190" cy="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0" name="Picture 105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45" y="3751"/>
              <a:ext cx="258"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1" name="Group 1059"/>
            <p:cNvGrpSpPr>
              <a:grpSpLocks/>
            </p:cNvGrpSpPr>
            <p:nvPr/>
          </p:nvGrpSpPr>
          <p:grpSpPr bwMode="auto">
            <a:xfrm>
              <a:off x="3010" y="3476"/>
              <a:ext cx="314" cy="195"/>
              <a:chOff x="2170" y="3380"/>
              <a:chExt cx="314" cy="185"/>
            </a:xfrm>
          </p:grpSpPr>
          <p:sp>
            <p:nvSpPr>
              <p:cNvPr id="24592" name="Line 1060"/>
              <p:cNvSpPr>
                <a:spLocks noChangeShapeType="1"/>
              </p:cNvSpPr>
              <p:nvPr/>
            </p:nvSpPr>
            <p:spPr bwMode="auto">
              <a:xfrm flipH="1" flipV="1">
                <a:off x="2482" y="3386"/>
                <a:ext cx="0" cy="179"/>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4593" name="Line 1061"/>
              <p:cNvSpPr>
                <a:spLocks noChangeShapeType="1"/>
              </p:cNvSpPr>
              <p:nvPr/>
            </p:nvSpPr>
            <p:spPr bwMode="auto">
              <a:xfrm flipH="1" flipV="1">
                <a:off x="2173" y="3380"/>
                <a:ext cx="0" cy="185"/>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4594" name="Line 1062"/>
              <p:cNvSpPr>
                <a:spLocks noChangeShapeType="1"/>
              </p:cNvSpPr>
              <p:nvPr/>
            </p:nvSpPr>
            <p:spPr bwMode="auto">
              <a:xfrm flipH="1">
                <a:off x="2170" y="3380"/>
                <a:ext cx="31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24584" name="Text Box 1063"/>
          <p:cNvSpPr txBox="1">
            <a:spLocks noChangeArrowheads="1"/>
          </p:cNvSpPr>
          <p:nvPr/>
        </p:nvSpPr>
        <p:spPr bwMode="auto">
          <a:xfrm>
            <a:off x="4117974" y="3533795"/>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b="1"/>
              <a:t>…</a:t>
            </a:r>
          </a:p>
        </p:txBody>
      </p:sp>
      <p:sp>
        <p:nvSpPr>
          <p:cNvPr id="24585" name="Text Box 1064"/>
          <p:cNvSpPr txBox="1">
            <a:spLocks noChangeArrowheads="1"/>
          </p:cNvSpPr>
          <p:nvPr/>
        </p:nvSpPr>
        <p:spPr bwMode="auto">
          <a:xfrm>
            <a:off x="0" y="3319483"/>
            <a:ext cx="149066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800"/>
              <a:t>Consider all possible merges…</a:t>
            </a:r>
          </a:p>
        </p:txBody>
      </p:sp>
      <p:sp>
        <p:nvSpPr>
          <p:cNvPr id="24586" name="Text Box 1065"/>
          <p:cNvSpPr txBox="1">
            <a:spLocks noChangeArrowheads="1"/>
          </p:cNvSpPr>
          <p:nvPr/>
        </p:nvSpPr>
        <p:spPr bwMode="auto">
          <a:xfrm>
            <a:off x="5686425" y="3348058"/>
            <a:ext cx="11096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800"/>
              <a:t>Choose the best</a:t>
            </a:r>
          </a:p>
        </p:txBody>
      </p:sp>
      <p:sp>
        <p:nvSpPr>
          <p:cNvPr id="24587" name="Rectangle 1066"/>
          <p:cNvSpPr>
            <a:spLocks noChangeArrowheads="1"/>
          </p:cNvSpPr>
          <p:nvPr/>
        </p:nvSpPr>
        <p:spPr bwMode="auto">
          <a:xfrm>
            <a:off x="0" y="1841361"/>
            <a:ext cx="9144000" cy="107156"/>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Tree>
    <p:extLst>
      <p:ext uri="{BB962C8B-B14F-4D97-AF65-F5344CB8AC3E}">
        <p14:creationId xmlns:p14="http://schemas.microsoft.com/office/powerpoint/2010/main" val="7858911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Text Box 1026"/>
          <p:cNvSpPr txBox="1">
            <a:spLocks noChangeArrowheads="1"/>
          </p:cNvSpPr>
          <p:nvPr/>
        </p:nvSpPr>
        <p:spPr bwMode="auto">
          <a:xfrm>
            <a:off x="133350" y="100013"/>
            <a:ext cx="8693150" cy="1015663"/>
          </a:xfrm>
          <a:prstGeom prst="rect">
            <a:avLst/>
          </a:prstGeom>
          <a:noFill/>
          <a:ln w="9525">
            <a:noFill/>
            <a:miter lim="800000"/>
            <a:headEnd/>
            <a:tailEnd/>
          </a:ln>
          <a:effectLst/>
        </p:spPr>
        <p:txBody>
          <a:bodyPr wrap="square">
            <a:spAutoFit/>
          </a:bodyPr>
          <a:lstStyle/>
          <a:p>
            <a:pPr>
              <a:defRPr/>
            </a:pPr>
            <a:r>
              <a:rPr kumimoji="1" lang="en-US" sz="2000" b="1" dirty="0">
                <a:latin typeface="Arial" panose="020B0604020202020204" pitchFamily="34" charset="0"/>
                <a:ea typeface="ＭＳ Ｐゴシック" pitchFamily="-111" charset="-128"/>
                <a:cs typeface="Arial" panose="020B0604020202020204" pitchFamily="34" charset="0"/>
              </a:rPr>
              <a:t>Bottom-Up (</a:t>
            </a:r>
            <a:r>
              <a:rPr kumimoji="1" lang="en-US" altLang="zh-CN" sz="2000" b="1" dirty="0">
                <a:latin typeface="Arial" panose="020B0604020202020204" pitchFamily="34" charset="0"/>
                <a:ea typeface="SimSun" pitchFamily="2" charset="-122"/>
                <a:cs typeface="Arial" panose="020B0604020202020204" pitchFamily="34" charset="0"/>
              </a:rPr>
              <a:t>agglomerative</a:t>
            </a:r>
            <a:r>
              <a:rPr kumimoji="1" lang="en-US" sz="2000" b="1" dirty="0">
                <a:latin typeface="Arial" panose="020B0604020202020204" pitchFamily="34" charset="0"/>
                <a:ea typeface="ＭＳ Ｐゴシック" pitchFamily="-111" charset="-128"/>
                <a:cs typeface="Arial" panose="020B0604020202020204" pitchFamily="34" charset="0"/>
              </a:rPr>
              <a:t>):</a:t>
            </a:r>
            <a:r>
              <a:rPr lang="en-US" sz="2000" b="1" dirty="0">
                <a:latin typeface="Arial" panose="020B0604020202020204" pitchFamily="34" charset="0"/>
                <a:ea typeface="ＭＳ Ｐゴシック" pitchFamily="-111" charset="-128"/>
                <a:cs typeface="Arial" panose="020B0604020202020204" pitchFamily="34" charset="0"/>
              </a:rPr>
              <a:t> </a:t>
            </a:r>
            <a:r>
              <a:rPr lang="en-US" sz="2000" dirty="0">
                <a:latin typeface="Arial" panose="020B0604020202020204" pitchFamily="34" charset="0"/>
                <a:ea typeface="ＭＳ Ｐゴシック" pitchFamily="-111" charset="-128"/>
                <a:cs typeface="Arial" panose="020B0604020202020204" pitchFamily="34" charset="0"/>
              </a:rPr>
              <a:t>Starting with each item in its own cluster, find the best pair to merge into a new cluster. Repeat until all clusters are fused together. </a:t>
            </a:r>
          </a:p>
        </p:txBody>
      </p:sp>
      <p:grpSp>
        <p:nvGrpSpPr>
          <p:cNvPr id="25603" name="Group 1027"/>
          <p:cNvGrpSpPr>
            <a:grpSpLocks/>
          </p:cNvGrpSpPr>
          <p:nvPr/>
        </p:nvGrpSpPr>
        <p:grpSpPr bwMode="auto">
          <a:xfrm>
            <a:off x="8116888" y="4267200"/>
            <a:ext cx="1027112" cy="729854"/>
            <a:chOff x="1267" y="3584"/>
            <a:chExt cx="647" cy="613"/>
          </a:xfrm>
        </p:grpSpPr>
        <p:grpSp>
          <p:nvGrpSpPr>
            <p:cNvPr id="25678" name="Group 1028"/>
            <p:cNvGrpSpPr>
              <a:grpSpLocks/>
            </p:cNvGrpSpPr>
            <p:nvPr/>
          </p:nvGrpSpPr>
          <p:grpSpPr bwMode="auto">
            <a:xfrm>
              <a:off x="1267" y="3735"/>
              <a:ext cx="647" cy="462"/>
              <a:chOff x="252" y="2364"/>
              <a:chExt cx="2258" cy="1608"/>
            </a:xfrm>
          </p:grpSpPr>
          <p:pic>
            <p:nvPicPr>
              <p:cNvPr id="25682" name="Picture 102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 y="2364"/>
                <a:ext cx="900" cy="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83" name="Picture 103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 y="2412"/>
                <a:ext cx="1154" cy="1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5679" name="Line 1031"/>
            <p:cNvSpPr>
              <a:spLocks noChangeShapeType="1"/>
            </p:cNvSpPr>
            <p:nvPr/>
          </p:nvSpPr>
          <p:spPr bwMode="auto">
            <a:xfrm flipH="1" flipV="1">
              <a:off x="1738" y="3584"/>
              <a:ext cx="0" cy="83"/>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5680" name="Line 1032"/>
            <p:cNvSpPr>
              <a:spLocks noChangeShapeType="1"/>
            </p:cNvSpPr>
            <p:nvPr/>
          </p:nvSpPr>
          <p:spPr bwMode="auto">
            <a:xfrm flipH="1" flipV="1">
              <a:off x="1429" y="3584"/>
              <a:ext cx="0" cy="83"/>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5681" name="Line 1033"/>
            <p:cNvSpPr>
              <a:spLocks noChangeShapeType="1"/>
            </p:cNvSpPr>
            <p:nvPr/>
          </p:nvSpPr>
          <p:spPr bwMode="auto">
            <a:xfrm flipH="1">
              <a:off x="1426" y="3584"/>
              <a:ext cx="31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604" name="Group 1034"/>
          <p:cNvGrpSpPr>
            <a:grpSpLocks/>
          </p:cNvGrpSpPr>
          <p:nvPr/>
        </p:nvGrpSpPr>
        <p:grpSpPr bwMode="auto">
          <a:xfrm>
            <a:off x="8078788" y="3349229"/>
            <a:ext cx="1027112" cy="550069"/>
            <a:chOff x="252" y="2364"/>
            <a:chExt cx="2258" cy="1608"/>
          </a:xfrm>
        </p:grpSpPr>
        <p:pic>
          <p:nvPicPr>
            <p:cNvPr id="25676" name="Picture 103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 y="2364"/>
              <a:ext cx="900" cy="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77" name="Picture 103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 y="2412"/>
              <a:ext cx="1154" cy="1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5605" name="Line 1037"/>
          <p:cNvSpPr>
            <a:spLocks noChangeShapeType="1"/>
          </p:cNvSpPr>
          <p:nvPr/>
        </p:nvSpPr>
        <p:spPr bwMode="auto">
          <a:xfrm flipH="1" flipV="1">
            <a:off x="8826500" y="3169444"/>
            <a:ext cx="0" cy="98822"/>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5606" name="Line 1038"/>
          <p:cNvSpPr>
            <a:spLocks noChangeShapeType="1"/>
          </p:cNvSpPr>
          <p:nvPr/>
        </p:nvSpPr>
        <p:spPr bwMode="auto">
          <a:xfrm flipH="1" flipV="1">
            <a:off x="8335963" y="3169444"/>
            <a:ext cx="0" cy="98822"/>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5607" name="Line 1039"/>
          <p:cNvSpPr>
            <a:spLocks noChangeShapeType="1"/>
          </p:cNvSpPr>
          <p:nvPr/>
        </p:nvSpPr>
        <p:spPr bwMode="auto">
          <a:xfrm flipH="1">
            <a:off x="8331201" y="3169444"/>
            <a:ext cx="498475"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5608" name="Group 1040"/>
          <p:cNvGrpSpPr>
            <a:grpSpLocks/>
          </p:cNvGrpSpPr>
          <p:nvPr/>
        </p:nvGrpSpPr>
        <p:grpSpPr bwMode="auto">
          <a:xfrm>
            <a:off x="7299326" y="3063478"/>
            <a:ext cx="608013" cy="860822"/>
            <a:chOff x="4598" y="2573"/>
            <a:chExt cx="383" cy="723"/>
          </a:xfrm>
        </p:grpSpPr>
        <p:pic>
          <p:nvPicPr>
            <p:cNvPr id="25670" name="Picture 104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98" y="2956"/>
              <a:ext cx="138"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71" name="Picture 1042" descr="C:\Documents and Settings\eamonn\Desktop\bios_family_marge.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91" y="2712"/>
              <a:ext cx="190"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672" name="Group 1043"/>
            <p:cNvGrpSpPr>
              <a:grpSpLocks/>
            </p:cNvGrpSpPr>
            <p:nvPr/>
          </p:nvGrpSpPr>
          <p:grpSpPr bwMode="auto">
            <a:xfrm>
              <a:off x="4638" y="2573"/>
              <a:ext cx="315" cy="169"/>
              <a:chOff x="2112" y="2976"/>
              <a:chExt cx="703" cy="377"/>
            </a:xfrm>
          </p:grpSpPr>
          <p:sp>
            <p:nvSpPr>
              <p:cNvPr id="25673" name="Line 1044"/>
              <p:cNvSpPr>
                <a:spLocks noChangeShapeType="1"/>
              </p:cNvSpPr>
              <p:nvPr/>
            </p:nvSpPr>
            <p:spPr bwMode="auto">
              <a:xfrm flipH="1" flipV="1">
                <a:off x="2810" y="2976"/>
                <a:ext cx="0" cy="377"/>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5674" name="Line 1045"/>
              <p:cNvSpPr>
                <a:spLocks noChangeShapeType="1"/>
              </p:cNvSpPr>
              <p:nvPr/>
            </p:nvSpPr>
            <p:spPr bwMode="auto">
              <a:xfrm flipH="1" flipV="1">
                <a:off x="2118" y="2976"/>
                <a:ext cx="0" cy="377"/>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5675" name="Line 1046"/>
              <p:cNvSpPr>
                <a:spLocks noChangeShapeType="1"/>
              </p:cNvSpPr>
              <p:nvPr/>
            </p:nvSpPr>
            <p:spPr bwMode="auto">
              <a:xfrm flipH="1">
                <a:off x="2112" y="2976"/>
                <a:ext cx="703"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25609" name="Group 1047"/>
          <p:cNvGrpSpPr>
            <a:grpSpLocks/>
          </p:cNvGrpSpPr>
          <p:nvPr/>
        </p:nvGrpSpPr>
        <p:grpSpPr bwMode="auto">
          <a:xfrm>
            <a:off x="2182813" y="4327923"/>
            <a:ext cx="1027112" cy="729853"/>
            <a:chOff x="1165" y="3566"/>
            <a:chExt cx="647" cy="613"/>
          </a:xfrm>
        </p:grpSpPr>
        <p:grpSp>
          <p:nvGrpSpPr>
            <p:cNvPr id="25663" name="Group 1048"/>
            <p:cNvGrpSpPr>
              <a:grpSpLocks/>
            </p:cNvGrpSpPr>
            <p:nvPr/>
          </p:nvGrpSpPr>
          <p:grpSpPr bwMode="auto">
            <a:xfrm>
              <a:off x="1165" y="3717"/>
              <a:ext cx="647" cy="462"/>
              <a:chOff x="252" y="2364"/>
              <a:chExt cx="2258" cy="1608"/>
            </a:xfrm>
          </p:grpSpPr>
          <p:pic>
            <p:nvPicPr>
              <p:cNvPr id="25668" name="Picture 104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 y="2364"/>
                <a:ext cx="900" cy="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69" name="Picture 105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 y="2412"/>
                <a:ext cx="1154" cy="1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664" name="Group 1051"/>
            <p:cNvGrpSpPr>
              <a:grpSpLocks/>
            </p:cNvGrpSpPr>
            <p:nvPr/>
          </p:nvGrpSpPr>
          <p:grpSpPr bwMode="auto">
            <a:xfrm>
              <a:off x="1324" y="3566"/>
              <a:ext cx="314" cy="83"/>
              <a:chOff x="1324" y="3566"/>
              <a:chExt cx="314" cy="83"/>
            </a:xfrm>
          </p:grpSpPr>
          <p:sp>
            <p:nvSpPr>
              <p:cNvPr id="25665" name="Line 1052"/>
              <p:cNvSpPr>
                <a:spLocks noChangeShapeType="1"/>
              </p:cNvSpPr>
              <p:nvPr/>
            </p:nvSpPr>
            <p:spPr bwMode="auto">
              <a:xfrm flipH="1" flipV="1">
                <a:off x="1636" y="3566"/>
                <a:ext cx="0" cy="83"/>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5666" name="Line 1053"/>
              <p:cNvSpPr>
                <a:spLocks noChangeShapeType="1"/>
              </p:cNvSpPr>
              <p:nvPr/>
            </p:nvSpPr>
            <p:spPr bwMode="auto">
              <a:xfrm flipH="1" flipV="1">
                <a:off x="1327" y="3566"/>
                <a:ext cx="0" cy="83"/>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5667" name="Line 1054"/>
              <p:cNvSpPr>
                <a:spLocks noChangeShapeType="1"/>
              </p:cNvSpPr>
              <p:nvPr/>
            </p:nvSpPr>
            <p:spPr bwMode="auto">
              <a:xfrm flipH="1">
                <a:off x="1324" y="3566"/>
                <a:ext cx="31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25610" name="Picture 105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36726" y="3452813"/>
            <a:ext cx="219075" cy="372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1" name="Line 1056"/>
          <p:cNvSpPr>
            <a:spLocks noChangeShapeType="1"/>
          </p:cNvSpPr>
          <p:nvPr/>
        </p:nvSpPr>
        <p:spPr bwMode="auto">
          <a:xfrm flipH="1" flipV="1">
            <a:off x="1847850" y="3081338"/>
            <a:ext cx="0" cy="209550"/>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5612" name="Line 1057"/>
          <p:cNvSpPr>
            <a:spLocks noChangeShapeType="1"/>
          </p:cNvSpPr>
          <p:nvPr/>
        </p:nvSpPr>
        <p:spPr bwMode="auto">
          <a:xfrm flipH="1">
            <a:off x="1836739" y="3075385"/>
            <a:ext cx="752475"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13" name="Line 1058"/>
          <p:cNvSpPr>
            <a:spLocks noChangeShapeType="1"/>
          </p:cNvSpPr>
          <p:nvPr/>
        </p:nvSpPr>
        <p:spPr bwMode="auto">
          <a:xfrm rot="5400000" flipH="1">
            <a:off x="2553891" y="3099197"/>
            <a:ext cx="73819"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5614" name="Group 1059"/>
          <p:cNvGrpSpPr>
            <a:grpSpLocks/>
          </p:cNvGrpSpPr>
          <p:nvPr/>
        </p:nvGrpSpPr>
        <p:grpSpPr bwMode="auto">
          <a:xfrm>
            <a:off x="3294063" y="4145757"/>
            <a:ext cx="760412" cy="912019"/>
            <a:chOff x="2072" y="3380"/>
            <a:chExt cx="479" cy="802"/>
          </a:xfrm>
        </p:grpSpPr>
        <p:pic>
          <p:nvPicPr>
            <p:cNvPr id="25657" name="Picture 1060" descr="Edna Krabappe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72" y="3670"/>
              <a:ext cx="225" cy="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58" name="Picture 1061" descr="C:\Documents and Settings\eamonn\Desktop\bios_family_marge.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61" y="3598"/>
              <a:ext cx="190"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659" name="Group 1062"/>
            <p:cNvGrpSpPr>
              <a:grpSpLocks/>
            </p:cNvGrpSpPr>
            <p:nvPr/>
          </p:nvGrpSpPr>
          <p:grpSpPr bwMode="auto">
            <a:xfrm>
              <a:off x="2170" y="3380"/>
              <a:ext cx="314" cy="185"/>
              <a:chOff x="2170" y="3380"/>
              <a:chExt cx="314" cy="185"/>
            </a:xfrm>
          </p:grpSpPr>
          <p:sp>
            <p:nvSpPr>
              <p:cNvPr id="25660" name="Line 1063"/>
              <p:cNvSpPr>
                <a:spLocks noChangeShapeType="1"/>
              </p:cNvSpPr>
              <p:nvPr/>
            </p:nvSpPr>
            <p:spPr bwMode="auto">
              <a:xfrm flipH="1" flipV="1">
                <a:off x="2482" y="3386"/>
                <a:ext cx="0" cy="179"/>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5661" name="Line 1064"/>
              <p:cNvSpPr>
                <a:spLocks noChangeShapeType="1"/>
              </p:cNvSpPr>
              <p:nvPr/>
            </p:nvSpPr>
            <p:spPr bwMode="auto">
              <a:xfrm flipH="1" flipV="1">
                <a:off x="2173" y="3380"/>
                <a:ext cx="0" cy="185"/>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5662" name="Line 1065"/>
              <p:cNvSpPr>
                <a:spLocks noChangeShapeType="1"/>
              </p:cNvSpPr>
              <p:nvPr/>
            </p:nvSpPr>
            <p:spPr bwMode="auto">
              <a:xfrm flipH="1">
                <a:off x="2170" y="3380"/>
                <a:ext cx="31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25615" name="Group 1066"/>
          <p:cNvGrpSpPr>
            <a:grpSpLocks/>
          </p:cNvGrpSpPr>
          <p:nvPr/>
        </p:nvGrpSpPr>
        <p:grpSpPr bwMode="auto">
          <a:xfrm>
            <a:off x="1293814" y="4118373"/>
            <a:ext cx="776287" cy="939403"/>
            <a:chOff x="2663" y="3356"/>
            <a:chExt cx="489" cy="789"/>
          </a:xfrm>
        </p:grpSpPr>
        <p:pic>
          <p:nvPicPr>
            <p:cNvPr id="25651" name="Picture 106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4" y="3800"/>
              <a:ext cx="138"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52" name="Picture 106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3" y="3707"/>
              <a:ext cx="331"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653" name="Group 1069"/>
            <p:cNvGrpSpPr>
              <a:grpSpLocks/>
            </p:cNvGrpSpPr>
            <p:nvPr/>
          </p:nvGrpSpPr>
          <p:grpSpPr bwMode="auto">
            <a:xfrm>
              <a:off x="2758" y="3356"/>
              <a:ext cx="314" cy="209"/>
              <a:chOff x="2170" y="3380"/>
              <a:chExt cx="314" cy="185"/>
            </a:xfrm>
          </p:grpSpPr>
          <p:sp>
            <p:nvSpPr>
              <p:cNvPr id="25654" name="Line 1070"/>
              <p:cNvSpPr>
                <a:spLocks noChangeShapeType="1"/>
              </p:cNvSpPr>
              <p:nvPr/>
            </p:nvSpPr>
            <p:spPr bwMode="auto">
              <a:xfrm flipH="1" flipV="1">
                <a:off x="2482" y="3386"/>
                <a:ext cx="0" cy="179"/>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5655" name="Line 1071"/>
              <p:cNvSpPr>
                <a:spLocks noChangeShapeType="1"/>
              </p:cNvSpPr>
              <p:nvPr/>
            </p:nvSpPr>
            <p:spPr bwMode="auto">
              <a:xfrm flipH="1" flipV="1">
                <a:off x="2173" y="3380"/>
                <a:ext cx="0" cy="185"/>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5656" name="Line 1072"/>
              <p:cNvSpPr>
                <a:spLocks noChangeShapeType="1"/>
              </p:cNvSpPr>
              <p:nvPr/>
            </p:nvSpPr>
            <p:spPr bwMode="auto">
              <a:xfrm flipH="1">
                <a:off x="2170" y="3380"/>
                <a:ext cx="31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25616" name="Group 1073"/>
          <p:cNvGrpSpPr>
            <a:grpSpLocks/>
          </p:cNvGrpSpPr>
          <p:nvPr/>
        </p:nvGrpSpPr>
        <p:grpSpPr bwMode="auto">
          <a:xfrm>
            <a:off x="4586289" y="4138613"/>
            <a:ext cx="815975" cy="904875"/>
            <a:chOff x="2889" y="3476"/>
            <a:chExt cx="514" cy="760"/>
          </a:xfrm>
        </p:grpSpPr>
        <p:pic>
          <p:nvPicPr>
            <p:cNvPr id="25645" name="Picture 1074" descr="C:\Documents and Settings\eamonn\Desktop\bios_family_marge.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89" y="3691"/>
              <a:ext cx="190" cy="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46" name="Picture 107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45" y="3751"/>
              <a:ext cx="258"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647" name="Group 1076"/>
            <p:cNvGrpSpPr>
              <a:grpSpLocks/>
            </p:cNvGrpSpPr>
            <p:nvPr/>
          </p:nvGrpSpPr>
          <p:grpSpPr bwMode="auto">
            <a:xfrm>
              <a:off x="3010" y="3476"/>
              <a:ext cx="314" cy="195"/>
              <a:chOff x="2170" y="3380"/>
              <a:chExt cx="314" cy="185"/>
            </a:xfrm>
          </p:grpSpPr>
          <p:sp>
            <p:nvSpPr>
              <p:cNvPr id="25648" name="Line 1077"/>
              <p:cNvSpPr>
                <a:spLocks noChangeShapeType="1"/>
              </p:cNvSpPr>
              <p:nvPr/>
            </p:nvSpPr>
            <p:spPr bwMode="auto">
              <a:xfrm flipH="1" flipV="1">
                <a:off x="2482" y="3386"/>
                <a:ext cx="0" cy="179"/>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5649" name="Line 1078"/>
              <p:cNvSpPr>
                <a:spLocks noChangeShapeType="1"/>
              </p:cNvSpPr>
              <p:nvPr/>
            </p:nvSpPr>
            <p:spPr bwMode="auto">
              <a:xfrm flipH="1" flipV="1">
                <a:off x="2173" y="3380"/>
                <a:ext cx="0" cy="185"/>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5650" name="Line 1079"/>
              <p:cNvSpPr>
                <a:spLocks noChangeShapeType="1"/>
              </p:cNvSpPr>
              <p:nvPr/>
            </p:nvSpPr>
            <p:spPr bwMode="auto">
              <a:xfrm flipH="1">
                <a:off x="2170" y="3380"/>
                <a:ext cx="31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25617" name="Text Box 1080"/>
          <p:cNvSpPr txBox="1">
            <a:spLocks noChangeArrowheads="1"/>
          </p:cNvSpPr>
          <p:nvPr/>
        </p:nvSpPr>
        <p:spPr bwMode="auto">
          <a:xfrm>
            <a:off x="4117975" y="4460081"/>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b="1"/>
              <a:t>…</a:t>
            </a:r>
          </a:p>
        </p:txBody>
      </p:sp>
      <p:sp>
        <p:nvSpPr>
          <p:cNvPr id="25618" name="Text Box 1081"/>
          <p:cNvSpPr txBox="1">
            <a:spLocks noChangeArrowheads="1"/>
          </p:cNvSpPr>
          <p:nvPr/>
        </p:nvSpPr>
        <p:spPr bwMode="auto">
          <a:xfrm>
            <a:off x="1" y="4245769"/>
            <a:ext cx="149066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800"/>
              <a:t>Consider all possible merges…</a:t>
            </a:r>
          </a:p>
        </p:txBody>
      </p:sp>
      <p:sp>
        <p:nvSpPr>
          <p:cNvPr id="25619" name="Text Box 1082"/>
          <p:cNvSpPr txBox="1">
            <a:spLocks noChangeArrowheads="1"/>
          </p:cNvSpPr>
          <p:nvPr/>
        </p:nvSpPr>
        <p:spPr bwMode="auto">
          <a:xfrm>
            <a:off x="5686426" y="4274344"/>
            <a:ext cx="11096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800"/>
              <a:t>Choose the best</a:t>
            </a:r>
          </a:p>
        </p:txBody>
      </p:sp>
      <p:sp>
        <p:nvSpPr>
          <p:cNvPr id="25620" name="Rectangle 1083"/>
          <p:cNvSpPr>
            <a:spLocks noChangeArrowheads="1"/>
          </p:cNvSpPr>
          <p:nvPr/>
        </p:nvSpPr>
        <p:spPr bwMode="auto">
          <a:xfrm>
            <a:off x="0" y="3943351"/>
            <a:ext cx="9144000" cy="107156"/>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5621" name="Rectangle 1084"/>
          <p:cNvSpPr>
            <a:spLocks noChangeArrowheads="1"/>
          </p:cNvSpPr>
          <p:nvPr/>
        </p:nvSpPr>
        <p:spPr bwMode="auto">
          <a:xfrm>
            <a:off x="0" y="2843213"/>
            <a:ext cx="9144000" cy="107156"/>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5622" name="Text Box 1085"/>
          <p:cNvSpPr txBox="1">
            <a:spLocks noChangeArrowheads="1"/>
          </p:cNvSpPr>
          <p:nvPr/>
        </p:nvSpPr>
        <p:spPr bwMode="auto">
          <a:xfrm>
            <a:off x="1" y="3067050"/>
            <a:ext cx="149066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800"/>
              <a:t>Consider all possible merges…</a:t>
            </a:r>
          </a:p>
        </p:txBody>
      </p:sp>
      <p:grpSp>
        <p:nvGrpSpPr>
          <p:cNvPr id="25623" name="Group 1086"/>
          <p:cNvGrpSpPr>
            <a:grpSpLocks/>
          </p:cNvGrpSpPr>
          <p:nvPr/>
        </p:nvGrpSpPr>
        <p:grpSpPr bwMode="auto">
          <a:xfrm>
            <a:off x="2116138" y="3138487"/>
            <a:ext cx="1027112" cy="729854"/>
            <a:chOff x="1267" y="3584"/>
            <a:chExt cx="647" cy="613"/>
          </a:xfrm>
        </p:grpSpPr>
        <p:grpSp>
          <p:nvGrpSpPr>
            <p:cNvPr id="25639" name="Group 1087"/>
            <p:cNvGrpSpPr>
              <a:grpSpLocks/>
            </p:cNvGrpSpPr>
            <p:nvPr/>
          </p:nvGrpSpPr>
          <p:grpSpPr bwMode="auto">
            <a:xfrm>
              <a:off x="1267" y="3735"/>
              <a:ext cx="647" cy="462"/>
              <a:chOff x="252" y="2364"/>
              <a:chExt cx="2258" cy="1608"/>
            </a:xfrm>
          </p:grpSpPr>
          <p:pic>
            <p:nvPicPr>
              <p:cNvPr id="25643" name="Picture 108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 y="2364"/>
                <a:ext cx="900" cy="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44" name="Picture 108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 y="2412"/>
                <a:ext cx="1154" cy="1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5640" name="Line 1090"/>
            <p:cNvSpPr>
              <a:spLocks noChangeShapeType="1"/>
            </p:cNvSpPr>
            <p:nvPr/>
          </p:nvSpPr>
          <p:spPr bwMode="auto">
            <a:xfrm flipH="1" flipV="1">
              <a:off x="1738" y="3584"/>
              <a:ext cx="0" cy="83"/>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5641" name="Line 1091"/>
            <p:cNvSpPr>
              <a:spLocks noChangeShapeType="1"/>
            </p:cNvSpPr>
            <p:nvPr/>
          </p:nvSpPr>
          <p:spPr bwMode="auto">
            <a:xfrm flipH="1" flipV="1">
              <a:off x="1429" y="3584"/>
              <a:ext cx="0" cy="83"/>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5642" name="Line 1092"/>
            <p:cNvSpPr>
              <a:spLocks noChangeShapeType="1"/>
            </p:cNvSpPr>
            <p:nvPr/>
          </p:nvSpPr>
          <p:spPr bwMode="auto">
            <a:xfrm flipH="1">
              <a:off x="1426" y="3584"/>
              <a:ext cx="31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pic>
        <p:nvPicPr>
          <p:cNvPr id="25624" name="Picture 109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7401" y="3455194"/>
            <a:ext cx="219075" cy="372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25" name="Picture 1094" descr="C:\Documents and Settings\eamonn\Desktop\bios_family_marge.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33789" y="3164681"/>
            <a:ext cx="30162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626" name="Group 1095"/>
          <p:cNvGrpSpPr>
            <a:grpSpLocks/>
          </p:cNvGrpSpPr>
          <p:nvPr/>
        </p:nvGrpSpPr>
        <p:grpSpPr bwMode="auto">
          <a:xfrm>
            <a:off x="3390901" y="2999185"/>
            <a:ext cx="500063" cy="201215"/>
            <a:chOff x="2112" y="2976"/>
            <a:chExt cx="703" cy="377"/>
          </a:xfrm>
        </p:grpSpPr>
        <p:sp>
          <p:nvSpPr>
            <p:cNvPr id="25636" name="Line 1096"/>
            <p:cNvSpPr>
              <a:spLocks noChangeShapeType="1"/>
            </p:cNvSpPr>
            <p:nvPr/>
          </p:nvSpPr>
          <p:spPr bwMode="auto">
            <a:xfrm flipH="1" flipV="1">
              <a:off x="2810" y="2976"/>
              <a:ext cx="0" cy="377"/>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5637" name="Line 1097"/>
            <p:cNvSpPr>
              <a:spLocks noChangeShapeType="1"/>
            </p:cNvSpPr>
            <p:nvPr/>
          </p:nvSpPr>
          <p:spPr bwMode="auto">
            <a:xfrm flipH="1" flipV="1">
              <a:off x="2118" y="2976"/>
              <a:ext cx="0" cy="377"/>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5638" name="Line 1098"/>
            <p:cNvSpPr>
              <a:spLocks noChangeShapeType="1"/>
            </p:cNvSpPr>
            <p:nvPr/>
          </p:nvSpPr>
          <p:spPr bwMode="auto">
            <a:xfrm flipH="1">
              <a:off x="2112" y="2976"/>
              <a:ext cx="703"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5627" name="Group 1099"/>
          <p:cNvGrpSpPr>
            <a:grpSpLocks/>
          </p:cNvGrpSpPr>
          <p:nvPr/>
        </p:nvGrpSpPr>
        <p:grpSpPr bwMode="auto">
          <a:xfrm>
            <a:off x="4608513" y="2995613"/>
            <a:ext cx="760412" cy="912019"/>
            <a:chOff x="2072" y="3380"/>
            <a:chExt cx="479" cy="802"/>
          </a:xfrm>
        </p:grpSpPr>
        <p:pic>
          <p:nvPicPr>
            <p:cNvPr id="25630" name="Picture 1100" descr="Edna Krabappe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72" y="3670"/>
              <a:ext cx="225" cy="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31" name="Picture 1101" descr="C:\Documents and Settings\eamonn\Desktop\bios_family_marge.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61" y="3598"/>
              <a:ext cx="190"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632" name="Group 1102"/>
            <p:cNvGrpSpPr>
              <a:grpSpLocks/>
            </p:cNvGrpSpPr>
            <p:nvPr/>
          </p:nvGrpSpPr>
          <p:grpSpPr bwMode="auto">
            <a:xfrm>
              <a:off x="2170" y="3380"/>
              <a:ext cx="314" cy="185"/>
              <a:chOff x="2170" y="3380"/>
              <a:chExt cx="314" cy="185"/>
            </a:xfrm>
          </p:grpSpPr>
          <p:sp>
            <p:nvSpPr>
              <p:cNvPr id="25633" name="Line 1103"/>
              <p:cNvSpPr>
                <a:spLocks noChangeShapeType="1"/>
              </p:cNvSpPr>
              <p:nvPr/>
            </p:nvSpPr>
            <p:spPr bwMode="auto">
              <a:xfrm flipH="1" flipV="1">
                <a:off x="2482" y="3386"/>
                <a:ext cx="0" cy="179"/>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5634" name="Line 1104"/>
              <p:cNvSpPr>
                <a:spLocks noChangeShapeType="1"/>
              </p:cNvSpPr>
              <p:nvPr/>
            </p:nvSpPr>
            <p:spPr bwMode="auto">
              <a:xfrm flipH="1" flipV="1">
                <a:off x="2173" y="3380"/>
                <a:ext cx="0" cy="185"/>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5635" name="Line 1105"/>
              <p:cNvSpPr>
                <a:spLocks noChangeShapeType="1"/>
              </p:cNvSpPr>
              <p:nvPr/>
            </p:nvSpPr>
            <p:spPr bwMode="auto">
              <a:xfrm flipH="1">
                <a:off x="2170" y="3380"/>
                <a:ext cx="31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25628" name="Text Box 1106"/>
          <p:cNvSpPr txBox="1">
            <a:spLocks noChangeArrowheads="1"/>
          </p:cNvSpPr>
          <p:nvPr/>
        </p:nvSpPr>
        <p:spPr bwMode="auto">
          <a:xfrm>
            <a:off x="4051300" y="3388519"/>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b="1"/>
              <a:t>…</a:t>
            </a:r>
          </a:p>
        </p:txBody>
      </p:sp>
      <p:sp>
        <p:nvSpPr>
          <p:cNvPr id="25629" name="Text Box 1107"/>
          <p:cNvSpPr txBox="1">
            <a:spLocks noChangeArrowheads="1"/>
          </p:cNvSpPr>
          <p:nvPr/>
        </p:nvSpPr>
        <p:spPr bwMode="auto">
          <a:xfrm>
            <a:off x="5686426" y="3159919"/>
            <a:ext cx="11096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800"/>
              <a:t>Choose the best</a:t>
            </a:r>
          </a:p>
        </p:txBody>
      </p:sp>
    </p:spTree>
    <p:extLst>
      <p:ext uri="{BB962C8B-B14F-4D97-AF65-F5344CB8AC3E}">
        <p14:creationId xmlns:p14="http://schemas.microsoft.com/office/powerpoint/2010/main" val="24141854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7" name="Group 1027"/>
          <p:cNvGrpSpPr>
            <a:grpSpLocks/>
          </p:cNvGrpSpPr>
          <p:nvPr/>
        </p:nvGrpSpPr>
        <p:grpSpPr bwMode="auto">
          <a:xfrm>
            <a:off x="8116888" y="4267200"/>
            <a:ext cx="1027112" cy="729854"/>
            <a:chOff x="1267" y="3584"/>
            <a:chExt cx="647" cy="613"/>
          </a:xfrm>
        </p:grpSpPr>
        <p:grpSp>
          <p:nvGrpSpPr>
            <p:cNvPr id="26750" name="Group 1028"/>
            <p:cNvGrpSpPr>
              <a:grpSpLocks/>
            </p:cNvGrpSpPr>
            <p:nvPr/>
          </p:nvGrpSpPr>
          <p:grpSpPr bwMode="auto">
            <a:xfrm>
              <a:off x="1267" y="3735"/>
              <a:ext cx="647" cy="462"/>
              <a:chOff x="252" y="2364"/>
              <a:chExt cx="2258" cy="1608"/>
            </a:xfrm>
          </p:grpSpPr>
          <p:pic>
            <p:nvPicPr>
              <p:cNvPr id="26754" name="Picture 102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 y="2364"/>
                <a:ext cx="900" cy="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755" name="Picture 103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 y="2412"/>
                <a:ext cx="1154" cy="1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751" name="Line 1031"/>
            <p:cNvSpPr>
              <a:spLocks noChangeShapeType="1"/>
            </p:cNvSpPr>
            <p:nvPr/>
          </p:nvSpPr>
          <p:spPr bwMode="auto">
            <a:xfrm flipH="1" flipV="1">
              <a:off x="1738" y="3584"/>
              <a:ext cx="0" cy="83"/>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6752" name="Line 1032"/>
            <p:cNvSpPr>
              <a:spLocks noChangeShapeType="1"/>
            </p:cNvSpPr>
            <p:nvPr/>
          </p:nvSpPr>
          <p:spPr bwMode="auto">
            <a:xfrm flipH="1" flipV="1">
              <a:off x="1429" y="3584"/>
              <a:ext cx="0" cy="83"/>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6753" name="Line 1033"/>
            <p:cNvSpPr>
              <a:spLocks noChangeShapeType="1"/>
            </p:cNvSpPr>
            <p:nvPr/>
          </p:nvSpPr>
          <p:spPr bwMode="auto">
            <a:xfrm flipH="1">
              <a:off x="1426" y="3584"/>
              <a:ext cx="31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628" name="Group 1034"/>
          <p:cNvGrpSpPr>
            <a:grpSpLocks/>
          </p:cNvGrpSpPr>
          <p:nvPr/>
        </p:nvGrpSpPr>
        <p:grpSpPr bwMode="auto">
          <a:xfrm>
            <a:off x="8078788" y="3349229"/>
            <a:ext cx="1027112" cy="550069"/>
            <a:chOff x="252" y="2364"/>
            <a:chExt cx="2258" cy="1608"/>
          </a:xfrm>
        </p:grpSpPr>
        <p:pic>
          <p:nvPicPr>
            <p:cNvPr id="26748" name="Picture 103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 y="2364"/>
              <a:ext cx="900" cy="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749" name="Picture 103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 y="2412"/>
              <a:ext cx="1154" cy="1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629" name="Line 1037"/>
          <p:cNvSpPr>
            <a:spLocks noChangeShapeType="1"/>
          </p:cNvSpPr>
          <p:nvPr/>
        </p:nvSpPr>
        <p:spPr bwMode="auto">
          <a:xfrm flipH="1" flipV="1">
            <a:off x="8826500" y="3169444"/>
            <a:ext cx="0" cy="98822"/>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6630" name="Line 1038"/>
          <p:cNvSpPr>
            <a:spLocks noChangeShapeType="1"/>
          </p:cNvSpPr>
          <p:nvPr/>
        </p:nvSpPr>
        <p:spPr bwMode="auto">
          <a:xfrm flipH="1" flipV="1">
            <a:off x="8335963" y="3169444"/>
            <a:ext cx="0" cy="98822"/>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6631" name="Line 1039"/>
          <p:cNvSpPr>
            <a:spLocks noChangeShapeType="1"/>
          </p:cNvSpPr>
          <p:nvPr/>
        </p:nvSpPr>
        <p:spPr bwMode="auto">
          <a:xfrm flipH="1">
            <a:off x="8331201" y="3169444"/>
            <a:ext cx="498475"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6632" name="Group 1040"/>
          <p:cNvGrpSpPr>
            <a:grpSpLocks/>
          </p:cNvGrpSpPr>
          <p:nvPr/>
        </p:nvGrpSpPr>
        <p:grpSpPr bwMode="auto">
          <a:xfrm>
            <a:off x="7299326" y="3063478"/>
            <a:ext cx="608013" cy="860822"/>
            <a:chOff x="4598" y="2573"/>
            <a:chExt cx="383" cy="723"/>
          </a:xfrm>
        </p:grpSpPr>
        <p:pic>
          <p:nvPicPr>
            <p:cNvPr id="26742" name="Picture 104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98" y="2956"/>
              <a:ext cx="138"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743" name="Picture 1042" descr="C:\Documents and Settings\eamonn\Desktop\bios_family_marge.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91" y="2712"/>
              <a:ext cx="190"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744" name="Group 1043"/>
            <p:cNvGrpSpPr>
              <a:grpSpLocks/>
            </p:cNvGrpSpPr>
            <p:nvPr/>
          </p:nvGrpSpPr>
          <p:grpSpPr bwMode="auto">
            <a:xfrm>
              <a:off x="4638" y="2573"/>
              <a:ext cx="315" cy="169"/>
              <a:chOff x="2112" y="2976"/>
              <a:chExt cx="703" cy="377"/>
            </a:xfrm>
          </p:grpSpPr>
          <p:sp>
            <p:nvSpPr>
              <p:cNvPr id="26745" name="Line 1044"/>
              <p:cNvSpPr>
                <a:spLocks noChangeShapeType="1"/>
              </p:cNvSpPr>
              <p:nvPr/>
            </p:nvSpPr>
            <p:spPr bwMode="auto">
              <a:xfrm flipH="1" flipV="1">
                <a:off x="2810" y="2976"/>
                <a:ext cx="0" cy="377"/>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6746" name="Line 1045"/>
              <p:cNvSpPr>
                <a:spLocks noChangeShapeType="1"/>
              </p:cNvSpPr>
              <p:nvPr/>
            </p:nvSpPr>
            <p:spPr bwMode="auto">
              <a:xfrm flipH="1" flipV="1">
                <a:off x="2118" y="2976"/>
                <a:ext cx="0" cy="377"/>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6747" name="Line 1046"/>
              <p:cNvSpPr>
                <a:spLocks noChangeShapeType="1"/>
              </p:cNvSpPr>
              <p:nvPr/>
            </p:nvSpPr>
            <p:spPr bwMode="auto">
              <a:xfrm flipH="1">
                <a:off x="2112" y="2976"/>
                <a:ext cx="703"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26633" name="Group 1047"/>
          <p:cNvGrpSpPr>
            <a:grpSpLocks/>
          </p:cNvGrpSpPr>
          <p:nvPr/>
        </p:nvGrpSpPr>
        <p:grpSpPr bwMode="auto">
          <a:xfrm>
            <a:off x="7289801" y="1721644"/>
            <a:ext cx="1806575" cy="998935"/>
            <a:chOff x="746" y="1753"/>
            <a:chExt cx="1138" cy="839"/>
          </a:xfrm>
        </p:grpSpPr>
        <p:pic>
          <p:nvPicPr>
            <p:cNvPr id="26727" name="Picture 104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6" y="2252"/>
              <a:ext cx="138"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728" name="Picture 1049" descr="C:\Documents and Settings\eamonn\Desktop\bios_family_marge.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9" y="2008"/>
              <a:ext cx="190"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729" name="Group 1050"/>
            <p:cNvGrpSpPr>
              <a:grpSpLocks/>
            </p:cNvGrpSpPr>
            <p:nvPr/>
          </p:nvGrpSpPr>
          <p:grpSpPr bwMode="auto">
            <a:xfrm>
              <a:off x="1237" y="2109"/>
              <a:ext cx="647" cy="462"/>
              <a:chOff x="252" y="2364"/>
              <a:chExt cx="2258" cy="1608"/>
            </a:xfrm>
          </p:grpSpPr>
          <p:pic>
            <p:nvPicPr>
              <p:cNvPr id="26740" name="Picture 105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 y="2364"/>
                <a:ext cx="900" cy="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741" name="Picture 105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 y="2412"/>
                <a:ext cx="1154" cy="1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730" name="Line 1053"/>
            <p:cNvSpPr>
              <a:spLocks noChangeShapeType="1"/>
            </p:cNvSpPr>
            <p:nvPr/>
          </p:nvSpPr>
          <p:spPr bwMode="auto">
            <a:xfrm flipH="1" flipV="1">
              <a:off x="1708" y="1958"/>
              <a:ext cx="0" cy="83"/>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6731" name="Line 1054"/>
            <p:cNvSpPr>
              <a:spLocks noChangeShapeType="1"/>
            </p:cNvSpPr>
            <p:nvPr/>
          </p:nvSpPr>
          <p:spPr bwMode="auto">
            <a:xfrm flipH="1" flipV="1">
              <a:off x="1399" y="1958"/>
              <a:ext cx="0" cy="83"/>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6732" name="Line 1055"/>
            <p:cNvSpPr>
              <a:spLocks noChangeShapeType="1"/>
            </p:cNvSpPr>
            <p:nvPr/>
          </p:nvSpPr>
          <p:spPr bwMode="auto">
            <a:xfrm flipH="1">
              <a:off x="1396" y="1958"/>
              <a:ext cx="31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33" name="Line 1056"/>
            <p:cNvSpPr>
              <a:spLocks noChangeShapeType="1"/>
            </p:cNvSpPr>
            <p:nvPr/>
          </p:nvSpPr>
          <p:spPr bwMode="auto">
            <a:xfrm flipH="1">
              <a:off x="936" y="1753"/>
              <a:ext cx="619"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34" name="Line 1057"/>
            <p:cNvSpPr>
              <a:spLocks noChangeShapeType="1"/>
            </p:cNvSpPr>
            <p:nvPr/>
          </p:nvSpPr>
          <p:spPr bwMode="auto">
            <a:xfrm rot="5400000" flipH="1">
              <a:off x="1450" y="1858"/>
              <a:ext cx="205"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6735" name="Group 1058"/>
            <p:cNvGrpSpPr>
              <a:grpSpLocks/>
            </p:cNvGrpSpPr>
            <p:nvPr/>
          </p:nvGrpSpPr>
          <p:grpSpPr bwMode="auto">
            <a:xfrm>
              <a:off x="786" y="1869"/>
              <a:ext cx="315" cy="169"/>
              <a:chOff x="2112" y="2976"/>
              <a:chExt cx="703" cy="377"/>
            </a:xfrm>
          </p:grpSpPr>
          <p:sp>
            <p:nvSpPr>
              <p:cNvPr id="26737" name="Line 1059"/>
              <p:cNvSpPr>
                <a:spLocks noChangeShapeType="1"/>
              </p:cNvSpPr>
              <p:nvPr/>
            </p:nvSpPr>
            <p:spPr bwMode="auto">
              <a:xfrm flipH="1" flipV="1">
                <a:off x="2810" y="2976"/>
                <a:ext cx="0" cy="377"/>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6738" name="Line 1060"/>
              <p:cNvSpPr>
                <a:spLocks noChangeShapeType="1"/>
              </p:cNvSpPr>
              <p:nvPr/>
            </p:nvSpPr>
            <p:spPr bwMode="auto">
              <a:xfrm flipH="1" flipV="1">
                <a:off x="2118" y="2976"/>
                <a:ext cx="0" cy="377"/>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6739" name="Line 1061"/>
              <p:cNvSpPr>
                <a:spLocks noChangeShapeType="1"/>
              </p:cNvSpPr>
              <p:nvPr/>
            </p:nvSpPr>
            <p:spPr bwMode="auto">
              <a:xfrm flipH="1">
                <a:off x="2112" y="2976"/>
                <a:ext cx="703"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736" name="Line 1062"/>
            <p:cNvSpPr>
              <a:spLocks noChangeShapeType="1"/>
            </p:cNvSpPr>
            <p:nvPr/>
          </p:nvSpPr>
          <p:spPr bwMode="auto">
            <a:xfrm rot="5400000" flipH="1">
              <a:off x="878" y="1814"/>
              <a:ext cx="115"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634" name="Group 1063"/>
          <p:cNvGrpSpPr>
            <a:grpSpLocks/>
          </p:cNvGrpSpPr>
          <p:nvPr/>
        </p:nvGrpSpPr>
        <p:grpSpPr bwMode="auto">
          <a:xfrm>
            <a:off x="2182813" y="4327923"/>
            <a:ext cx="1027112" cy="729853"/>
            <a:chOff x="1165" y="3566"/>
            <a:chExt cx="647" cy="613"/>
          </a:xfrm>
        </p:grpSpPr>
        <p:grpSp>
          <p:nvGrpSpPr>
            <p:cNvPr id="26720" name="Group 1064"/>
            <p:cNvGrpSpPr>
              <a:grpSpLocks/>
            </p:cNvGrpSpPr>
            <p:nvPr/>
          </p:nvGrpSpPr>
          <p:grpSpPr bwMode="auto">
            <a:xfrm>
              <a:off x="1165" y="3717"/>
              <a:ext cx="647" cy="462"/>
              <a:chOff x="252" y="2364"/>
              <a:chExt cx="2258" cy="1608"/>
            </a:xfrm>
          </p:grpSpPr>
          <p:pic>
            <p:nvPicPr>
              <p:cNvPr id="26725" name="Picture 106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 y="2364"/>
                <a:ext cx="900" cy="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726" name="Picture 106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 y="2412"/>
                <a:ext cx="1154" cy="1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721" name="Group 1067"/>
            <p:cNvGrpSpPr>
              <a:grpSpLocks/>
            </p:cNvGrpSpPr>
            <p:nvPr/>
          </p:nvGrpSpPr>
          <p:grpSpPr bwMode="auto">
            <a:xfrm>
              <a:off x="1324" y="3566"/>
              <a:ext cx="314" cy="83"/>
              <a:chOff x="1324" y="3566"/>
              <a:chExt cx="314" cy="83"/>
            </a:xfrm>
          </p:grpSpPr>
          <p:sp>
            <p:nvSpPr>
              <p:cNvPr id="26722" name="Line 1068"/>
              <p:cNvSpPr>
                <a:spLocks noChangeShapeType="1"/>
              </p:cNvSpPr>
              <p:nvPr/>
            </p:nvSpPr>
            <p:spPr bwMode="auto">
              <a:xfrm flipH="1" flipV="1">
                <a:off x="1636" y="3566"/>
                <a:ext cx="0" cy="83"/>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6723" name="Line 1069"/>
              <p:cNvSpPr>
                <a:spLocks noChangeShapeType="1"/>
              </p:cNvSpPr>
              <p:nvPr/>
            </p:nvSpPr>
            <p:spPr bwMode="auto">
              <a:xfrm flipH="1" flipV="1">
                <a:off x="1327" y="3566"/>
                <a:ext cx="0" cy="83"/>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6724" name="Line 1070"/>
              <p:cNvSpPr>
                <a:spLocks noChangeShapeType="1"/>
              </p:cNvSpPr>
              <p:nvPr/>
            </p:nvSpPr>
            <p:spPr bwMode="auto">
              <a:xfrm flipH="1">
                <a:off x="1324" y="3566"/>
                <a:ext cx="31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26635" name="Picture 107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36726" y="3452813"/>
            <a:ext cx="219075" cy="372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6" name="Line 1072"/>
          <p:cNvSpPr>
            <a:spLocks noChangeShapeType="1"/>
          </p:cNvSpPr>
          <p:nvPr/>
        </p:nvSpPr>
        <p:spPr bwMode="auto">
          <a:xfrm flipH="1" flipV="1">
            <a:off x="1847850" y="3081338"/>
            <a:ext cx="0" cy="209550"/>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6637" name="Line 1073"/>
          <p:cNvSpPr>
            <a:spLocks noChangeShapeType="1"/>
          </p:cNvSpPr>
          <p:nvPr/>
        </p:nvSpPr>
        <p:spPr bwMode="auto">
          <a:xfrm flipH="1">
            <a:off x="1836739" y="3075385"/>
            <a:ext cx="752475"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38" name="Line 1074"/>
          <p:cNvSpPr>
            <a:spLocks noChangeShapeType="1"/>
          </p:cNvSpPr>
          <p:nvPr/>
        </p:nvSpPr>
        <p:spPr bwMode="auto">
          <a:xfrm rot="5400000" flipH="1">
            <a:off x="2553891" y="3099197"/>
            <a:ext cx="73819"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6639" name="Group 1075"/>
          <p:cNvGrpSpPr>
            <a:grpSpLocks/>
          </p:cNvGrpSpPr>
          <p:nvPr/>
        </p:nvGrpSpPr>
        <p:grpSpPr bwMode="auto">
          <a:xfrm>
            <a:off x="3294063" y="4145757"/>
            <a:ext cx="760412" cy="912019"/>
            <a:chOff x="2072" y="3380"/>
            <a:chExt cx="479" cy="802"/>
          </a:xfrm>
        </p:grpSpPr>
        <p:pic>
          <p:nvPicPr>
            <p:cNvPr id="26714" name="Picture 1076" descr="Edna Krabappe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72" y="3670"/>
              <a:ext cx="225" cy="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715" name="Picture 1077" descr="C:\Documents and Settings\eamonn\Desktop\bios_family_marge.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61" y="3598"/>
              <a:ext cx="190"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716" name="Group 1078"/>
            <p:cNvGrpSpPr>
              <a:grpSpLocks/>
            </p:cNvGrpSpPr>
            <p:nvPr/>
          </p:nvGrpSpPr>
          <p:grpSpPr bwMode="auto">
            <a:xfrm>
              <a:off x="2170" y="3380"/>
              <a:ext cx="314" cy="185"/>
              <a:chOff x="2170" y="3380"/>
              <a:chExt cx="314" cy="185"/>
            </a:xfrm>
          </p:grpSpPr>
          <p:sp>
            <p:nvSpPr>
              <p:cNvPr id="26717" name="Line 1079"/>
              <p:cNvSpPr>
                <a:spLocks noChangeShapeType="1"/>
              </p:cNvSpPr>
              <p:nvPr/>
            </p:nvSpPr>
            <p:spPr bwMode="auto">
              <a:xfrm flipH="1" flipV="1">
                <a:off x="2482" y="3386"/>
                <a:ext cx="0" cy="179"/>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6718" name="Line 1080"/>
              <p:cNvSpPr>
                <a:spLocks noChangeShapeType="1"/>
              </p:cNvSpPr>
              <p:nvPr/>
            </p:nvSpPr>
            <p:spPr bwMode="auto">
              <a:xfrm flipH="1" flipV="1">
                <a:off x="2173" y="3380"/>
                <a:ext cx="0" cy="185"/>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6719" name="Line 1081"/>
              <p:cNvSpPr>
                <a:spLocks noChangeShapeType="1"/>
              </p:cNvSpPr>
              <p:nvPr/>
            </p:nvSpPr>
            <p:spPr bwMode="auto">
              <a:xfrm flipH="1">
                <a:off x="2170" y="3380"/>
                <a:ext cx="31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26640" name="Group 1082"/>
          <p:cNvGrpSpPr>
            <a:grpSpLocks/>
          </p:cNvGrpSpPr>
          <p:nvPr/>
        </p:nvGrpSpPr>
        <p:grpSpPr bwMode="auto">
          <a:xfrm>
            <a:off x="1293814" y="4118373"/>
            <a:ext cx="776287" cy="939403"/>
            <a:chOff x="2663" y="3356"/>
            <a:chExt cx="489" cy="789"/>
          </a:xfrm>
        </p:grpSpPr>
        <p:pic>
          <p:nvPicPr>
            <p:cNvPr id="26708" name="Picture 108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4" y="3800"/>
              <a:ext cx="138"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709" name="Picture 108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3" y="3707"/>
              <a:ext cx="331"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710" name="Group 1085"/>
            <p:cNvGrpSpPr>
              <a:grpSpLocks/>
            </p:cNvGrpSpPr>
            <p:nvPr/>
          </p:nvGrpSpPr>
          <p:grpSpPr bwMode="auto">
            <a:xfrm>
              <a:off x="2758" y="3356"/>
              <a:ext cx="314" cy="209"/>
              <a:chOff x="2170" y="3380"/>
              <a:chExt cx="314" cy="185"/>
            </a:xfrm>
          </p:grpSpPr>
          <p:sp>
            <p:nvSpPr>
              <p:cNvPr id="26711" name="Line 1086"/>
              <p:cNvSpPr>
                <a:spLocks noChangeShapeType="1"/>
              </p:cNvSpPr>
              <p:nvPr/>
            </p:nvSpPr>
            <p:spPr bwMode="auto">
              <a:xfrm flipH="1" flipV="1">
                <a:off x="2482" y="3386"/>
                <a:ext cx="0" cy="179"/>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6712" name="Line 1087"/>
              <p:cNvSpPr>
                <a:spLocks noChangeShapeType="1"/>
              </p:cNvSpPr>
              <p:nvPr/>
            </p:nvSpPr>
            <p:spPr bwMode="auto">
              <a:xfrm flipH="1" flipV="1">
                <a:off x="2173" y="3380"/>
                <a:ext cx="0" cy="185"/>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6713" name="Line 1088"/>
              <p:cNvSpPr>
                <a:spLocks noChangeShapeType="1"/>
              </p:cNvSpPr>
              <p:nvPr/>
            </p:nvSpPr>
            <p:spPr bwMode="auto">
              <a:xfrm flipH="1">
                <a:off x="2170" y="3380"/>
                <a:ext cx="31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26641" name="Group 1089"/>
          <p:cNvGrpSpPr>
            <a:grpSpLocks/>
          </p:cNvGrpSpPr>
          <p:nvPr/>
        </p:nvGrpSpPr>
        <p:grpSpPr bwMode="auto">
          <a:xfrm>
            <a:off x="4586289" y="4138613"/>
            <a:ext cx="815975" cy="904875"/>
            <a:chOff x="2889" y="3476"/>
            <a:chExt cx="514" cy="760"/>
          </a:xfrm>
        </p:grpSpPr>
        <p:pic>
          <p:nvPicPr>
            <p:cNvPr id="26702" name="Picture 1090" descr="C:\Documents and Settings\eamonn\Desktop\bios_family_marge.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89" y="3691"/>
              <a:ext cx="190" cy="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703" name="Picture 109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45" y="3751"/>
              <a:ext cx="258"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704" name="Group 1092"/>
            <p:cNvGrpSpPr>
              <a:grpSpLocks/>
            </p:cNvGrpSpPr>
            <p:nvPr/>
          </p:nvGrpSpPr>
          <p:grpSpPr bwMode="auto">
            <a:xfrm>
              <a:off x="3010" y="3476"/>
              <a:ext cx="314" cy="195"/>
              <a:chOff x="2170" y="3380"/>
              <a:chExt cx="314" cy="185"/>
            </a:xfrm>
          </p:grpSpPr>
          <p:sp>
            <p:nvSpPr>
              <p:cNvPr id="26705" name="Line 1093"/>
              <p:cNvSpPr>
                <a:spLocks noChangeShapeType="1"/>
              </p:cNvSpPr>
              <p:nvPr/>
            </p:nvSpPr>
            <p:spPr bwMode="auto">
              <a:xfrm flipH="1" flipV="1">
                <a:off x="2482" y="3386"/>
                <a:ext cx="0" cy="179"/>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6706" name="Line 1094"/>
              <p:cNvSpPr>
                <a:spLocks noChangeShapeType="1"/>
              </p:cNvSpPr>
              <p:nvPr/>
            </p:nvSpPr>
            <p:spPr bwMode="auto">
              <a:xfrm flipH="1" flipV="1">
                <a:off x="2173" y="3380"/>
                <a:ext cx="0" cy="185"/>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6707" name="Line 1095"/>
              <p:cNvSpPr>
                <a:spLocks noChangeShapeType="1"/>
              </p:cNvSpPr>
              <p:nvPr/>
            </p:nvSpPr>
            <p:spPr bwMode="auto">
              <a:xfrm flipH="1">
                <a:off x="2170" y="3380"/>
                <a:ext cx="31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26642" name="Text Box 1096"/>
          <p:cNvSpPr txBox="1">
            <a:spLocks noChangeArrowheads="1"/>
          </p:cNvSpPr>
          <p:nvPr/>
        </p:nvSpPr>
        <p:spPr bwMode="auto">
          <a:xfrm>
            <a:off x="4117975" y="4460081"/>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b="1"/>
              <a:t>…</a:t>
            </a:r>
          </a:p>
        </p:txBody>
      </p:sp>
      <p:sp>
        <p:nvSpPr>
          <p:cNvPr id="26643" name="Text Box 1097"/>
          <p:cNvSpPr txBox="1">
            <a:spLocks noChangeArrowheads="1"/>
          </p:cNvSpPr>
          <p:nvPr/>
        </p:nvSpPr>
        <p:spPr bwMode="auto">
          <a:xfrm>
            <a:off x="1" y="4245769"/>
            <a:ext cx="149066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800"/>
              <a:t>Consider all possible merges…</a:t>
            </a:r>
          </a:p>
        </p:txBody>
      </p:sp>
      <p:sp>
        <p:nvSpPr>
          <p:cNvPr id="26644" name="Text Box 1098"/>
          <p:cNvSpPr txBox="1">
            <a:spLocks noChangeArrowheads="1"/>
          </p:cNvSpPr>
          <p:nvPr/>
        </p:nvSpPr>
        <p:spPr bwMode="auto">
          <a:xfrm>
            <a:off x="5686426" y="4274344"/>
            <a:ext cx="11096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800"/>
              <a:t>Choose the best</a:t>
            </a:r>
          </a:p>
        </p:txBody>
      </p:sp>
      <p:sp>
        <p:nvSpPr>
          <p:cNvPr id="26645" name="Rectangle 1099"/>
          <p:cNvSpPr>
            <a:spLocks noChangeArrowheads="1"/>
          </p:cNvSpPr>
          <p:nvPr/>
        </p:nvSpPr>
        <p:spPr bwMode="auto">
          <a:xfrm>
            <a:off x="0" y="3943351"/>
            <a:ext cx="9144000" cy="107156"/>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6646" name="Rectangle 1100"/>
          <p:cNvSpPr>
            <a:spLocks noChangeArrowheads="1"/>
          </p:cNvSpPr>
          <p:nvPr/>
        </p:nvSpPr>
        <p:spPr bwMode="auto">
          <a:xfrm>
            <a:off x="0" y="2843213"/>
            <a:ext cx="9144000" cy="107156"/>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6647" name="Rectangle 1101"/>
          <p:cNvSpPr>
            <a:spLocks noChangeArrowheads="1"/>
          </p:cNvSpPr>
          <p:nvPr/>
        </p:nvSpPr>
        <p:spPr bwMode="auto">
          <a:xfrm>
            <a:off x="0" y="1500188"/>
            <a:ext cx="9144000" cy="107156"/>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6648" name="Text Box 1102"/>
          <p:cNvSpPr txBox="1">
            <a:spLocks noChangeArrowheads="1"/>
          </p:cNvSpPr>
          <p:nvPr/>
        </p:nvSpPr>
        <p:spPr bwMode="auto">
          <a:xfrm>
            <a:off x="1" y="3067050"/>
            <a:ext cx="149066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800"/>
              <a:t>Consider all possible merges…</a:t>
            </a:r>
          </a:p>
        </p:txBody>
      </p:sp>
      <p:grpSp>
        <p:nvGrpSpPr>
          <p:cNvPr id="26649" name="Group 1103"/>
          <p:cNvGrpSpPr>
            <a:grpSpLocks/>
          </p:cNvGrpSpPr>
          <p:nvPr/>
        </p:nvGrpSpPr>
        <p:grpSpPr bwMode="auto">
          <a:xfrm>
            <a:off x="2116138" y="3138487"/>
            <a:ext cx="1027112" cy="729854"/>
            <a:chOff x="1267" y="3584"/>
            <a:chExt cx="647" cy="613"/>
          </a:xfrm>
        </p:grpSpPr>
        <p:grpSp>
          <p:nvGrpSpPr>
            <p:cNvPr id="26696" name="Group 1104"/>
            <p:cNvGrpSpPr>
              <a:grpSpLocks/>
            </p:cNvGrpSpPr>
            <p:nvPr/>
          </p:nvGrpSpPr>
          <p:grpSpPr bwMode="auto">
            <a:xfrm>
              <a:off x="1267" y="3735"/>
              <a:ext cx="647" cy="462"/>
              <a:chOff x="252" y="2364"/>
              <a:chExt cx="2258" cy="1608"/>
            </a:xfrm>
          </p:grpSpPr>
          <p:pic>
            <p:nvPicPr>
              <p:cNvPr id="26700" name="Picture 110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 y="2364"/>
                <a:ext cx="900" cy="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701" name="Picture 110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 y="2412"/>
                <a:ext cx="1154" cy="1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697" name="Line 1107"/>
            <p:cNvSpPr>
              <a:spLocks noChangeShapeType="1"/>
            </p:cNvSpPr>
            <p:nvPr/>
          </p:nvSpPr>
          <p:spPr bwMode="auto">
            <a:xfrm flipH="1" flipV="1">
              <a:off x="1738" y="3584"/>
              <a:ext cx="0" cy="83"/>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6698" name="Line 1108"/>
            <p:cNvSpPr>
              <a:spLocks noChangeShapeType="1"/>
            </p:cNvSpPr>
            <p:nvPr/>
          </p:nvSpPr>
          <p:spPr bwMode="auto">
            <a:xfrm flipH="1" flipV="1">
              <a:off x="1429" y="3584"/>
              <a:ext cx="0" cy="83"/>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6699" name="Line 1109"/>
            <p:cNvSpPr>
              <a:spLocks noChangeShapeType="1"/>
            </p:cNvSpPr>
            <p:nvPr/>
          </p:nvSpPr>
          <p:spPr bwMode="auto">
            <a:xfrm flipH="1">
              <a:off x="1426" y="3584"/>
              <a:ext cx="31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pic>
        <p:nvPicPr>
          <p:cNvPr id="26650" name="Picture 11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7401" y="3455194"/>
            <a:ext cx="219075" cy="372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51" name="Picture 1111" descr="C:\Documents and Settings\eamonn\Desktop\bios_family_marge.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33789" y="3164681"/>
            <a:ext cx="30162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652" name="Group 1112"/>
          <p:cNvGrpSpPr>
            <a:grpSpLocks/>
          </p:cNvGrpSpPr>
          <p:nvPr/>
        </p:nvGrpSpPr>
        <p:grpSpPr bwMode="auto">
          <a:xfrm>
            <a:off x="3390901" y="2999185"/>
            <a:ext cx="500063" cy="201215"/>
            <a:chOff x="2112" y="2976"/>
            <a:chExt cx="703" cy="377"/>
          </a:xfrm>
        </p:grpSpPr>
        <p:sp>
          <p:nvSpPr>
            <p:cNvPr id="26693" name="Line 1113"/>
            <p:cNvSpPr>
              <a:spLocks noChangeShapeType="1"/>
            </p:cNvSpPr>
            <p:nvPr/>
          </p:nvSpPr>
          <p:spPr bwMode="auto">
            <a:xfrm flipH="1" flipV="1">
              <a:off x="2810" y="2976"/>
              <a:ext cx="0" cy="377"/>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6694" name="Line 1114"/>
            <p:cNvSpPr>
              <a:spLocks noChangeShapeType="1"/>
            </p:cNvSpPr>
            <p:nvPr/>
          </p:nvSpPr>
          <p:spPr bwMode="auto">
            <a:xfrm flipH="1" flipV="1">
              <a:off x="2118" y="2976"/>
              <a:ext cx="0" cy="377"/>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6695" name="Line 1115"/>
            <p:cNvSpPr>
              <a:spLocks noChangeShapeType="1"/>
            </p:cNvSpPr>
            <p:nvPr/>
          </p:nvSpPr>
          <p:spPr bwMode="auto">
            <a:xfrm flipH="1">
              <a:off x="2112" y="2976"/>
              <a:ext cx="703"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653" name="Group 1116"/>
          <p:cNvGrpSpPr>
            <a:grpSpLocks/>
          </p:cNvGrpSpPr>
          <p:nvPr/>
        </p:nvGrpSpPr>
        <p:grpSpPr bwMode="auto">
          <a:xfrm>
            <a:off x="4608513" y="2995613"/>
            <a:ext cx="760412" cy="912019"/>
            <a:chOff x="2072" y="3380"/>
            <a:chExt cx="479" cy="802"/>
          </a:xfrm>
        </p:grpSpPr>
        <p:pic>
          <p:nvPicPr>
            <p:cNvPr id="26687" name="Picture 1117" descr="Edna Krabappe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72" y="3670"/>
              <a:ext cx="225" cy="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88" name="Picture 1118" descr="C:\Documents and Settings\eamonn\Desktop\bios_family_marge.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61" y="3598"/>
              <a:ext cx="190"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689" name="Group 1119"/>
            <p:cNvGrpSpPr>
              <a:grpSpLocks/>
            </p:cNvGrpSpPr>
            <p:nvPr/>
          </p:nvGrpSpPr>
          <p:grpSpPr bwMode="auto">
            <a:xfrm>
              <a:off x="2170" y="3380"/>
              <a:ext cx="314" cy="185"/>
              <a:chOff x="2170" y="3380"/>
              <a:chExt cx="314" cy="185"/>
            </a:xfrm>
          </p:grpSpPr>
          <p:sp>
            <p:nvSpPr>
              <p:cNvPr id="26690" name="Line 1120"/>
              <p:cNvSpPr>
                <a:spLocks noChangeShapeType="1"/>
              </p:cNvSpPr>
              <p:nvPr/>
            </p:nvSpPr>
            <p:spPr bwMode="auto">
              <a:xfrm flipH="1" flipV="1">
                <a:off x="2482" y="3386"/>
                <a:ext cx="0" cy="179"/>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6691" name="Line 1121"/>
              <p:cNvSpPr>
                <a:spLocks noChangeShapeType="1"/>
              </p:cNvSpPr>
              <p:nvPr/>
            </p:nvSpPr>
            <p:spPr bwMode="auto">
              <a:xfrm flipH="1" flipV="1">
                <a:off x="2173" y="3380"/>
                <a:ext cx="0" cy="185"/>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6692" name="Line 1122"/>
              <p:cNvSpPr>
                <a:spLocks noChangeShapeType="1"/>
              </p:cNvSpPr>
              <p:nvPr/>
            </p:nvSpPr>
            <p:spPr bwMode="auto">
              <a:xfrm flipH="1">
                <a:off x="2170" y="3380"/>
                <a:ext cx="31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26654" name="Text Box 1123"/>
          <p:cNvSpPr txBox="1">
            <a:spLocks noChangeArrowheads="1"/>
          </p:cNvSpPr>
          <p:nvPr/>
        </p:nvSpPr>
        <p:spPr bwMode="auto">
          <a:xfrm>
            <a:off x="4051300" y="3388519"/>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b="1"/>
              <a:t>…</a:t>
            </a:r>
          </a:p>
        </p:txBody>
      </p:sp>
      <p:sp>
        <p:nvSpPr>
          <p:cNvPr id="26655" name="Text Box 1124"/>
          <p:cNvSpPr txBox="1">
            <a:spLocks noChangeArrowheads="1"/>
          </p:cNvSpPr>
          <p:nvPr/>
        </p:nvSpPr>
        <p:spPr bwMode="auto">
          <a:xfrm>
            <a:off x="5686426" y="3159919"/>
            <a:ext cx="11096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800"/>
              <a:t>Choose the best</a:t>
            </a:r>
          </a:p>
        </p:txBody>
      </p:sp>
      <p:sp>
        <p:nvSpPr>
          <p:cNvPr id="26656" name="Text Box 1125"/>
          <p:cNvSpPr txBox="1">
            <a:spLocks noChangeArrowheads="1"/>
          </p:cNvSpPr>
          <p:nvPr/>
        </p:nvSpPr>
        <p:spPr bwMode="auto">
          <a:xfrm>
            <a:off x="1" y="1909763"/>
            <a:ext cx="149066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800"/>
              <a:t>Consider all possible merges…</a:t>
            </a:r>
          </a:p>
        </p:txBody>
      </p:sp>
      <p:grpSp>
        <p:nvGrpSpPr>
          <p:cNvPr id="26657" name="Group 1126"/>
          <p:cNvGrpSpPr>
            <a:grpSpLocks/>
          </p:cNvGrpSpPr>
          <p:nvPr/>
        </p:nvGrpSpPr>
        <p:grpSpPr bwMode="auto">
          <a:xfrm>
            <a:off x="1765301" y="1800225"/>
            <a:ext cx="1806575" cy="998935"/>
            <a:chOff x="746" y="1753"/>
            <a:chExt cx="1138" cy="839"/>
          </a:xfrm>
        </p:grpSpPr>
        <p:pic>
          <p:nvPicPr>
            <p:cNvPr id="26672" name="Picture 112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6" y="2252"/>
              <a:ext cx="138"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73" name="Picture 1128" descr="C:\Documents and Settings\eamonn\Desktop\bios_family_marge.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9" y="2008"/>
              <a:ext cx="190"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674" name="Group 1129"/>
            <p:cNvGrpSpPr>
              <a:grpSpLocks/>
            </p:cNvGrpSpPr>
            <p:nvPr/>
          </p:nvGrpSpPr>
          <p:grpSpPr bwMode="auto">
            <a:xfrm>
              <a:off x="1237" y="2109"/>
              <a:ext cx="647" cy="462"/>
              <a:chOff x="252" y="2364"/>
              <a:chExt cx="2258" cy="1608"/>
            </a:xfrm>
          </p:grpSpPr>
          <p:pic>
            <p:nvPicPr>
              <p:cNvPr id="26685" name="Picture 113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 y="2364"/>
                <a:ext cx="900" cy="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86" name="Picture 113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 y="2412"/>
                <a:ext cx="1154" cy="1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675" name="Line 1132"/>
            <p:cNvSpPr>
              <a:spLocks noChangeShapeType="1"/>
            </p:cNvSpPr>
            <p:nvPr/>
          </p:nvSpPr>
          <p:spPr bwMode="auto">
            <a:xfrm flipH="1" flipV="1">
              <a:off x="1708" y="1958"/>
              <a:ext cx="0" cy="83"/>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6676" name="Line 1133"/>
            <p:cNvSpPr>
              <a:spLocks noChangeShapeType="1"/>
            </p:cNvSpPr>
            <p:nvPr/>
          </p:nvSpPr>
          <p:spPr bwMode="auto">
            <a:xfrm flipH="1" flipV="1">
              <a:off x="1399" y="1958"/>
              <a:ext cx="0" cy="83"/>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6677" name="Line 1134"/>
            <p:cNvSpPr>
              <a:spLocks noChangeShapeType="1"/>
            </p:cNvSpPr>
            <p:nvPr/>
          </p:nvSpPr>
          <p:spPr bwMode="auto">
            <a:xfrm flipH="1">
              <a:off x="1396" y="1958"/>
              <a:ext cx="31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78" name="Line 1135"/>
            <p:cNvSpPr>
              <a:spLocks noChangeShapeType="1"/>
            </p:cNvSpPr>
            <p:nvPr/>
          </p:nvSpPr>
          <p:spPr bwMode="auto">
            <a:xfrm flipH="1">
              <a:off x="936" y="1753"/>
              <a:ext cx="619"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79" name="Line 1136"/>
            <p:cNvSpPr>
              <a:spLocks noChangeShapeType="1"/>
            </p:cNvSpPr>
            <p:nvPr/>
          </p:nvSpPr>
          <p:spPr bwMode="auto">
            <a:xfrm rot="5400000" flipH="1">
              <a:off x="1450" y="1858"/>
              <a:ext cx="205"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6680" name="Group 1137"/>
            <p:cNvGrpSpPr>
              <a:grpSpLocks/>
            </p:cNvGrpSpPr>
            <p:nvPr/>
          </p:nvGrpSpPr>
          <p:grpSpPr bwMode="auto">
            <a:xfrm>
              <a:off x="786" y="1869"/>
              <a:ext cx="315" cy="169"/>
              <a:chOff x="2112" y="2976"/>
              <a:chExt cx="703" cy="377"/>
            </a:xfrm>
          </p:grpSpPr>
          <p:sp>
            <p:nvSpPr>
              <p:cNvPr id="26682" name="Line 1138"/>
              <p:cNvSpPr>
                <a:spLocks noChangeShapeType="1"/>
              </p:cNvSpPr>
              <p:nvPr/>
            </p:nvSpPr>
            <p:spPr bwMode="auto">
              <a:xfrm flipH="1" flipV="1">
                <a:off x="2810" y="2976"/>
                <a:ext cx="0" cy="377"/>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6683" name="Line 1139"/>
              <p:cNvSpPr>
                <a:spLocks noChangeShapeType="1"/>
              </p:cNvSpPr>
              <p:nvPr/>
            </p:nvSpPr>
            <p:spPr bwMode="auto">
              <a:xfrm flipH="1" flipV="1">
                <a:off x="2118" y="2976"/>
                <a:ext cx="0" cy="377"/>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6684" name="Line 1140"/>
              <p:cNvSpPr>
                <a:spLocks noChangeShapeType="1"/>
              </p:cNvSpPr>
              <p:nvPr/>
            </p:nvSpPr>
            <p:spPr bwMode="auto">
              <a:xfrm flipH="1">
                <a:off x="2112" y="2976"/>
                <a:ext cx="703"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6681" name="Line 1141"/>
            <p:cNvSpPr>
              <a:spLocks noChangeShapeType="1"/>
            </p:cNvSpPr>
            <p:nvPr/>
          </p:nvSpPr>
          <p:spPr bwMode="auto">
            <a:xfrm rot="5400000" flipH="1">
              <a:off x="878" y="1814"/>
              <a:ext cx="115"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658" name="Group 1142"/>
          <p:cNvGrpSpPr>
            <a:grpSpLocks/>
          </p:cNvGrpSpPr>
          <p:nvPr/>
        </p:nvGrpSpPr>
        <p:grpSpPr bwMode="auto">
          <a:xfrm>
            <a:off x="4184650" y="1883569"/>
            <a:ext cx="1416050" cy="845344"/>
            <a:chOff x="2342" y="1528"/>
            <a:chExt cx="892" cy="710"/>
          </a:xfrm>
        </p:grpSpPr>
        <p:sp>
          <p:nvSpPr>
            <p:cNvPr id="26661" name="Line 1143"/>
            <p:cNvSpPr>
              <a:spLocks noChangeShapeType="1"/>
            </p:cNvSpPr>
            <p:nvPr/>
          </p:nvSpPr>
          <p:spPr bwMode="auto">
            <a:xfrm flipH="1" flipV="1">
              <a:off x="2418" y="1544"/>
              <a:ext cx="0" cy="176"/>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6662" name="Line 1144"/>
            <p:cNvSpPr>
              <a:spLocks noChangeShapeType="1"/>
            </p:cNvSpPr>
            <p:nvPr/>
          </p:nvSpPr>
          <p:spPr bwMode="auto">
            <a:xfrm flipH="1">
              <a:off x="2411" y="1539"/>
              <a:ext cx="47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63" name="Line 1145"/>
            <p:cNvSpPr>
              <a:spLocks noChangeShapeType="1"/>
            </p:cNvSpPr>
            <p:nvPr/>
          </p:nvSpPr>
          <p:spPr bwMode="auto">
            <a:xfrm rot="5400000" flipH="1">
              <a:off x="2855" y="1559"/>
              <a:ext cx="62"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6664" name="Group 1146"/>
            <p:cNvGrpSpPr>
              <a:grpSpLocks/>
            </p:cNvGrpSpPr>
            <p:nvPr/>
          </p:nvGrpSpPr>
          <p:grpSpPr bwMode="auto">
            <a:xfrm>
              <a:off x="2587" y="1592"/>
              <a:ext cx="647" cy="613"/>
              <a:chOff x="1267" y="3584"/>
              <a:chExt cx="647" cy="613"/>
            </a:xfrm>
          </p:grpSpPr>
          <p:grpSp>
            <p:nvGrpSpPr>
              <p:cNvPr id="26666" name="Group 1147"/>
              <p:cNvGrpSpPr>
                <a:grpSpLocks/>
              </p:cNvGrpSpPr>
              <p:nvPr/>
            </p:nvGrpSpPr>
            <p:grpSpPr bwMode="auto">
              <a:xfrm>
                <a:off x="1267" y="3735"/>
                <a:ext cx="647" cy="462"/>
                <a:chOff x="252" y="2364"/>
                <a:chExt cx="2258" cy="1608"/>
              </a:xfrm>
            </p:grpSpPr>
            <p:pic>
              <p:nvPicPr>
                <p:cNvPr id="26670" name="Picture 114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 y="2364"/>
                  <a:ext cx="900" cy="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71" name="Picture 114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6" y="2412"/>
                  <a:ext cx="1154" cy="1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667" name="Line 1150"/>
              <p:cNvSpPr>
                <a:spLocks noChangeShapeType="1"/>
              </p:cNvSpPr>
              <p:nvPr/>
            </p:nvSpPr>
            <p:spPr bwMode="auto">
              <a:xfrm flipH="1" flipV="1">
                <a:off x="1738" y="3584"/>
                <a:ext cx="0" cy="83"/>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6668" name="Line 1151"/>
              <p:cNvSpPr>
                <a:spLocks noChangeShapeType="1"/>
              </p:cNvSpPr>
              <p:nvPr/>
            </p:nvSpPr>
            <p:spPr bwMode="auto">
              <a:xfrm flipH="1" flipV="1">
                <a:off x="1429" y="3584"/>
                <a:ext cx="0" cy="83"/>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6669" name="Line 1152"/>
              <p:cNvSpPr>
                <a:spLocks noChangeShapeType="1"/>
              </p:cNvSpPr>
              <p:nvPr/>
            </p:nvSpPr>
            <p:spPr bwMode="auto">
              <a:xfrm flipH="1">
                <a:off x="1426" y="3584"/>
                <a:ext cx="31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pic>
          <p:nvPicPr>
            <p:cNvPr id="26665" name="Picture 1153" descr="Edna Krabappe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42" y="1750"/>
              <a:ext cx="225" cy="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659" name="Text Box 1154"/>
          <p:cNvSpPr txBox="1">
            <a:spLocks noChangeArrowheads="1"/>
          </p:cNvSpPr>
          <p:nvPr/>
        </p:nvSpPr>
        <p:spPr bwMode="auto">
          <a:xfrm>
            <a:off x="5686426" y="2016919"/>
            <a:ext cx="11096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800"/>
              <a:t>Choose the best</a:t>
            </a:r>
          </a:p>
        </p:txBody>
      </p:sp>
      <p:sp>
        <p:nvSpPr>
          <p:cNvPr id="26660" name="Text Box 1155"/>
          <p:cNvSpPr txBox="1">
            <a:spLocks noChangeArrowheads="1"/>
          </p:cNvSpPr>
          <p:nvPr/>
        </p:nvSpPr>
        <p:spPr bwMode="auto">
          <a:xfrm>
            <a:off x="3632200" y="2216944"/>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b="1"/>
              <a:t>…</a:t>
            </a:r>
          </a:p>
        </p:txBody>
      </p:sp>
      <p:sp>
        <p:nvSpPr>
          <p:cNvPr id="2" name="Text Box 1026">
            <a:extLst>
              <a:ext uri="{FF2B5EF4-FFF2-40B4-BE49-F238E27FC236}">
                <a16:creationId xmlns:a16="http://schemas.microsoft.com/office/drawing/2014/main" id="{85A59AE4-1EC5-1254-E405-E9D691099F96}"/>
              </a:ext>
            </a:extLst>
          </p:cNvPr>
          <p:cNvSpPr txBox="1">
            <a:spLocks noChangeArrowheads="1"/>
          </p:cNvSpPr>
          <p:nvPr/>
        </p:nvSpPr>
        <p:spPr bwMode="auto">
          <a:xfrm>
            <a:off x="16669" y="362673"/>
            <a:ext cx="8693150" cy="1015663"/>
          </a:xfrm>
          <a:prstGeom prst="rect">
            <a:avLst/>
          </a:prstGeom>
          <a:noFill/>
          <a:ln w="9525">
            <a:noFill/>
            <a:miter lim="800000"/>
            <a:headEnd/>
            <a:tailEnd/>
          </a:ln>
          <a:effectLst/>
        </p:spPr>
        <p:txBody>
          <a:bodyPr wrap="square">
            <a:spAutoFit/>
          </a:bodyPr>
          <a:lstStyle/>
          <a:p>
            <a:pPr>
              <a:defRPr/>
            </a:pPr>
            <a:r>
              <a:rPr kumimoji="1" lang="en-US" sz="2000" b="1" dirty="0">
                <a:latin typeface="Arial" panose="020B0604020202020204" pitchFamily="34" charset="0"/>
                <a:ea typeface="ＭＳ Ｐゴシック" pitchFamily="-111" charset="-128"/>
                <a:cs typeface="Arial" panose="020B0604020202020204" pitchFamily="34" charset="0"/>
              </a:rPr>
              <a:t>Bottom-Up (</a:t>
            </a:r>
            <a:r>
              <a:rPr kumimoji="1" lang="en-US" altLang="zh-CN" sz="2000" b="1" dirty="0">
                <a:latin typeface="Arial" panose="020B0604020202020204" pitchFamily="34" charset="0"/>
                <a:ea typeface="SimSun" pitchFamily="2" charset="-122"/>
                <a:cs typeface="Arial" panose="020B0604020202020204" pitchFamily="34" charset="0"/>
              </a:rPr>
              <a:t>agglomerative</a:t>
            </a:r>
            <a:r>
              <a:rPr kumimoji="1" lang="en-US" sz="2000" b="1" dirty="0">
                <a:latin typeface="Arial" panose="020B0604020202020204" pitchFamily="34" charset="0"/>
                <a:ea typeface="ＭＳ Ｐゴシック" pitchFamily="-111" charset="-128"/>
                <a:cs typeface="Arial" panose="020B0604020202020204" pitchFamily="34" charset="0"/>
              </a:rPr>
              <a:t>):</a:t>
            </a:r>
            <a:r>
              <a:rPr lang="en-US" sz="2000" b="1" dirty="0">
                <a:latin typeface="Arial" panose="020B0604020202020204" pitchFamily="34" charset="0"/>
                <a:ea typeface="ＭＳ Ｐゴシック" pitchFamily="-111" charset="-128"/>
                <a:cs typeface="Arial" panose="020B0604020202020204" pitchFamily="34" charset="0"/>
              </a:rPr>
              <a:t> </a:t>
            </a:r>
            <a:r>
              <a:rPr lang="en-US" sz="2000" dirty="0">
                <a:latin typeface="Arial" panose="020B0604020202020204" pitchFamily="34" charset="0"/>
                <a:ea typeface="ＭＳ Ｐゴシック" pitchFamily="-111" charset="-128"/>
                <a:cs typeface="Arial" panose="020B0604020202020204" pitchFamily="34" charset="0"/>
              </a:rPr>
              <a:t>Starting with each item in its own cluster, find the best pair to merge into a new cluster. Repeat until all clusters are fused together. </a:t>
            </a:r>
          </a:p>
        </p:txBody>
      </p:sp>
    </p:spTree>
    <p:extLst>
      <p:ext uri="{BB962C8B-B14F-4D97-AF65-F5344CB8AC3E}">
        <p14:creationId xmlns:p14="http://schemas.microsoft.com/office/powerpoint/2010/main" val="41249629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50" name="Group 2"/>
          <p:cNvGrpSpPr>
            <a:grpSpLocks/>
          </p:cNvGrpSpPr>
          <p:nvPr/>
        </p:nvGrpSpPr>
        <p:grpSpPr bwMode="auto">
          <a:xfrm>
            <a:off x="6670676" y="161925"/>
            <a:ext cx="2282825" cy="1216819"/>
            <a:chOff x="98" y="300"/>
            <a:chExt cx="3214" cy="2284"/>
          </a:xfrm>
        </p:grpSpPr>
        <p:pic>
          <p:nvPicPr>
            <p:cNvPr id="27781" name="Picture 3" descr="Edna Krabappe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 y="1440"/>
              <a:ext cx="504" cy="1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8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8" y="1824"/>
              <a:ext cx="308" cy="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83" name="Picture 5" descr="C:\Documents and Settings\eamonn\Desktop\bios_family_marge.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00" y="1278"/>
              <a:ext cx="424" cy="1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784" name="Group 6"/>
            <p:cNvGrpSpPr>
              <a:grpSpLocks/>
            </p:cNvGrpSpPr>
            <p:nvPr/>
          </p:nvGrpSpPr>
          <p:grpSpPr bwMode="auto">
            <a:xfrm>
              <a:off x="1865" y="1505"/>
              <a:ext cx="1447" cy="1031"/>
              <a:chOff x="252" y="2364"/>
              <a:chExt cx="2258" cy="1608"/>
            </a:xfrm>
          </p:grpSpPr>
          <p:pic>
            <p:nvPicPr>
              <p:cNvPr id="27799"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2" y="2364"/>
                <a:ext cx="900" cy="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00"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56" y="2412"/>
                <a:ext cx="1154" cy="1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7785" name="Line 9"/>
            <p:cNvSpPr>
              <a:spLocks noChangeShapeType="1"/>
            </p:cNvSpPr>
            <p:nvPr/>
          </p:nvSpPr>
          <p:spPr bwMode="auto">
            <a:xfrm flipH="1" flipV="1">
              <a:off x="255" y="444"/>
              <a:ext cx="0" cy="903"/>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7786" name="Line 10"/>
            <p:cNvSpPr>
              <a:spLocks noChangeShapeType="1"/>
            </p:cNvSpPr>
            <p:nvPr/>
          </p:nvSpPr>
          <p:spPr bwMode="auto">
            <a:xfrm flipH="1" flipV="1">
              <a:off x="2919" y="1167"/>
              <a:ext cx="0" cy="185"/>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7787" name="Line 11"/>
            <p:cNvSpPr>
              <a:spLocks noChangeShapeType="1"/>
            </p:cNvSpPr>
            <p:nvPr/>
          </p:nvSpPr>
          <p:spPr bwMode="auto">
            <a:xfrm flipH="1" flipV="1">
              <a:off x="2227" y="1167"/>
              <a:ext cx="0" cy="185"/>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7788" name="Line 12"/>
            <p:cNvSpPr>
              <a:spLocks noChangeShapeType="1"/>
            </p:cNvSpPr>
            <p:nvPr/>
          </p:nvSpPr>
          <p:spPr bwMode="auto">
            <a:xfrm flipH="1">
              <a:off x="2221" y="1167"/>
              <a:ext cx="703"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89" name="Line 13"/>
            <p:cNvSpPr>
              <a:spLocks noChangeShapeType="1"/>
            </p:cNvSpPr>
            <p:nvPr/>
          </p:nvSpPr>
          <p:spPr bwMode="auto">
            <a:xfrm flipH="1">
              <a:off x="1193" y="710"/>
              <a:ext cx="138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90" name="Line 14"/>
            <p:cNvSpPr>
              <a:spLocks noChangeShapeType="1"/>
            </p:cNvSpPr>
            <p:nvPr/>
          </p:nvSpPr>
          <p:spPr bwMode="auto">
            <a:xfrm rot="5400000" flipH="1">
              <a:off x="2343" y="943"/>
              <a:ext cx="457"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91" name="Line 15"/>
            <p:cNvSpPr>
              <a:spLocks noChangeShapeType="1"/>
            </p:cNvSpPr>
            <p:nvPr/>
          </p:nvSpPr>
          <p:spPr bwMode="auto">
            <a:xfrm rot="5400000" flipH="1">
              <a:off x="1712" y="574"/>
              <a:ext cx="265"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7792" name="Group 16"/>
            <p:cNvGrpSpPr>
              <a:grpSpLocks/>
            </p:cNvGrpSpPr>
            <p:nvPr/>
          </p:nvGrpSpPr>
          <p:grpSpPr bwMode="auto">
            <a:xfrm>
              <a:off x="859" y="969"/>
              <a:ext cx="703" cy="377"/>
              <a:chOff x="2112" y="2976"/>
              <a:chExt cx="703" cy="377"/>
            </a:xfrm>
          </p:grpSpPr>
          <p:sp>
            <p:nvSpPr>
              <p:cNvPr id="27796" name="Line 17"/>
              <p:cNvSpPr>
                <a:spLocks noChangeShapeType="1"/>
              </p:cNvSpPr>
              <p:nvPr/>
            </p:nvSpPr>
            <p:spPr bwMode="auto">
              <a:xfrm flipH="1" flipV="1">
                <a:off x="2810" y="2976"/>
                <a:ext cx="0" cy="377"/>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7797" name="Line 18"/>
              <p:cNvSpPr>
                <a:spLocks noChangeShapeType="1"/>
              </p:cNvSpPr>
              <p:nvPr/>
            </p:nvSpPr>
            <p:spPr bwMode="auto">
              <a:xfrm flipH="1" flipV="1">
                <a:off x="2118" y="2976"/>
                <a:ext cx="0" cy="377"/>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7798" name="Line 19"/>
              <p:cNvSpPr>
                <a:spLocks noChangeShapeType="1"/>
              </p:cNvSpPr>
              <p:nvPr/>
            </p:nvSpPr>
            <p:spPr bwMode="auto">
              <a:xfrm flipH="1">
                <a:off x="2112" y="2976"/>
                <a:ext cx="703"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793" name="Line 20"/>
            <p:cNvSpPr>
              <a:spLocks noChangeShapeType="1"/>
            </p:cNvSpPr>
            <p:nvPr/>
          </p:nvSpPr>
          <p:spPr bwMode="auto">
            <a:xfrm rot="5400000" flipH="1">
              <a:off x="1065" y="844"/>
              <a:ext cx="258"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94" name="Line 21"/>
            <p:cNvSpPr>
              <a:spLocks noChangeShapeType="1"/>
            </p:cNvSpPr>
            <p:nvPr/>
          </p:nvSpPr>
          <p:spPr bwMode="auto">
            <a:xfrm flipH="1">
              <a:off x="253" y="446"/>
              <a:ext cx="1582"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95" name="Line 22"/>
            <p:cNvSpPr>
              <a:spLocks noChangeShapeType="1"/>
            </p:cNvSpPr>
            <p:nvPr/>
          </p:nvSpPr>
          <p:spPr bwMode="auto">
            <a:xfrm rot="5400000" flipH="1">
              <a:off x="989" y="370"/>
              <a:ext cx="139"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18135" name="Text Box 23"/>
          <p:cNvSpPr txBox="1">
            <a:spLocks noChangeArrowheads="1"/>
          </p:cNvSpPr>
          <p:nvPr/>
        </p:nvSpPr>
        <p:spPr bwMode="auto">
          <a:xfrm>
            <a:off x="133350" y="100013"/>
            <a:ext cx="5727612" cy="1323439"/>
          </a:xfrm>
          <a:prstGeom prst="rect">
            <a:avLst/>
          </a:prstGeom>
          <a:noFill/>
          <a:ln w="9525">
            <a:noFill/>
            <a:miter lim="800000"/>
            <a:headEnd/>
            <a:tailEnd/>
          </a:ln>
          <a:effectLst/>
        </p:spPr>
        <p:txBody>
          <a:bodyPr wrap="square">
            <a:spAutoFit/>
          </a:bodyPr>
          <a:lstStyle/>
          <a:p>
            <a:pPr>
              <a:defRPr/>
            </a:pPr>
            <a:r>
              <a:rPr kumimoji="1" lang="en-US" sz="2000" b="1" dirty="0">
                <a:latin typeface="Arial" panose="020B0604020202020204" pitchFamily="34" charset="0"/>
                <a:ea typeface="ＭＳ Ｐゴシック" pitchFamily="-111" charset="-128"/>
                <a:cs typeface="Arial" panose="020B0604020202020204" pitchFamily="34" charset="0"/>
              </a:rPr>
              <a:t>Bottom-Up (</a:t>
            </a:r>
            <a:r>
              <a:rPr kumimoji="1" lang="en-US" altLang="zh-CN" sz="2000" b="1" dirty="0">
                <a:latin typeface="Arial" panose="020B0604020202020204" pitchFamily="34" charset="0"/>
                <a:ea typeface="SimSun" pitchFamily="2" charset="-122"/>
                <a:cs typeface="Arial" panose="020B0604020202020204" pitchFamily="34" charset="0"/>
              </a:rPr>
              <a:t>agglomerative</a:t>
            </a:r>
            <a:r>
              <a:rPr kumimoji="1" lang="en-US" sz="2000" b="1" dirty="0">
                <a:latin typeface="Arial" panose="020B0604020202020204" pitchFamily="34" charset="0"/>
                <a:ea typeface="ＭＳ Ｐゴシック" pitchFamily="-111" charset="-128"/>
                <a:cs typeface="Arial" panose="020B0604020202020204" pitchFamily="34" charset="0"/>
              </a:rPr>
              <a:t>):</a:t>
            </a:r>
            <a:r>
              <a:rPr lang="en-US" sz="2000" b="1" dirty="0">
                <a:latin typeface="Arial" panose="020B0604020202020204" pitchFamily="34" charset="0"/>
                <a:ea typeface="ＭＳ Ｐゴシック" pitchFamily="-111" charset="-128"/>
                <a:cs typeface="Arial" panose="020B0604020202020204" pitchFamily="34" charset="0"/>
              </a:rPr>
              <a:t> </a:t>
            </a:r>
            <a:r>
              <a:rPr lang="en-US" sz="2000" dirty="0">
                <a:latin typeface="Arial" panose="020B0604020202020204" pitchFamily="34" charset="0"/>
                <a:ea typeface="ＭＳ Ｐゴシック" pitchFamily="-111" charset="-128"/>
                <a:cs typeface="Arial" panose="020B0604020202020204" pitchFamily="34" charset="0"/>
              </a:rPr>
              <a:t>Starting with each item in its own cluster, find the best pair to merge into a new cluster. Repeat until all clusters are fused together. </a:t>
            </a:r>
          </a:p>
        </p:txBody>
      </p:sp>
      <p:grpSp>
        <p:nvGrpSpPr>
          <p:cNvPr id="27652" name="Group 24"/>
          <p:cNvGrpSpPr>
            <a:grpSpLocks/>
          </p:cNvGrpSpPr>
          <p:nvPr/>
        </p:nvGrpSpPr>
        <p:grpSpPr bwMode="auto">
          <a:xfrm>
            <a:off x="8116888" y="4267200"/>
            <a:ext cx="1027112" cy="729854"/>
            <a:chOff x="1267" y="3584"/>
            <a:chExt cx="647" cy="613"/>
          </a:xfrm>
        </p:grpSpPr>
        <p:grpSp>
          <p:nvGrpSpPr>
            <p:cNvPr id="27775" name="Group 25"/>
            <p:cNvGrpSpPr>
              <a:grpSpLocks/>
            </p:cNvGrpSpPr>
            <p:nvPr/>
          </p:nvGrpSpPr>
          <p:grpSpPr bwMode="auto">
            <a:xfrm>
              <a:off x="1267" y="3735"/>
              <a:ext cx="647" cy="462"/>
              <a:chOff x="252" y="2364"/>
              <a:chExt cx="2258" cy="1608"/>
            </a:xfrm>
          </p:grpSpPr>
          <p:pic>
            <p:nvPicPr>
              <p:cNvPr id="27779" name="Picture 2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2" y="2364"/>
                <a:ext cx="900" cy="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80" name="Picture 2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56" y="2412"/>
                <a:ext cx="1154" cy="1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7776" name="Line 28"/>
            <p:cNvSpPr>
              <a:spLocks noChangeShapeType="1"/>
            </p:cNvSpPr>
            <p:nvPr/>
          </p:nvSpPr>
          <p:spPr bwMode="auto">
            <a:xfrm flipH="1" flipV="1">
              <a:off x="1738" y="3584"/>
              <a:ext cx="0" cy="83"/>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7777" name="Line 29"/>
            <p:cNvSpPr>
              <a:spLocks noChangeShapeType="1"/>
            </p:cNvSpPr>
            <p:nvPr/>
          </p:nvSpPr>
          <p:spPr bwMode="auto">
            <a:xfrm flipH="1" flipV="1">
              <a:off x="1429" y="3584"/>
              <a:ext cx="0" cy="83"/>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7778" name="Line 30"/>
            <p:cNvSpPr>
              <a:spLocks noChangeShapeType="1"/>
            </p:cNvSpPr>
            <p:nvPr/>
          </p:nvSpPr>
          <p:spPr bwMode="auto">
            <a:xfrm flipH="1">
              <a:off x="1426" y="3584"/>
              <a:ext cx="31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653" name="Group 31"/>
          <p:cNvGrpSpPr>
            <a:grpSpLocks/>
          </p:cNvGrpSpPr>
          <p:nvPr/>
        </p:nvGrpSpPr>
        <p:grpSpPr bwMode="auto">
          <a:xfrm>
            <a:off x="8078788" y="3349229"/>
            <a:ext cx="1027112" cy="550069"/>
            <a:chOff x="252" y="2364"/>
            <a:chExt cx="2258" cy="1608"/>
          </a:xfrm>
        </p:grpSpPr>
        <p:pic>
          <p:nvPicPr>
            <p:cNvPr id="27773" name="Picture 3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2" y="2364"/>
              <a:ext cx="900" cy="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74" name="Picture 3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56" y="2412"/>
              <a:ext cx="1154" cy="1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7654" name="Line 34"/>
          <p:cNvSpPr>
            <a:spLocks noChangeShapeType="1"/>
          </p:cNvSpPr>
          <p:nvPr/>
        </p:nvSpPr>
        <p:spPr bwMode="auto">
          <a:xfrm flipH="1" flipV="1">
            <a:off x="8826500" y="3169444"/>
            <a:ext cx="0" cy="98822"/>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7655" name="Line 35"/>
          <p:cNvSpPr>
            <a:spLocks noChangeShapeType="1"/>
          </p:cNvSpPr>
          <p:nvPr/>
        </p:nvSpPr>
        <p:spPr bwMode="auto">
          <a:xfrm flipH="1" flipV="1">
            <a:off x="8335963" y="3169444"/>
            <a:ext cx="0" cy="98822"/>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7656" name="Line 36"/>
          <p:cNvSpPr>
            <a:spLocks noChangeShapeType="1"/>
          </p:cNvSpPr>
          <p:nvPr/>
        </p:nvSpPr>
        <p:spPr bwMode="auto">
          <a:xfrm flipH="1">
            <a:off x="8331201" y="3169444"/>
            <a:ext cx="498475"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7657" name="Group 37"/>
          <p:cNvGrpSpPr>
            <a:grpSpLocks/>
          </p:cNvGrpSpPr>
          <p:nvPr/>
        </p:nvGrpSpPr>
        <p:grpSpPr bwMode="auto">
          <a:xfrm>
            <a:off x="7299326" y="3063478"/>
            <a:ext cx="608013" cy="860822"/>
            <a:chOff x="4598" y="2573"/>
            <a:chExt cx="383" cy="723"/>
          </a:xfrm>
        </p:grpSpPr>
        <p:pic>
          <p:nvPicPr>
            <p:cNvPr id="27767" name="Picture 3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8" y="2956"/>
              <a:ext cx="138"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68" name="Picture 39" descr="C:\Documents and Settings\eamonn\Desktop\bios_family_marge.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91" y="2712"/>
              <a:ext cx="190"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769" name="Group 40"/>
            <p:cNvGrpSpPr>
              <a:grpSpLocks/>
            </p:cNvGrpSpPr>
            <p:nvPr/>
          </p:nvGrpSpPr>
          <p:grpSpPr bwMode="auto">
            <a:xfrm>
              <a:off x="4638" y="2573"/>
              <a:ext cx="315" cy="169"/>
              <a:chOff x="2112" y="2976"/>
              <a:chExt cx="703" cy="377"/>
            </a:xfrm>
          </p:grpSpPr>
          <p:sp>
            <p:nvSpPr>
              <p:cNvPr id="27770" name="Line 41"/>
              <p:cNvSpPr>
                <a:spLocks noChangeShapeType="1"/>
              </p:cNvSpPr>
              <p:nvPr/>
            </p:nvSpPr>
            <p:spPr bwMode="auto">
              <a:xfrm flipH="1" flipV="1">
                <a:off x="2810" y="2976"/>
                <a:ext cx="0" cy="377"/>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7771" name="Line 42"/>
              <p:cNvSpPr>
                <a:spLocks noChangeShapeType="1"/>
              </p:cNvSpPr>
              <p:nvPr/>
            </p:nvSpPr>
            <p:spPr bwMode="auto">
              <a:xfrm flipH="1" flipV="1">
                <a:off x="2118" y="2976"/>
                <a:ext cx="0" cy="377"/>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7772" name="Line 43"/>
              <p:cNvSpPr>
                <a:spLocks noChangeShapeType="1"/>
              </p:cNvSpPr>
              <p:nvPr/>
            </p:nvSpPr>
            <p:spPr bwMode="auto">
              <a:xfrm flipH="1">
                <a:off x="2112" y="2976"/>
                <a:ext cx="703"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27658" name="Group 44"/>
          <p:cNvGrpSpPr>
            <a:grpSpLocks/>
          </p:cNvGrpSpPr>
          <p:nvPr/>
        </p:nvGrpSpPr>
        <p:grpSpPr bwMode="auto">
          <a:xfrm>
            <a:off x="7289801" y="1721644"/>
            <a:ext cx="1806575" cy="998935"/>
            <a:chOff x="746" y="1753"/>
            <a:chExt cx="1138" cy="839"/>
          </a:xfrm>
        </p:grpSpPr>
        <p:pic>
          <p:nvPicPr>
            <p:cNvPr id="27752" name="Picture 4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 y="2252"/>
              <a:ext cx="138"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53" name="Picture 46" descr="C:\Documents and Settings\eamonn\Desktop\bios_family_marge.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9" y="2008"/>
              <a:ext cx="190"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754" name="Group 47"/>
            <p:cNvGrpSpPr>
              <a:grpSpLocks/>
            </p:cNvGrpSpPr>
            <p:nvPr/>
          </p:nvGrpSpPr>
          <p:grpSpPr bwMode="auto">
            <a:xfrm>
              <a:off x="1237" y="2109"/>
              <a:ext cx="647" cy="462"/>
              <a:chOff x="252" y="2364"/>
              <a:chExt cx="2258" cy="1608"/>
            </a:xfrm>
          </p:grpSpPr>
          <p:pic>
            <p:nvPicPr>
              <p:cNvPr id="27765" name="Picture 4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2" y="2364"/>
                <a:ext cx="900" cy="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66" name="Picture 4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56" y="2412"/>
                <a:ext cx="1154" cy="1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7755" name="Line 50"/>
            <p:cNvSpPr>
              <a:spLocks noChangeShapeType="1"/>
            </p:cNvSpPr>
            <p:nvPr/>
          </p:nvSpPr>
          <p:spPr bwMode="auto">
            <a:xfrm flipH="1" flipV="1">
              <a:off x="1708" y="1958"/>
              <a:ext cx="0" cy="83"/>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7756" name="Line 51"/>
            <p:cNvSpPr>
              <a:spLocks noChangeShapeType="1"/>
            </p:cNvSpPr>
            <p:nvPr/>
          </p:nvSpPr>
          <p:spPr bwMode="auto">
            <a:xfrm flipH="1" flipV="1">
              <a:off x="1399" y="1958"/>
              <a:ext cx="0" cy="83"/>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7757" name="Line 52"/>
            <p:cNvSpPr>
              <a:spLocks noChangeShapeType="1"/>
            </p:cNvSpPr>
            <p:nvPr/>
          </p:nvSpPr>
          <p:spPr bwMode="auto">
            <a:xfrm flipH="1">
              <a:off x="1396" y="1958"/>
              <a:ext cx="31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58" name="Line 53"/>
            <p:cNvSpPr>
              <a:spLocks noChangeShapeType="1"/>
            </p:cNvSpPr>
            <p:nvPr/>
          </p:nvSpPr>
          <p:spPr bwMode="auto">
            <a:xfrm flipH="1">
              <a:off x="936" y="1753"/>
              <a:ext cx="619"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59" name="Line 54"/>
            <p:cNvSpPr>
              <a:spLocks noChangeShapeType="1"/>
            </p:cNvSpPr>
            <p:nvPr/>
          </p:nvSpPr>
          <p:spPr bwMode="auto">
            <a:xfrm rot="5400000" flipH="1">
              <a:off x="1450" y="1858"/>
              <a:ext cx="205"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7760" name="Group 55"/>
            <p:cNvGrpSpPr>
              <a:grpSpLocks/>
            </p:cNvGrpSpPr>
            <p:nvPr/>
          </p:nvGrpSpPr>
          <p:grpSpPr bwMode="auto">
            <a:xfrm>
              <a:off x="786" y="1869"/>
              <a:ext cx="315" cy="169"/>
              <a:chOff x="2112" y="2976"/>
              <a:chExt cx="703" cy="377"/>
            </a:xfrm>
          </p:grpSpPr>
          <p:sp>
            <p:nvSpPr>
              <p:cNvPr id="27762" name="Line 56"/>
              <p:cNvSpPr>
                <a:spLocks noChangeShapeType="1"/>
              </p:cNvSpPr>
              <p:nvPr/>
            </p:nvSpPr>
            <p:spPr bwMode="auto">
              <a:xfrm flipH="1" flipV="1">
                <a:off x="2810" y="2976"/>
                <a:ext cx="0" cy="377"/>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7763" name="Line 57"/>
              <p:cNvSpPr>
                <a:spLocks noChangeShapeType="1"/>
              </p:cNvSpPr>
              <p:nvPr/>
            </p:nvSpPr>
            <p:spPr bwMode="auto">
              <a:xfrm flipH="1" flipV="1">
                <a:off x="2118" y="2976"/>
                <a:ext cx="0" cy="377"/>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7764" name="Line 58"/>
              <p:cNvSpPr>
                <a:spLocks noChangeShapeType="1"/>
              </p:cNvSpPr>
              <p:nvPr/>
            </p:nvSpPr>
            <p:spPr bwMode="auto">
              <a:xfrm flipH="1">
                <a:off x="2112" y="2976"/>
                <a:ext cx="703"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761" name="Line 59"/>
            <p:cNvSpPr>
              <a:spLocks noChangeShapeType="1"/>
            </p:cNvSpPr>
            <p:nvPr/>
          </p:nvSpPr>
          <p:spPr bwMode="auto">
            <a:xfrm rot="5400000" flipH="1">
              <a:off x="878" y="1814"/>
              <a:ext cx="115"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659" name="Group 60"/>
          <p:cNvGrpSpPr>
            <a:grpSpLocks/>
          </p:cNvGrpSpPr>
          <p:nvPr/>
        </p:nvGrpSpPr>
        <p:grpSpPr bwMode="auto">
          <a:xfrm>
            <a:off x="2182813" y="4327923"/>
            <a:ext cx="1027112" cy="729853"/>
            <a:chOff x="1165" y="3566"/>
            <a:chExt cx="647" cy="613"/>
          </a:xfrm>
        </p:grpSpPr>
        <p:grpSp>
          <p:nvGrpSpPr>
            <p:cNvPr id="27745" name="Group 61"/>
            <p:cNvGrpSpPr>
              <a:grpSpLocks/>
            </p:cNvGrpSpPr>
            <p:nvPr/>
          </p:nvGrpSpPr>
          <p:grpSpPr bwMode="auto">
            <a:xfrm>
              <a:off x="1165" y="3717"/>
              <a:ext cx="647" cy="462"/>
              <a:chOff x="252" y="2364"/>
              <a:chExt cx="2258" cy="1608"/>
            </a:xfrm>
          </p:grpSpPr>
          <p:pic>
            <p:nvPicPr>
              <p:cNvPr id="27750" name="Picture 6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2" y="2364"/>
                <a:ext cx="900" cy="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51" name="Picture 6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56" y="2412"/>
                <a:ext cx="1154" cy="1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746" name="Group 64"/>
            <p:cNvGrpSpPr>
              <a:grpSpLocks/>
            </p:cNvGrpSpPr>
            <p:nvPr/>
          </p:nvGrpSpPr>
          <p:grpSpPr bwMode="auto">
            <a:xfrm>
              <a:off x="1324" y="3566"/>
              <a:ext cx="314" cy="83"/>
              <a:chOff x="1324" y="3566"/>
              <a:chExt cx="314" cy="83"/>
            </a:xfrm>
          </p:grpSpPr>
          <p:sp>
            <p:nvSpPr>
              <p:cNvPr id="27747" name="Line 65"/>
              <p:cNvSpPr>
                <a:spLocks noChangeShapeType="1"/>
              </p:cNvSpPr>
              <p:nvPr/>
            </p:nvSpPr>
            <p:spPr bwMode="auto">
              <a:xfrm flipH="1" flipV="1">
                <a:off x="1636" y="3566"/>
                <a:ext cx="0" cy="83"/>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7748" name="Line 66"/>
              <p:cNvSpPr>
                <a:spLocks noChangeShapeType="1"/>
              </p:cNvSpPr>
              <p:nvPr/>
            </p:nvSpPr>
            <p:spPr bwMode="auto">
              <a:xfrm flipH="1" flipV="1">
                <a:off x="1327" y="3566"/>
                <a:ext cx="0" cy="83"/>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7749" name="Line 67"/>
              <p:cNvSpPr>
                <a:spLocks noChangeShapeType="1"/>
              </p:cNvSpPr>
              <p:nvPr/>
            </p:nvSpPr>
            <p:spPr bwMode="auto">
              <a:xfrm flipH="1">
                <a:off x="1324" y="3566"/>
                <a:ext cx="31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27660" name="Picture 6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36726" y="3452813"/>
            <a:ext cx="219075" cy="372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1" name="Line 69"/>
          <p:cNvSpPr>
            <a:spLocks noChangeShapeType="1"/>
          </p:cNvSpPr>
          <p:nvPr/>
        </p:nvSpPr>
        <p:spPr bwMode="auto">
          <a:xfrm flipH="1" flipV="1">
            <a:off x="1847850" y="3081338"/>
            <a:ext cx="0" cy="209550"/>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7662" name="Line 70"/>
          <p:cNvSpPr>
            <a:spLocks noChangeShapeType="1"/>
          </p:cNvSpPr>
          <p:nvPr/>
        </p:nvSpPr>
        <p:spPr bwMode="auto">
          <a:xfrm flipH="1">
            <a:off x="1836739" y="3075385"/>
            <a:ext cx="752475"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63" name="Line 71"/>
          <p:cNvSpPr>
            <a:spLocks noChangeShapeType="1"/>
          </p:cNvSpPr>
          <p:nvPr/>
        </p:nvSpPr>
        <p:spPr bwMode="auto">
          <a:xfrm rot="5400000" flipH="1">
            <a:off x="2553891" y="3099197"/>
            <a:ext cx="73819"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7664" name="Group 72"/>
          <p:cNvGrpSpPr>
            <a:grpSpLocks/>
          </p:cNvGrpSpPr>
          <p:nvPr/>
        </p:nvGrpSpPr>
        <p:grpSpPr bwMode="auto">
          <a:xfrm>
            <a:off x="3294063" y="4145757"/>
            <a:ext cx="760412" cy="912019"/>
            <a:chOff x="2072" y="3380"/>
            <a:chExt cx="479" cy="802"/>
          </a:xfrm>
        </p:grpSpPr>
        <p:pic>
          <p:nvPicPr>
            <p:cNvPr id="27739" name="Picture 73" descr="Edna Krabappe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72" y="3670"/>
              <a:ext cx="225" cy="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40" name="Picture 74" descr="C:\Documents and Settings\eamonn\Desktop\bios_family_marge.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61" y="3598"/>
              <a:ext cx="190"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741" name="Group 75"/>
            <p:cNvGrpSpPr>
              <a:grpSpLocks/>
            </p:cNvGrpSpPr>
            <p:nvPr/>
          </p:nvGrpSpPr>
          <p:grpSpPr bwMode="auto">
            <a:xfrm>
              <a:off x="2170" y="3380"/>
              <a:ext cx="314" cy="185"/>
              <a:chOff x="2170" y="3380"/>
              <a:chExt cx="314" cy="185"/>
            </a:xfrm>
          </p:grpSpPr>
          <p:sp>
            <p:nvSpPr>
              <p:cNvPr id="27742" name="Line 76"/>
              <p:cNvSpPr>
                <a:spLocks noChangeShapeType="1"/>
              </p:cNvSpPr>
              <p:nvPr/>
            </p:nvSpPr>
            <p:spPr bwMode="auto">
              <a:xfrm flipH="1" flipV="1">
                <a:off x="2482" y="3386"/>
                <a:ext cx="0" cy="179"/>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7743" name="Line 77"/>
              <p:cNvSpPr>
                <a:spLocks noChangeShapeType="1"/>
              </p:cNvSpPr>
              <p:nvPr/>
            </p:nvSpPr>
            <p:spPr bwMode="auto">
              <a:xfrm flipH="1" flipV="1">
                <a:off x="2173" y="3380"/>
                <a:ext cx="0" cy="185"/>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7744" name="Line 78"/>
              <p:cNvSpPr>
                <a:spLocks noChangeShapeType="1"/>
              </p:cNvSpPr>
              <p:nvPr/>
            </p:nvSpPr>
            <p:spPr bwMode="auto">
              <a:xfrm flipH="1">
                <a:off x="2170" y="3380"/>
                <a:ext cx="31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27665" name="Group 79"/>
          <p:cNvGrpSpPr>
            <a:grpSpLocks/>
          </p:cNvGrpSpPr>
          <p:nvPr/>
        </p:nvGrpSpPr>
        <p:grpSpPr bwMode="auto">
          <a:xfrm>
            <a:off x="1293814" y="4118373"/>
            <a:ext cx="776287" cy="939403"/>
            <a:chOff x="2663" y="3356"/>
            <a:chExt cx="489" cy="789"/>
          </a:xfrm>
        </p:grpSpPr>
        <p:pic>
          <p:nvPicPr>
            <p:cNvPr id="27733" name="Picture 8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14" y="3800"/>
              <a:ext cx="138"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34" name="Picture 8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63" y="3707"/>
              <a:ext cx="331"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735" name="Group 82"/>
            <p:cNvGrpSpPr>
              <a:grpSpLocks/>
            </p:cNvGrpSpPr>
            <p:nvPr/>
          </p:nvGrpSpPr>
          <p:grpSpPr bwMode="auto">
            <a:xfrm>
              <a:off x="2758" y="3356"/>
              <a:ext cx="314" cy="209"/>
              <a:chOff x="2170" y="3380"/>
              <a:chExt cx="314" cy="185"/>
            </a:xfrm>
          </p:grpSpPr>
          <p:sp>
            <p:nvSpPr>
              <p:cNvPr id="27736" name="Line 83"/>
              <p:cNvSpPr>
                <a:spLocks noChangeShapeType="1"/>
              </p:cNvSpPr>
              <p:nvPr/>
            </p:nvSpPr>
            <p:spPr bwMode="auto">
              <a:xfrm flipH="1" flipV="1">
                <a:off x="2482" y="3386"/>
                <a:ext cx="0" cy="179"/>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7737" name="Line 84"/>
              <p:cNvSpPr>
                <a:spLocks noChangeShapeType="1"/>
              </p:cNvSpPr>
              <p:nvPr/>
            </p:nvSpPr>
            <p:spPr bwMode="auto">
              <a:xfrm flipH="1" flipV="1">
                <a:off x="2173" y="3380"/>
                <a:ext cx="0" cy="185"/>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7738" name="Line 85"/>
              <p:cNvSpPr>
                <a:spLocks noChangeShapeType="1"/>
              </p:cNvSpPr>
              <p:nvPr/>
            </p:nvSpPr>
            <p:spPr bwMode="auto">
              <a:xfrm flipH="1">
                <a:off x="2170" y="3380"/>
                <a:ext cx="31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27666" name="Group 86"/>
          <p:cNvGrpSpPr>
            <a:grpSpLocks/>
          </p:cNvGrpSpPr>
          <p:nvPr/>
        </p:nvGrpSpPr>
        <p:grpSpPr bwMode="auto">
          <a:xfrm>
            <a:off x="4586289" y="4138613"/>
            <a:ext cx="815975" cy="904875"/>
            <a:chOff x="2889" y="3476"/>
            <a:chExt cx="514" cy="760"/>
          </a:xfrm>
        </p:grpSpPr>
        <p:pic>
          <p:nvPicPr>
            <p:cNvPr id="27727" name="Picture 87" descr="C:\Documents and Settings\eamonn\Desktop\bios_family_marge.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89" y="3691"/>
              <a:ext cx="190" cy="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28" name="Picture 8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45" y="3751"/>
              <a:ext cx="258"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729" name="Group 89"/>
            <p:cNvGrpSpPr>
              <a:grpSpLocks/>
            </p:cNvGrpSpPr>
            <p:nvPr/>
          </p:nvGrpSpPr>
          <p:grpSpPr bwMode="auto">
            <a:xfrm>
              <a:off x="3010" y="3476"/>
              <a:ext cx="314" cy="195"/>
              <a:chOff x="2170" y="3380"/>
              <a:chExt cx="314" cy="185"/>
            </a:xfrm>
          </p:grpSpPr>
          <p:sp>
            <p:nvSpPr>
              <p:cNvPr id="27730" name="Line 90"/>
              <p:cNvSpPr>
                <a:spLocks noChangeShapeType="1"/>
              </p:cNvSpPr>
              <p:nvPr/>
            </p:nvSpPr>
            <p:spPr bwMode="auto">
              <a:xfrm flipH="1" flipV="1">
                <a:off x="2482" y="3386"/>
                <a:ext cx="0" cy="179"/>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7731" name="Line 91"/>
              <p:cNvSpPr>
                <a:spLocks noChangeShapeType="1"/>
              </p:cNvSpPr>
              <p:nvPr/>
            </p:nvSpPr>
            <p:spPr bwMode="auto">
              <a:xfrm flipH="1" flipV="1">
                <a:off x="2173" y="3380"/>
                <a:ext cx="0" cy="185"/>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7732" name="Line 92"/>
              <p:cNvSpPr>
                <a:spLocks noChangeShapeType="1"/>
              </p:cNvSpPr>
              <p:nvPr/>
            </p:nvSpPr>
            <p:spPr bwMode="auto">
              <a:xfrm flipH="1">
                <a:off x="2170" y="3380"/>
                <a:ext cx="31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27667" name="Text Box 93"/>
          <p:cNvSpPr txBox="1">
            <a:spLocks noChangeArrowheads="1"/>
          </p:cNvSpPr>
          <p:nvPr/>
        </p:nvSpPr>
        <p:spPr bwMode="auto">
          <a:xfrm>
            <a:off x="4117975" y="4460081"/>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b="1"/>
              <a:t>…</a:t>
            </a:r>
          </a:p>
        </p:txBody>
      </p:sp>
      <p:sp>
        <p:nvSpPr>
          <p:cNvPr id="27668" name="Text Box 94"/>
          <p:cNvSpPr txBox="1">
            <a:spLocks noChangeArrowheads="1"/>
          </p:cNvSpPr>
          <p:nvPr/>
        </p:nvSpPr>
        <p:spPr bwMode="auto">
          <a:xfrm>
            <a:off x="1" y="4245769"/>
            <a:ext cx="149066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800"/>
              <a:t>Consider all possible merges…</a:t>
            </a:r>
          </a:p>
        </p:txBody>
      </p:sp>
      <p:sp>
        <p:nvSpPr>
          <p:cNvPr id="27669" name="Text Box 95"/>
          <p:cNvSpPr txBox="1">
            <a:spLocks noChangeArrowheads="1"/>
          </p:cNvSpPr>
          <p:nvPr/>
        </p:nvSpPr>
        <p:spPr bwMode="auto">
          <a:xfrm>
            <a:off x="5686426" y="4274344"/>
            <a:ext cx="11096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800"/>
              <a:t>Choose the best</a:t>
            </a:r>
          </a:p>
        </p:txBody>
      </p:sp>
      <p:sp>
        <p:nvSpPr>
          <p:cNvPr id="27670" name="Rectangle 96"/>
          <p:cNvSpPr>
            <a:spLocks noChangeArrowheads="1"/>
          </p:cNvSpPr>
          <p:nvPr/>
        </p:nvSpPr>
        <p:spPr bwMode="auto">
          <a:xfrm>
            <a:off x="0" y="3943351"/>
            <a:ext cx="9144000" cy="107156"/>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7671" name="Rectangle 97"/>
          <p:cNvSpPr>
            <a:spLocks noChangeArrowheads="1"/>
          </p:cNvSpPr>
          <p:nvPr/>
        </p:nvSpPr>
        <p:spPr bwMode="auto">
          <a:xfrm>
            <a:off x="0" y="2843213"/>
            <a:ext cx="9144000" cy="107156"/>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7672" name="Rectangle 98"/>
          <p:cNvSpPr>
            <a:spLocks noChangeArrowheads="1"/>
          </p:cNvSpPr>
          <p:nvPr/>
        </p:nvSpPr>
        <p:spPr bwMode="auto">
          <a:xfrm>
            <a:off x="0" y="1500188"/>
            <a:ext cx="9144000" cy="107156"/>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7673" name="Text Box 99"/>
          <p:cNvSpPr txBox="1">
            <a:spLocks noChangeArrowheads="1"/>
          </p:cNvSpPr>
          <p:nvPr/>
        </p:nvSpPr>
        <p:spPr bwMode="auto">
          <a:xfrm>
            <a:off x="1" y="3067050"/>
            <a:ext cx="149066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800"/>
              <a:t>Consider all possible merges…</a:t>
            </a:r>
          </a:p>
        </p:txBody>
      </p:sp>
      <p:grpSp>
        <p:nvGrpSpPr>
          <p:cNvPr id="27674" name="Group 100"/>
          <p:cNvGrpSpPr>
            <a:grpSpLocks/>
          </p:cNvGrpSpPr>
          <p:nvPr/>
        </p:nvGrpSpPr>
        <p:grpSpPr bwMode="auto">
          <a:xfrm>
            <a:off x="2116138" y="3138487"/>
            <a:ext cx="1027112" cy="729854"/>
            <a:chOff x="1267" y="3584"/>
            <a:chExt cx="647" cy="613"/>
          </a:xfrm>
        </p:grpSpPr>
        <p:grpSp>
          <p:nvGrpSpPr>
            <p:cNvPr id="27721" name="Group 101"/>
            <p:cNvGrpSpPr>
              <a:grpSpLocks/>
            </p:cNvGrpSpPr>
            <p:nvPr/>
          </p:nvGrpSpPr>
          <p:grpSpPr bwMode="auto">
            <a:xfrm>
              <a:off x="1267" y="3735"/>
              <a:ext cx="647" cy="462"/>
              <a:chOff x="252" y="2364"/>
              <a:chExt cx="2258" cy="1608"/>
            </a:xfrm>
          </p:grpSpPr>
          <p:pic>
            <p:nvPicPr>
              <p:cNvPr id="27725" name="Picture 10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2" y="2364"/>
                <a:ext cx="900" cy="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26" name="Picture 10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56" y="2412"/>
                <a:ext cx="1154" cy="1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7722" name="Line 104"/>
            <p:cNvSpPr>
              <a:spLocks noChangeShapeType="1"/>
            </p:cNvSpPr>
            <p:nvPr/>
          </p:nvSpPr>
          <p:spPr bwMode="auto">
            <a:xfrm flipH="1" flipV="1">
              <a:off x="1738" y="3584"/>
              <a:ext cx="0" cy="83"/>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7723" name="Line 105"/>
            <p:cNvSpPr>
              <a:spLocks noChangeShapeType="1"/>
            </p:cNvSpPr>
            <p:nvPr/>
          </p:nvSpPr>
          <p:spPr bwMode="auto">
            <a:xfrm flipH="1" flipV="1">
              <a:off x="1429" y="3584"/>
              <a:ext cx="0" cy="83"/>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7724" name="Line 106"/>
            <p:cNvSpPr>
              <a:spLocks noChangeShapeType="1"/>
            </p:cNvSpPr>
            <p:nvPr/>
          </p:nvSpPr>
          <p:spPr bwMode="auto">
            <a:xfrm flipH="1">
              <a:off x="1426" y="3584"/>
              <a:ext cx="31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pic>
        <p:nvPicPr>
          <p:cNvPr id="27675" name="Picture 10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27401" y="3455194"/>
            <a:ext cx="219075" cy="372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76" name="Picture 108" descr="C:\Documents and Settings\eamonn\Desktop\bios_family_marge.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33789" y="3164681"/>
            <a:ext cx="30162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77" name="Group 109"/>
          <p:cNvGrpSpPr>
            <a:grpSpLocks/>
          </p:cNvGrpSpPr>
          <p:nvPr/>
        </p:nvGrpSpPr>
        <p:grpSpPr bwMode="auto">
          <a:xfrm>
            <a:off x="3390901" y="2999185"/>
            <a:ext cx="500063" cy="201215"/>
            <a:chOff x="2112" y="2976"/>
            <a:chExt cx="703" cy="377"/>
          </a:xfrm>
        </p:grpSpPr>
        <p:sp>
          <p:nvSpPr>
            <p:cNvPr id="27718" name="Line 110"/>
            <p:cNvSpPr>
              <a:spLocks noChangeShapeType="1"/>
            </p:cNvSpPr>
            <p:nvPr/>
          </p:nvSpPr>
          <p:spPr bwMode="auto">
            <a:xfrm flipH="1" flipV="1">
              <a:off x="2810" y="2976"/>
              <a:ext cx="0" cy="377"/>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7719" name="Line 111"/>
            <p:cNvSpPr>
              <a:spLocks noChangeShapeType="1"/>
            </p:cNvSpPr>
            <p:nvPr/>
          </p:nvSpPr>
          <p:spPr bwMode="auto">
            <a:xfrm flipH="1" flipV="1">
              <a:off x="2118" y="2976"/>
              <a:ext cx="0" cy="377"/>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7720" name="Line 112"/>
            <p:cNvSpPr>
              <a:spLocks noChangeShapeType="1"/>
            </p:cNvSpPr>
            <p:nvPr/>
          </p:nvSpPr>
          <p:spPr bwMode="auto">
            <a:xfrm flipH="1">
              <a:off x="2112" y="2976"/>
              <a:ext cx="703"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678" name="Group 113"/>
          <p:cNvGrpSpPr>
            <a:grpSpLocks/>
          </p:cNvGrpSpPr>
          <p:nvPr/>
        </p:nvGrpSpPr>
        <p:grpSpPr bwMode="auto">
          <a:xfrm>
            <a:off x="4608513" y="2995613"/>
            <a:ext cx="760412" cy="912019"/>
            <a:chOff x="2072" y="3380"/>
            <a:chExt cx="479" cy="802"/>
          </a:xfrm>
        </p:grpSpPr>
        <p:pic>
          <p:nvPicPr>
            <p:cNvPr id="27712" name="Picture 114" descr="Edna Krabappe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72" y="3670"/>
              <a:ext cx="225" cy="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13" name="Picture 115" descr="C:\Documents and Settings\eamonn\Desktop\bios_family_marge.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61" y="3598"/>
              <a:ext cx="190"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714" name="Group 116"/>
            <p:cNvGrpSpPr>
              <a:grpSpLocks/>
            </p:cNvGrpSpPr>
            <p:nvPr/>
          </p:nvGrpSpPr>
          <p:grpSpPr bwMode="auto">
            <a:xfrm>
              <a:off x="2170" y="3380"/>
              <a:ext cx="314" cy="185"/>
              <a:chOff x="2170" y="3380"/>
              <a:chExt cx="314" cy="185"/>
            </a:xfrm>
          </p:grpSpPr>
          <p:sp>
            <p:nvSpPr>
              <p:cNvPr id="27715" name="Line 117"/>
              <p:cNvSpPr>
                <a:spLocks noChangeShapeType="1"/>
              </p:cNvSpPr>
              <p:nvPr/>
            </p:nvSpPr>
            <p:spPr bwMode="auto">
              <a:xfrm flipH="1" flipV="1">
                <a:off x="2482" y="3386"/>
                <a:ext cx="0" cy="179"/>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7716" name="Line 118"/>
              <p:cNvSpPr>
                <a:spLocks noChangeShapeType="1"/>
              </p:cNvSpPr>
              <p:nvPr/>
            </p:nvSpPr>
            <p:spPr bwMode="auto">
              <a:xfrm flipH="1" flipV="1">
                <a:off x="2173" y="3380"/>
                <a:ext cx="0" cy="185"/>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7717" name="Line 119"/>
              <p:cNvSpPr>
                <a:spLocks noChangeShapeType="1"/>
              </p:cNvSpPr>
              <p:nvPr/>
            </p:nvSpPr>
            <p:spPr bwMode="auto">
              <a:xfrm flipH="1">
                <a:off x="2170" y="3380"/>
                <a:ext cx="31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27679" name="Text Box 120"/>
          <p:cNvSpPr txBox="1">
            <a:spLocks noChangeArrowheads="1"/>
          </p:cNvSpPr>
          <p:nvPr/>
        </p:nvSpPr>
        <p:spPr bwMode="auto">
          <a:xfrm>
            <a:off x="4051300" y="3388519"/>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b="1"/>
              <a:t>…</a:t>
            </a:r>
          </a:p>
        </p:txBody>
      </p:sp>
      <p:sp>
        <p:nvSpPr>
          <p:cNvPr id="27680" name="Text Box 121"/>
          <p:cNvSpPr txBox="1">
            <a:spLocks noChangeArrowheads="1"/>
          </p:cNvSpPr>
          <p:nvPr/>
        </p:nvSpPr>
        <p:spPr bwMode="auto">
          <a:xfrm>
            <a:off x="5686426" y="3159919"/>
            <a:ext cx="11096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800"/>
              <a:t>Choose the best</a:t>
            </a:r>
          </a:p>
        </p:txBody>
      </p:sp>
      <p:sp>
        <p:nvSpPr>
          <p:cNvPr id="27681" name="Text Box 122"/>
          <p:cNvSpPr txBox="1">
            <a:spLocks noChangeArrowheads="1"/>
          </p:cNvSpPr>
          <p:nvPr/>
        </p:nvSpPr>
        <p:spPr bwMode="auto">
          <a:xfrm>
            <a:off x="1" y="1909763"/>
            <a:ext cx="149066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800"/>
              <a:t>Consider all possible merges…</a:t>
            </a:r>
          </a:p>
        </p:txBody>
      </p:sp>
      <p:grpSp>
        <p:nvGrpSpPr>
          <p:cNvPr id="27682" name="Group 123"/>
          <p:cNvGrpSpPr>
            <a:grpSpLocks/>
          </p:cNvGrpSpPr>
          <p:nvPr/>
        </p:nvGrpSpPr>
        <p:grpSpPr bwMode="auto">
          <a:xfrm>
            <a:off x="1765301" y="1800225"/>
            <a:ext cx="1806575" cy="998935"/>
            <a:chOff x="746" y="1753"/>
            <a:chExt cx="1138" cy="839"/>
          </a:xfrm>
        </p:grpSpPr>
        <p:pic>
          <p:nvPicPr>
            <p:cNvPr id="27697" name="Picture 12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 y="2252"/>
              <a:ext cx="138"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98" name="Picture 125" descr="C:\Documents and Settings\eamonn\Desktop\bios_family_marge.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9" y="2008"/>
              <a:ext cx="190" cy="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99" name="Group 126"/>
            <p:cNvGrpSpPr>
              <a:grpSpLocks/>
            </p:cNvGrpSpPr>
            <p:nvPr/>
          </p:nvGrpSpPr>
          <p:grpSpPr bwMode="auto">
            <a:xfrm>
              <a:off x="1237" y="2109"/>
              <a:ext cx="647" cy="462"/>
              <a:chOff x="252" y="2364"/>
              <a:chExt cx="2258" cy="1608"/>
            </a:xfrm>
          </p:grpSpPr>
          <p:pic>
            <p:nvPicPr>
              <p:cNvPr id="27710" name="Picture 12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2" y="2364"/>
                <a:ext cx="900" cy="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11" name="Picture 12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56" y="2412"/>
                <a:ext cx="1154" cy="1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7700" name="Line 129"/>
            <p:cNvSpPr>
              <a:spLocks noChangeShapeType="1"/>
            </p:cNvSpPr>
            <p:nvPr/>
          </p:nvSpPr>
          <p:spPr bwMode="auto">
            <a:xfrm flipH="1" flipV="1">
              <a:off x="1708" y="1958"/>
              <a:ext cx="0" cy="83"/>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7701" name="Line 130"/>
            <p:cNvSpPr>
              <a:spLocks noChangeShapeType="1"/>
            </p:cNvSpPr>
            <p:nvPr/>
          </p:nvSpPr>
          <p:spPr bwMode="auto">
            <a:xfrm flipH="1" flipV="1">
              <a:off x="1399" y="1958"/>
              <a:ext cx="0" cy="83"/>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7702" name="Line 131"/>
            <p:cNvSpPr>
              <a:spLocks noChangeShapeType="1"/>
            </p:cNvSpPr>
            <p:nvPr/>
          </p:nvSpPr>
          <p:spPr bwMode="auto">
            <a:xfrm flipH="1">
              <a:off x="1396" y="1958"/>
              <a:ext cx="31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03" name="Line 132"/>
            <p:cNvSpPr>
              <a:spLocks noChangeShapeType="1"/>
            </p:cNvSpPr>
            <p:nvPr/>
          </p:nvSpPr>
          <p:spPr bwMode="auto">
            <a:xfrm flipH="1">
              <a:off x="936" y="1753"/>
              <a:ext cx="619"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04" name="Line 133"/>
            <p:cNvSpPr>
              <a:spLocks noChangeShapeType="1"/>
            </p:cNvSpPr>
            <p:nvPr/>
          </p:nvSpPr>
          <p:spPr bwMode="auto">
            <a:xfrm rot="5400000" flipH="1">
              <a:off x="1450" y="1858"/>
              <a:ext cx="205"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7705" name="Group 134"/>
            <p:cNvGrpSpPr>
              <a:grpSpLocks/>
            </p:cNvGrpSpPr>
            <p:nvPr/>
          </p:nvGrpSpPr>
          <p:grpSpPr bwMode="auto">
            <a:xfrm>
              <a:off x="786" y="1869"/>
              <a:ext cx="315" cy="169"/>
              <a:chOff x="2112" y="2976"/>
              <a:chExt cx="703" cy="377"/>
            </a:xfrm>
          </p:grpSpPr>
          <p:sp>
            <p:nvSpPr>
              <p:cNvPr id="27707" name="Line 135"/>
              <p:cNvSpPr>
                <a:spLocks noChangeShapeType="1"/>
              </p:cNvSpPr>
              <p:nvPr/>
            </p:nvSpPr>
            <p:spPr bwMode="auto">
              <a:xfrm flipH="1" flipV="1">
                <a:off x="2810" y="2976"/>
                <a:ext cx="0" cy="377"/>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7708" name="Line 136"/>
              <p:cNvSpPr>
                <a:spLocks noChangeShapeType="1"/>
              </p:cNvSpPr>
              <p:nvPr/>
            </p:nvSpPr>
            <p:spPr bwMode="auto">
              <a:xfrm flipH="1" flipV="1">
                <a:off x="2118" y="2976"/>
                <a:ext cx="0" cy="377"/>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7709" name="Line 137"/>
              <p:cNvSpPr>
                <a:spLocks noChangeShapeType="1"/>
              </p:cNvSpPr>
              <p:nvPr/>
            </p:nvSpPr>
            <p:spPr bwMode="auto">
              <a:xfrm flipH="1">
                <a:off x="2112" y="2976"/>
                <a:ext cx="703"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706" name="Line 138"/>
            <p:cNvSpPr>
              <a:spLocks noChangeShapeType="1"/>
            </p:cNvSpPr>
            <p:nvPr/>
          </p:nvSpPr>
          <p:spPr bwMode="auto">
            <a:xfrm rot="5400000" flipH="1">
              <a:off x="878" y="1814"/>
              <a:ext cx="115"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683" name="Group 139"/>
          <p:cNvGrpSpPr>
            <a:grpSpLocks/>
          </p:cNvGrpSpPr>
          <p:nvPr/>
        </p:nvGrpSpPr>
        <p:grpSpPr bwMode="auto">
          <a:xfrm>
            <a:off x="4184650" y="1883569"/>
            <a:ext cx="1416050" cy="845344"/>
            <a:chOff x="2342" y="1528"/>
            <a:chExt cx="892" cy="710"/>
          </a:xfrm>
        </p:grpSpPr>
        <p:sp>
          <p:nvSpPr>
            <p:cNvPr id="27686" name="Line 140"/>
            <p:cNvSpPr>
              <a:spLocks noChangeShapeType="1"/>
            </p:cNvSpPr>
            <p:nvPr/>
          </p:nvSpPr>
          <p:spPr bwMode="auto">
            <a:xfrm flipH="1" flipV="1">
              <a:off x="2418" y="1544"/>
              <a:ext cx="0" cy="176"/>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7687" name="Line 141"/>
            <p:cNvSpPr>
              <a:spLocks noChangeShapeType="1"/>
            </p:cNvSpPr>
            <p:nvPr/>
          </p:nvSpPr>
          <p:spPr bwMode="auto">
            <a:xfrm flipH="1">
              <a:off x="2411" y="1539"/>
              <a:ext cx="47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88" name="Line 142"/>
            <p:cNvSpPr>
              <a:spLocks noChangeShapeType="1"/>
            </p:cNvSpPr>
            <p:nvPr/>
          </p:nvSpPr>
          <p:spPr bwMode="auto">
            <a:xfrm rot="5400000" flipH="1">
              <a:off x="2855" y="1559"/>
              <a:ext cx="62"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7689" name="Group 143"/>
            <p:cNvGrpSpPr>
              <a:grpSpLocks/>
            </p:cNvGrpSpPr>
            <p:nvPr/>
          </p:nvGrpSpPr>
          <p:grpSpPr bwMode="auto">
            <a:xfrm>
              <a:off x="2587" y="1592"/>
              <a:ext cx="647" cy="613"/>
              <a:chOff x="1267" y="3584"/>
              <a:chExt cx="647" cy="613"/>
            </a:xfrm>
          </p:grpSpPr>
          <p:grpSp>
            <p:nvGrpSpPr>
              <p:cNvPr id="27691" name="Group 144"/>
              <p:cNvGrpSpPr>
                <a:grpSpLocks/>
              </p:cNvGrpSpPr>
              <p:nvPr/>
            </p:nvGrpSpPr>
            <p:grpSpPr bwMode="auto">
              <a:xfrm>
                <a:off x="1267" y="3735"/>
                <a:ext cx="647" cy="462"/>
                <a:chOff x="252" y="2364"/>
                <a:chExt cx="2258" cy="1608"/>
              </a:xfrm>
            </p:grpSpPr>
            <p:pic>
              <p:nvPicPr>
                <p:cNvPr id="27695" name="Picture 14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2" y="2364"/>
                  <a:ext cx="900" cy="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96" name="Picture 14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56" y="2412"/>
                  <a:ext cx="1154" cy="1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7692" name="Line 147"/>
              <p:cNvSpPr>
                <a:spLocks noChangeShapeType="1"/>
              </p:cNvSpPr>
              <p:nvPr/>
            </p:nvSpPr>
            <p:spPr bwMode="auto">
              <a:xfrm flipH="1" flipV="1">
                <a:off x="1738" y="3584"/>
                <a:ext cx="0" cy="83"/>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7693" name="Line 148"/>
              <p:cNvSpPr>
                <a:spLocks noChangeShapeType="1"/>
              </p:cNvSpPr>
              <p:nvPr/>
            </p:nvSpPr>
            <p:spPr bwMode="auto">
              <a:xfrm flipH="1" flipV="1">
                <a:off x="1429" y="3584"/>
                <a:ext cx="0" cy="83"/>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27694" name="Line 149"/>
              <p:cNvSpPr>
                <a:spLocks noChangeShapeType="1"/>
              </p:cNvSpPr>
              <p:nvPr/>
            </p:nvSpPr>
            <p:spPr bwMode="auto">
              <a:xfrm flipH="1">
                <a:off x="1426" y="3584"/>
                <a:ext cx="314"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pic>
          <p:nvPicPr>
            <p:cNvPr id="27690" name="Picture 150" descr="Edna Krabappe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42" y="1750"/>
              <a:ext cx="225" cy="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7684" name="Text Box 151"/>
          <p:cNvSpPr txBox="1">
            <a:spLocks noChangeArrowheads="1"/>
          </p:cNvSpPr>
          <p:nvPr/>
        </p:nvSpPr>
        <p:spPr bwMode="auto">
          <a:xfrm>
            <a:off x="5686426" y="2016919"/>
            <a:ext cx="11096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800"/>
              <a:t>Choose the best</a:t>
            </a:r>
          </a:p>
        </p:txBody>
      </p:sp>
      <p:sp>
        <p:nvSpPr>
          <p:cNvPr id="27685" name="Text Box 152"/>
          <p:cNvSpPr txBox="1">
            <a:spLocks noChangeArrowheads="1"/>
          </p:cNvSpPr>
          <p:nvPr/>
        </p:nvSpPr>
        <p:spPr bwMode="auto">
          <a:xfrm>
            <a:off x="3632200" y="2216944"/>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b="1"/>
              <a:t>…</a:t>
            </a:r>
          </a:p>
        </p:txBody>
      </p:sp>
    </p:spTree>
    <p:extLst>
      <p:ext uri="{BB962C8B-B14F-4D97-AF65-F5344CB8AC3E}">
        <p14:creationId xmlns:p14="http://schemas.microsoft.com/office/powerpoint/2010/main" val="39096462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9" name="Text Box 3"/>
          <p:cNvSpPr txBox="1">
            <a:spLocks noChangeArrowheads="1"/>
          </p:cNvSpPr>
          <p:nvPr/>
        </p:nvSpPr>
        <p:spPr bwMode="auto">
          <a:xfrm>
            <a:off x="408140" y="832812"/>
            <a:ext cx="8321675" cy="3785652"/>
          </a:xfrm>
          <a:prstGeom prst="rect">
            <a:avLst/>
          </a:prstGeom>
          <a:noFill/>
          <a:ln w="9525">
            <a:noFill/>
            <a:miter lim="800000"/>
            <a:headEnd/>
            <a:tailEnd/>
          </a:ln>
          <a:effectLst/>
        </p:spPr>
        <p:txBody>
          <a:bodyPr>
            <a:spAutoFit/>
          </a:bodyPr>
          <a:lstStyle>
            <a:lvl1pPr>
              <a:defRPr sz="2400">
                <a:solidFill>
                  <a:schemeClr val="tx1"/>
                </a:solidFill>
                <a:latin typeface="Arial" charset="0"/>
                <a:ea typeface="ＭＳ Ｐゴシック" pitchFamily="-111" charset="-128"/>
              </a:defRPr>
            </a:lvl1pPr>
            <a:lvl2pPr marL="37931725" indent="-37474525">
              <a:defRPr sz="2400">
                <a:solidFill>
                  <a:schemeClr val="tx1"/>
                </a:solidFill>
                <a:latin typeface="Arial" charset="0"/>
                <a:ea typeface="ＭＳ Ｐゴシック" pitchFamily="-111" charset="-128"/>
              </a:defRPr>
            </a:lvl2pPr>
            <a:lvl3pPr>
              <a:defRPr sz="2400">
                <a:solidFill>
                  <a:schemeClr val="tx1"/>
                </a:solidFill>
                <a:latin typeface="Arial" charset="0"/>
                <a:ea typeface="ＭＳ Ｐゴシック" pitchFamily="-111" charset="-128"/>
              </a:defRPr>
            </a:lvl3pPr>
            <a:lvl4pPr>
              <a:defRPr sz="2400">
                <a:solidFill>
                  <a:schemeClr val="tx1"/>
                </a:solidFill>
                <a:latin typeface="Arial" charset="0"/>
                <a:ea typeface="ＭＳ Ｐゴシック" pitchFamily="-111" charset="-128"/>
              </a:defRPr>
            </a:lvl4pPr>
            <a:lvl5pPr>
              <a:defRPr sz="2400">
                <a:solidFill>
                  <a:schemeClr val="tx1"/>
                </a:solidFill>
                <a:latin typeface="Arial" charset="0"/>
                <a:ea typeface="ＭＳ Ｐゴシック" pitchFamily="-111" charset="-128"/>
              </a:defRPr>
            </a:lvl5pPr>
            <a:lvl6pPr marL="457200" eaLnBrk="0" fontAlgn="base" hangingPunct="0">
              <a:spcBef>
                <a:spcPct val="0"/>
              </a:spcBef>
              <a:spcAft>
                <a:spcPct val="0"/>
              </a:spcAft>
              <a:defRPr sz="2400">
                <a:solidFill>
                  <a:schemeClr val="tx1"/>
                </a:solidFill>
                <a:latin typeface="Arial" charset="0"/>
                <a:ea typeface="ＭＳ Ｐゴシック" pitchFamily="-111" charset="-128"/>
              </a:defRPr>
            </a:lvl6pPr>
            <a:lvl7pPr marL="914400" eaLnBrk="0" fontAlgn="base" hangingPunct="0">
              <a:spcBef>
                <a:spcPct val="0"/>
              </a:spcBef>
              <a:spcAft>
                <a:spcPct val="0"/>
              </a:spcAft>
              <a:defRPr sz="2400">
                <a:solidFill>
                  <a:schemeClr val="tx1"/>
                </a:solidFill>
                <a:latin typeface="Arial" charset="0"/>
                <a:ea typeface="ＭＳ Ｐゴシック" pitchFamily="-111" charset="-128"/>
              </a:defRPr>
            </a:lvl7pPr>
            <a:lvl8pPr marL="1371600" eaLnBrk="0" fontAlgn="base" hangingPunct="0">
              <a:spcBef>
                <a:spcPct val="0"/>
              </a:spcBef>
              <a:spcAft>
                <a:spcPct val="0"/>
              </a:spcAft>
              <a:defRPr sz="2400">
                <a:solidFill>
                  <a:schemeClr val="tx1"/>
                </a:solidFill>
                <a:latin typeface="Arial" charset="0"/>
                <a:ea typeface="ＭＳ Ｐゴシック" pitchFamily="-111" charset="-128"/>
              </a:defRPr>
            </a:lvl8pPr>
            <a:lvl9pPr marL="1828800" eaLnBrk="0" fontAlgn="base" hangingPunct="0">
              <a:spcBef>
                <a:spcPct val="0"/>
              </a:spcBef>
              <a:spcAft>
                <a:spcPct val="0"/>
              </a:spcAft>
              <a:defRPr sz="2400">
                <a:solidFill>
                  <a:schemeClr val="tx1"/>
                </a:solidFill>
                <a:latin typeface="Arial" charset="0"/>
                <a:ea typeface="ＭＳ Ｐゴシック" pitchFamily="-111" charset="-128"/>
              </a:defRPr>
            </a:lvl9pPr>
          </a:lstStyle>
          <a:p>
            <a:pPr>
              <a:buFontTx/>
              <a:buChar char="•"/>
              <a:defRPr/>
            </a:pPr>
            <a:r>
              <a:rPr lang="en-US" altLang="en-US" b="1" dirty="0">
                <a:latin typeface="+mn-lt"/>
              </a:rPr>
              <a:t> </a:t>
            </a:r>
            <a:r>
              <a:rPr kumimoji="1" lang="en-US" altLang="en-US" b="1" dirty="0">
                <a:effectLst>
                  <a:outerShdw blurRad="38100" dist="38100" dir="2700000" algn="tl">
                    <a:srgbClr val="C0C0C0"/>
                  </a:outerShdw>
                </a:effectLst>
                <a:latin typeface="+mn-lt"/>
              </a:rPr>
              <a:t>Single linkage (nearest neighbor):</a:t>
            </a:r>
            <a:r>
              <a:rPr lang="en-US" altLang="en-US" dirty="0">
                <a:latin typeface="+mn-lt"/>
              </a:rPr>
              <a:t> </a:t>
            </a:r>
            <a:r>
              <a:rPr lang="en-US" altLang="en-US" sz="2000" dirty="0">
                <a:latin typeface="+mn-lt"/>
              </a:rPr>
              <a:t>In this method the distance between two clusters is determined by the distance of the two closest objects (nearest neighbors) in the different clusters.</a:t>
            </a:r>
          </a:p>
          <a:p>
            <a:pPr>
              <a:buFontTx/>
              <a:buChar char="•"/>
              <a:defRPr/>
            </a:pPr>
            <a:r>
              <a:rPr lang="en-US" altLang="en-US" dirty="0">
                <a:latin typeface="+mn-lt"/>
              </a:rPr>
              <a:t> </a:t>
            </a:r>
            <a:r>
              <a:rPr kumimoji="1" lang="en-US" altLang="en-US" b="1" dirty="0">
                <a:effectLst>
                  <a:outerShdw blurRad="38100" dist="38100" dir="2700000" algn="tl">
                    <a:srgbClr val="C0C0C0"/>
                  </a:outerShdw>
                </a:effectLst>
                <a:latin typeface="+mn-lt"/>
              </a:rPr>
              <a:t>Complete linkage (furthest neighbor):</a:t>
            </a:r>
            <a:r>
              <a:rPr lang="en-US" altLang="en-US" b="1" dirty="0">
                <a:latin typeface="+mn-lt"/>
              </a:rPr>
              <a:t> </a:t>
            </a:r>
            <a:r>
              <a:rPr lang="en-US" altLang="en-US" sz="2000" dirty="0">
                <a:latin typeface="+mn-lt"/>
              </a:rPr>
              <a:t>In this method, the distances between clusters are determined by the greatest distance between any two objects in the different clusters (i.e., by the "furthest neighbors").</a:t>
            </a:r>
            <a:r>
              <a:rPr lang="en-US" altLang="en-US" dirty="0">
                <a:latin typeface="+mn-lt"/>
              </a:rPr>
              <a:t> </a:t>
            </a:r>
          </a:p>
          <a:p>
            <a:pPr>
              <a:buFontTx/>
              <a:buChar char="•"/>
              <a:defRPr/>
            </a:pPr>
            <a:r>
              <a:rPr lang="en-US" altLang="en-US" b="1" dirty="0">
                <a:latin typeface="+mn-lt"/>
              </a:rPr>
              <a:t> </a:t>
            </a:r>
            <a:r>
              <a:rPr kumimoji="1" lang="en-US" altLang="en-US" b="1" dirty="0">
                <a:effectLst>
                  <a:outerShdw blurRad="38100" dist="38100" dir="2700000" algn="tl">
                    <a:srgbClr val="C0C0C0"/>
                  </a:outerShdw>
                </a:effectLst>
                <a:latin typeface="+mn-lt"/>
              </a:rPr>
              <a:t>Group average linkage</a:t>
            </a:r>
            <a:r>
              <a:rPr lang="en-US" altLang="en-US" b="1" dirty="0">
                <a:latin typeface="+mn-lt"/>
              </a:rPr>
              <a:t>:</a:t>
            </a:r>
            <a:r>
              <a:rPr lang="en-US" altLang="en-US" dirty="0">
                <a:latin typeface="+mn-lt"/>
              </a:rPr>
              <a:t> </a:t>
            </a:r>
            <a:r>
              <a:rPr lang="en-US" altLang="en-US" sz="2000" dirty="0">
                <a:latin typeface="+mn-lt"/>
              </a:rPr>
              <a:t>In this method, the distance between two clusters is calculated as the average distance between all pairs of objects in the two different clusters</a:t>
            </a:r>
            <a:r>
              <a:rPr lang="en-US" altLang="en-US" dirty="0">
                <a:latin typeface="+mn-lt"/>
              </a:rPr>
              <a:t>.</a:t>
            </a:r>
          </a:p>
          <a:p>
            <a:pPr>
              <a:buFontTx/>
              <a:buChar char="•"/>
              <a:defRPr/>
            </a:pPr>
            <a:endParaRPr lang="en-US" altLang="en-US" sz="2000" dirty="0">
              <a:latin typeface="+mn-lt"/>
            </a:endParaRPr>
          </a:p>
        </p:txBody>
      </p:sp>
      <p:sp>
        <p:nvSpPr>
          <p:cNvPr id="2" name="Text Box 193">
            <a:extLst>
              <a:ext uri="{FF2B5EF4-FFF2-40B4-BE49-F238E27FC236}">
                <a16:creationId xmlns:a16="http://schemas.microsoft.com/office/drawing/2014/main" id="{B6DC9F34-1EAC-6E5C-12BA-FED81917F34D}"/>
              </a:ext>
            </a:extLst>
          </p:cNvPr>
          <p:cNvSpPr txBox="1">
            <a:spLocks noChangeArrowheads="1"/>
          </p:cNvSpPr>
          <p:nvPr/>
        </p:nvSpPr>
        <p:spPr bwMode="auto">
          <a:xfrm>
            <a:off x="109571" y="162957"/>
            <a:ext cx="8918815" cy="584775"/>
          </a:xfrm>
          <a:prstGeom prst="rect">
            <a:avLst/>
          </a:prstGeom>
          <a:noFill/>
          <a:ln w="0">
            <a:noFill/>
            <a:miter lim="800000"/>
            <a:headEnd/>
            <a:tailEnd/>
          </a:ln>
          <a:effectLst/>
        </p:spPr>
        <p:txBody>
          <a:bodyPr wrap="square">
            <a:spAutoFit/>
          </a:bodyPr>
          <a:lstStyle>
            <a:lvl1pPr>
              <a:defRPr sz="2400">
                <a:solidFill>
                  <a:schemeClr val="tx1"/>
                </a:solidFill>
                <a:latin typeface="Arial" charset="0"/>
                <a:ea typeface="ＭＳ Ｐゴシック" pitchFamily="-111" charset="-128"/>
              </a:defRPr>
            </a:lvl1pPr>
            <a:lvl2pPr marL="37931725" indent="-37474525">
              <a:defRPr sz="2400">
                <a:solidFill>
                  <a:schemeClr val="tx1"/>
                </a:solidFill>
                <a:latin typeface="Arial" charset="0"/>
                <a:ea typeface="ＭＳ Ｐゴシック" pitchFamily="-111" charset="-128"/>
              </a:defRPr>
            </a:lvl2pPr>
            <a:lvl3pPr>
              <a:defRPr sz="2400">
                <a:solidFill>
                  <a:schemeClr val="tx1"/>
                </a:solidFill>
                <a:latin typeface="Arial" charset="0"/>
                <a:ea typeface="ＭＳ Ｐゴシック" pitchFamily="-111" charset="-128"/>
              </a:defRPr>
            </a:lvl3pPr>
            <a:lvl4pPr>
              <a:defRPr sz="2400">
                <a:solidFill>
                  <a:schemeClr val="tx1"/>
                </a:solidFill>
                <a:latin typeface="Arial" charset="0"/>
                <a:ea typeface="ＭＳ Ｐゴシック" pitchFamily="-111" charset="-128"/>
              </a:defRPr>
            </a:lvl4pPr>
            <a:lvl5pPr>
              <a:defRPr sz="2400">
                <a:solidFill>
                  <a:schemeClr val="tx1"/>
                </a:solidFill>
                <a:latin typeface="Arial" charset="0"/>
                <a:ea typeface="ＭＳ Ｐゴシック" pitchFamily="-111" charset="-128"/>
              </a:defRPr>
            </a:lvl5pPr>
            <a:lvl6pPr marL="457200" eaLnBrk="0" fontAlgn="base" hangingPunct="0">
              <a:spcBef>
                <a:spcPct val="0"/>
              </a:spcBef>
              <a:spcAft>
                <a:spcPct val="0"/>
              </a:spcAft>
              <a:defRPr sz="2400">
                <a:solidFill>
                  <a:schemeClr val="tx1"/>
                </a:solidFill>
                <a:latin typeface="Arial" charset="0"/>
                <a:ea typeface="ＭＳ Ｐゴシック" pitchFamily="-111" charset="-128"/>
              </a:defRPr>
            </a:lvl6pPr>
            <a:lvl7pPr marL="914400" eaLnBrk="0" fontAlgn="base" hangingPunct="0">
              <a:spcBef>
                <a:spcPct val="0"/>
              </a:spcBef>
              <a:spcAft>
                <a:spcPct val="0"/>
              </a:spcAft>
              <a:defRPr sz="2400">
                <a:solidFill>
                  <a:schemeClr val="tx1"/>
                </a:solidFill>
                <a:latin typeface="Arial" charset="0"/>
                <a:ea typeface="ＭＳ Ｐゴシック" pitchFamily="-111" charset="-128"/>
              </a:defRPr>
            </a:lvl7pPr>
            <a:lvl8pPr marL="1371600" eaLnBrk="0" fontAlgn="base" hangingPunct="0">
              <a:spcBef>
                <a:spcPct val="0"/>
              </a:spcBef>
              <a:spcAft>
                <a:spcPct val="0"/>
              </a:spcAft>
              <a:defRPr sz="2400">
                <a:solidFill>
                  <a:schemeClr val="tx1"/>
                </a:solidFill>
                <a:latin typeface="Arial" charset="0"/>
                <a:ea typeface="ＭＳ Ｐゴシック" pitchFamily="-111" charset="-128"/>
              </a:defRPr>
            </a:lvl8pPr>
            <a:lvl9pPr marL="1828800" eaLnBrk="0" fontAlgn="base" hangingPunct="0">
              <a:spcBef>
                <a:spcPct val="0"/>
              </a:spcBef>
              <a:spcAft>
                <a:spcPct val="0"/>
              </a:spcAft>
              <a:defRPr sz="2400">
                <a:solidFill>
                  <a:schemeClr val="tx1"/>
                </a:solidFill>
                <a:latin typeface="Arial" charset="0"/>
                <a:ea typeface="ＭＳ Ｐゴシック" pitchFamily="-111" charset="-128"/>
              </a:defRPr>
            </a:lvl9pPr>
          </a:lstStyle>
          <a:p>
            <a:pPr algn="ctr">
              <a:defRPr/>
            </a:pPr>
            <a:r>
              <a:rPr lang="en-US" altLang="en-US" sz="3200" b="1" dirty="0"/>
              <a:t>Calculating Distance</a:t>
            </a:r>
          </a:p>
        </p:txBody>
      </p:sp>
    </p:spTree>
    <p:extLst>
      <p:ext uri="{BB962C8B-B14F-4D97-AF65-F5344CB8AC3E}">
        <p14:creationId xmlns:p14="http://schemas.microsoft.com/office/powerpoint/2010/main" val="25173359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98" name="Group 2"/>
          <p:cNvGrpSpPr>
            <a:grpSpLocks/>
          </p:cNvGrpSpPr>
          <p:nvPr/>
        </p:nvGrpSpPr>
        <p:grpSpPr bwMode="auto">
          <a:xfrm>
            <a:off x="63501" y="2674144"/>
            <a:ext cx="4156075" cy="1924050"/>
            <a:chOff x="674" y="1081"/>
            <a:chExt cx="4632" cy="2859"/>
          </a:xfrm>
        </p:grpSpPr>
        <p:sp>
          <p:nvSpPr>
            <p:cNvPr id="29704" name="Rectangle 3"/>
            <p:cNvSpPr>
              <a:spLocks noChangeArrowheads="1"/>
            </p:cNvSpPr>
            <p:nvPr/>
          </p:nvSpPr>
          <p:spPr bwMode="auto">
            <a:xfrm>
              <a:off x="674" y="1081"/>
              <a:ext cx="4632" cy="2852"/>
            </a:xfrm>
            <a:prstGeom prst="rect">
              <a:avLst/>
            </a:prstGeom>
            <a:solidFill>
              <a:srgbClr val="FFFFFF"/>
            </a:solidFill>
            <a:ln>
              <a:noFill/>
            </a:ln>
            <a:extLst>
              <a:ext uri="{91240B29-F687-4F45-9708-019B960494DF}">
                <a14:hiddenLine xmlns:a14="http://schemas.microsoft.com/office/drawing/2010/main" w="19050">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9705" name="Rectangle 4"/>
            <p:cNvSpPr>
              <a:spLocks noChangeArrowheads="1"/>
            </p:cNvSpPr>
            <p:nvPr/>
          </p:nvSpPr>
          <p:spPr bwMode="auto">
            <a:xfrm>
              <a:off x="823" y="3800"/>
              <a:ext cx="149" cy="140"/>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9706" name="Freeform 5"/>
            <p:cNvSpPr>
              <a:spLocks/>
            </p:cNvSpPr>
            <p:nvPr/>
          </p:nvSpPr>
          <p:spPr bwMode="auto">
            <a:xfrm>
              <a:off x="898" y="3800"/>
              <a:ext cx="224" cy="140"/>
            </a:xfrm>
            <a:custGeom>
              <a:avLst/>
              <a:gdLst>
                <a:gd name="T0" fmla="*/ 0 w 170"/>
                <a:gd name="T1" fmla="*/ 0 h 106"/>
                <a:gd name="T2" fmla="*/ 224 w 170"/>
                <a:gd name="T3" fmla="*/ 0 h 106"/>
                <a:gd name="T4" fmla="*/ 224 w 170"/>
                <a:gd name="T5" fmla="*/ 140 h 106"/>
                <a:gd name="T6" fmla="*/ 0 60000 65536"/>
                <a:gd name="T7" fmla="*/ 0 60000 65536"/>
                <a:gd name="T8" fmla="*/ 0 60000 65536"/>
                <a:gd name="T9" fmla="*/ 0 w 170"/>
                <a:gd name="T10" fmla="*/ 0 h 106"/>
                <a:gd name="T11" fmla="*/ 170 w 170"/>
                <a:gd name="T12" fmla="*/ 106 h 106"/>
              </a:gdLst>
              <a:ahLst/>
              <a:cxnLst>
                <a:cxn ang="T6">
                  <a:pos x="T0" y="T1"/>
                </a:cxn>
                <a:cxn ang="T7">
                  <a:pos x="T2" y="T3"/>
                </a:cxn>
                <a:cxn ang="T8">
                  <a:pos x="T4" y="T5"/>
                </a:cxn>
              </a:cxnLst>
              <a:rect l="T9" t="T10" r="T11" b="T12"/>
              <a:pathLst>
                <a:path w="170" h="106">
                  <a:moveTo>
                    <a:pt x="0" y="0"/>
                  </a:moveTo>
                  <a:lnTo>
                    <a:pt x="170" y="0"/>
                  </a:lnTo>
                  <a:lnTo>
                    <a:pt x="170" y="106"/>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707" name="Rectangle 6"/>
            <p:cNvSpPr>
              <a:spLocks noChangeArrowheads="1"/>
            </p:cNvSpPr>
            <p:nvPr/>
          </p:nvSpPr>
          <p:spPr bwMode="auto">
            <a:xfrm>
              <a:off x="3214" y="3792"/>
              <a:ext cx="149" cy="148"/>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9708" name="Rectangle 7"/>
            <p:cNvSpPr>
              <a:spLocks noChangeArrowheads="1"/>
            </p:cNvSpPr>
            <p:nvPr/>
          </p:nvSpPr>
          <p:spPr bwMode="auto">
            <a:xfrm>
              <a:off x="1719" y="3779"/>
              <a:ext cx="151" cy="161"/>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9709" name="Freeform 8"/>
            <p:cNvSpPr>
              <a:spLocks/>
            </p:cNvSpPr>
            <p:nvPr/>
          </p:nvSpPr>
          <p:spPr bwMode="auto">
            <a:xfrm>
              <a:off x="1010" y="3779"/>
              <a:ext cx="261" cy="161"/>
            </a:xfrm>
            <a:custGeom>
              <a:avLst/>
              <a:gdLst>
                <a:gd name="T0" fmla="*/ 0 w 198"/>
                <a:gd name="T1" fmla="*/ 21 h 122"/>
                <a:gd name="T2" fmla="*/ 0 w 198"/>
                <a:gd name="T3" fmla="*/ 0 h 122"/>
                <a:gd name="T4" fmla="*/ 261 w 198"/>
                <a:gd name="T5" fmla="*/ 0 h 122"/>
                <a:gd name="T6" fmla="*/ 261 w 198"/>
                <a:gd name="T7" fmla="*/ 161 h 122"/>
                <a:gd name="T8" fmla="*/ 0 60000 65536"/>
                <a:gd name="T9" fmla="*/ 0 60000 65536"/>
                <a:gd name="T10" fmla="*/ 0 60000 65536"/>
                <a:gd name="T11" fmla="*/ 0 60000 65536"/>
                <a:gd name="T12" fmla="*/ 0 w 198"/>
                <a:gd name="T13" fmla="*/ 0 h 122"/>
                <a:gd name="T14" fmla="*/ 198 w 198"/>
                <a:gd name="T15" fmla="*/ 122 h 122"/>
              </a:gdLst>
              <a:ahLst/>
              <a:cxnLst>
                <a:cxn ang="T8">
                  <a:pos x="T0" y="T1"/>
                </a:cxn>
                <a:cxn ang="T9">
                  <a:pos x="T2" y="T3"/>
                </a:cxn>
                <a:cxn ang="T10">
                  <a:pos x="T4" y="T5"/>
                </a:cxn>
                <a:cxn ang="T11">
                  <a:pos x="T6" y="T7"/>
                </a:cxn>
              </a:cxnLst>
              <a:rect l="T12" t="T13" r="T14" b="T15"/>
              <a:pathLst>
                <a:path w="198" h="122">
                  <a:moveTo>
                    <a:pt x="0" y="16"/>
                  </a:moveTo>
                  <a:lnTo>
                    <a:pt x="0" y="0"/>
                  </a:lnTo>
                  <a:lnTo>
                    <a:pt x="198" y="0"/>
                  </a:lnTo>
                  <a:lnTo>
                    <a:pt x="198" y="122"/>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710" name="Freeform 9"/>
            <p:cNvSpPr>
              <a:spLocks/>
            </p:cNvSpPr>
            <p:nvPr/>
          </p:nvSpPr>
          <p:spPr bwMode="auto">
            <a:xfrm>
              <a:off x="1794" y="3779"/>
              <a:ext cx="225" cy="161"/>
            </a:xfrm>
            <a:custGeom>
              <a:avLst/>
              <a:gdLst>
                <a:gd name="T0" fmla="*/ 0 w 170"/>
                <a:gd name="T1" fmla="*/ 0 h 122"/>
                <a:gd name="T2" fmla="*/ 225 w 170"/>
                <a:gd name="T3" fmla="*/ 0 h 122"/>
                <a:gd name="T4" fmla="*/ 225 w 170"/>
                <a:gd name="T5" fmla="*/ 161 h 122"/>
                <a:gd name="T6" fmla="*/ 0 60000 65536"/>
                <a:gd name="T7" fmla="*/ 0 60000 65536"/>
                <a:gd name="T8" fmla="*/ 0 60000 65536"/>
                <a:gd name="T9" fmla="*/ 0 w 170"/>
                <a:gd name="T10" fmla="*/ 0 h 122"/>
                <a:gd name="T11" fmla="*/ 170 w 170"/>
                <a:gd name="T12" fmla="*/ 122 h 122"/>
              </a:gdLst>
              <a:ahLst/>
              <a:cxnLst>
                <a:cxn ang="T6">
                  <a:pos x="T0" y="T1"/>
                </a:cxn>
                <a:cxn ang="T7">
                  <a:pos x="T2" y="T3"/>
                </a:cxn>
                <a:cxn ang="T8">
                  <a:pos x="T4" y="T5"/>
                </a:cxn>
              </a:cxnLst>
              <a:rect l="T9" t="T10" r="T11" b="T12"/>
              <a:pathLst>
                <a:path w="170" h="122">
                  <a:moveTo>
                    <a:pt x="0" y="0"/>
                  </a:moveTo>
                  <a:lnTo>
                    <a:pt x="170" y="0"/>
                  </a:lnTo>
                  <a:lnTo>
                    <a:pt x="170" y="122"/>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711" name="Freeform 10"/>
            <p:cNvSpPr>
              <a:spLocks/>
            </p:cNvSpPr>
            <p:nvPr/>
          </p:nvSpPr>
          <p:spPr bwMode="auto">
            <a:xfrm>
              <a:off x="1137" y="3771"/>
              <a:ext cx="283" cy="169"/>
            </a:xfrm>
            <a:custGeom>
              <a:avLst/>
              <a:gdLst>
                <a:gd name="T0" fmla="*/ 0 w 215"/>
                <a:gd name="T1" fmla="*/ 8 h 128"/>
                <a:gd name="T2" fmla="*/ 0 w 215"/>
                <a:gd name="T3" fmla="*/ 0 h 128"/>
                <a:gd name="T4" fmla="*/ 283 w 215"/>
                <a:gd name="T5" fmla="*/ 0 h 128"/>
                <a:gd name="T6" fmla="*/ 283 w 215"/>
                <a:gd name="T7" fmla="*/ 169 h 128"/>
                <a:gd name="T8" fmla="*/ 0 60000 65536"/>
                <a:gd name="T9" fmla="*/ 0 60000 65536"/>
                <a:gd name="T10" fmla="*/ 0 60000 65536"/>
                <a:gd name="T11" fmla="*/ 0 60000 65536"/>
                <a:gd name="T12" fmla="*/ 0 w 215"/>
                <a:gd name="T13" fmla="*/ 0 h 128"/>
                <a:gd name="T14" fmla="*/ 215 w 215"/>
                <a:gd name="T15" fmla="*/ 128 h 128"/>
              </a:gdLst>
              <a:ahLst/>
              <a:cxnLst>
                <a:cxn ang="T8">
                  <a:pos x="T0" y="T1"/>
                </a:cxn>
                <a:cxn ang="T9">
                  <a:pos x="T2" y="T3"/>
                </a:cxn>
                <a:cxn ang="T10">
                  <a:pos x="T4" y="T5"/>
                </a:cxn>
                <a:cxn ang="T11">
                  <a:pos x="T6" y="T7"/>
                </a:cxn>
              </a:cxnLst>
              <a:rect l="T12" t="T13" r="T14" b="T15"/>
              <a:pathLst>
                <a:path w="215" h="128">
                  <a:moveTo>
                    <a:pt x="0" y="6"/>
                  </a:moveTo>
                  <a:lnTo>
                    <a:pt x="0" y="0"/>
                  </a:lnTo>
                  <a:lnTo>
                    <a:pt x="215" y="0"/>
                  </a:lnTo>
                  <a:lnTo>
                    <a:pt x="215" y="128"/>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712" name="Rectangle 11"/>
            <p:cNvSpPr>
              <a:spLocks noChangeArrowheads="1"/>
            </p:cNvSpPr>
            <p:nvPr/>
          </p:nvSpPr>
          <p:spPr bwMode="auto">
            <a:xfrm>
              <a:off x="3662" y="3771"/>
              <a:ext cx="149" cy="169"/>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9713" name="Rectangle 12"/>
            <p:cNvSpPr>
              <a:spLocks noChangeArrowheads="1"/>
            </p:cNvSpPr>
            <p:nvPr/>
          </p:nvSpPr>
          <p:spPr bwMode="auto">
            <a:xfrm>
              <a:off x="2467" y="3758"/>
              <a:ext cx="149" cy="182"/>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9714" name="Rectangle 13"/>
            <p:cNvSpPr>
              <a:spLocks noChangeArrowheads="1"/>
            </p:cNvSpPr>
            <p:nvPr/>
          </p:nvSpPr>
          <p:spPr bwMode="auto">
            <a:xfrm>
              <a:off x="4110" y="3750"/>
              <a:ext cx="151" cy="190"/>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9715" name="Freeform 14"/>
            <p:cNvSpPr>
              <a:spLocks/>
            </p:cNvSpPr>
            <p:nvPr/>
          </p:nvSpPr>
          <p:spPr bwMode="auto">
            <a:xfrm>
              <a:off x="4186" y="3750"/>
              <a:ext cx="224" cy="190"/>
            </a:xfrm>
            <a:custGeom>
              <a:avLst/>
              <a:gdLst>
                <a:gd name="T0" fmla="*/ 0 w 170"/>
                <a:gd name="T1" fmla="*/ 0 h 144"/>
                <a:gd name="T2" fmla="*/ 224 w 170"/>
                <a:gd name="T3" fmla="*/ 0 h 144"/>
                <a:gd name="T4" fmla="*/ 224 w 170"/>
                <a:gd name="T5" fmla="*/ 190 h 144"/>
                <a:gd name="T6" fmla="*/ 0 60000 65536"/>
                <a:gd name="T7" fmla="*/ 0 60000 65536"/>
                <a:gd name="T8" fmla="*/ 0 60000 65536"/>
                <a:gd name="T9" fmla="*/ 0 w 170"/>
                <a:gd name="T10" fmla="*/ 0 h 144"/>
                <a:gd name="T11" fmla="*/ 170 w 170"/>
                <a:gd name="T12" fmla="*/ 144 h 144"/>
              </a:gdLst>
              <a:ahLst/>
              <a:cxnLst>
                <a:cxn ang="T6">
                  <a:pos x="T0" y="T1"/>
                </a:cxn>
                <a:cxn ang="T7">
                  <a:pos x="T2" y="T3"/>
                </a:cxn>
                <a:cxn ang="T8">
                  <a:pos x="T4" y="T5"/>
                </a:cxn>
              </a:cxnLst>
              <a:rect l="T9" t="T10" r="T11" b="T12"/>
              <a:pathLst>
                <a:path w="170" h="144">
                  <a:moveTo>
                    <a:pt x="0" y="0"/>
                  </a:moveTo>
                  <a:lnTo>
                    <a:pt x="170" y="0"/>
                  </a:lnTo>
                  <a:lnTo>
                    <a:pt x="170" y="144"/>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716" name="Freeform 15"/>
            <p:cNvSpPr>
              <a:spLocks/>
            </p:cNvSpPr>
            <p:nvPr/>
          </p:nvSpPr>
          <p:spPr bwMode="auto">
            <a:xfrm>
              <a:off x="3513" y="3744"/>
              <a:ext cx="224" cy="196"/>
            </a:xfrm>
            <a:custGeom>
              <a:avLst/>
              <a:gdLst>
                <a:gd name="T0" fmla="*/ 0 w 170"/>
                <a:gd name="T1" fmla="*/ 196 h 149"/>
                <a:gd name="T2" fmla="*/ 0 w 170"/>
                <a:gd name="T3" fmla="*/ 0 h 149"/>
                <a:gd name="T4" fmla="*/ 224 w 170"/>
                <a:gd name="T5" fmla="*/ 0 h 149"/>
                <a:gd name="T6" fmla="*/ 224 w 170"/>
                <a:gd name="T7" fmla="*/ 28 h 149"/>
                <a:gd name="T8" fmla="*/ 0 60000 65536"/>
                <a:gd name="T9" fmla="*/ 0 60000 65536"/>
                <a:gd name="T10" fmla="*/ 0 60000 65536"/>
                <a:gd name="T11" fmla="*/ 0 60000 65536"/>
                <a:gd name="T12" fmla="*/ 0 w 170"/>
                <a:gd name="T13" fmla="*/ 0 h 149"/>
                <a:gd name="T14" fmla="*/ 170 w 170"/>
                <a:gd name="T15" fmla="*/ 149 h 149"/>
              </a:gdLst>
              <a:ahLst/>
              <a:cxnLst>
                <a:cxn ang="T8">
                  <a:pos x="T0" y="T1"/>
                </a:cxn>
                <a:cxn ang="T9">
                  <a:pos x="T2" y="T3"/>
                </a:cxn>
                <a:cxn ang="T10">
                  <a:pos x="T4" y="T5"/>
                </a:cxn>
                <a:cxn ang="T11">
                  <a:pos x="T6" y="T7"/>
                </a:cxn>
              </a:cxnLst>
              <a:rect l="T12" t="T13" r="T14" b="T15"/>
              <a:pathLst>
                <a:path w="170" h="149">
                  <a:moveTo>
                    <a:pt x="0" y="149"/>
                  </a:moveTo>
                  <a:lnTo>
                    <a:pt x="0" y="0"/>
                  </a:lnTo>
                  <a:lnTo>
                    <a:pt x="170" y="0"/>
                  </a:lnTo>
                  <a:lnTo>
                    <a:pt x="170" y="21"/>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717" name="Freeform 16"/>
            <p:cNvSpPr>
              <a:spLocks/>
            </p:cNvSpPr>
            <p:nvPr/>
          </p:nvSpPr>
          <p:spPr bwMode="auto">
            <a:xfrm>
              <a:off x="1279" y="3744"/>
              <a:ext cx="291" cy="196"/>
            </a:xfrm>
            <a:custGeom>
              <a:avLst/>
              <a:gdLst>
                <a:gd name="T0" fmla="*/ 0 w 221"/>
                <a:gd name="T1" fmla="*/ 28 h 149"/>
                <a:gd name="T2" fmla="*/ 0 w 221"/>
                <a:gd name="T3" fmla="*/ 0 h 149"/>
                <a:gd name="T4" fmla="*/ 291 w 221"/>
                <a:gd name="T5" fmla="*/ 0 h 149"/>
                <a:gd name="T6" fmla="*/ 291 w 221"/>
                <a:gd name="T7" fmla="*/ 196 h 149"/>
                <a:gd name="T8" fmla="*/ 0 60000 65536"/>
                <a:gd name="T9" fmla="*/ 0 60000 65536"/>
                <a:gd name="T10" fmla="*/ 0 60000 65536"/>
                <a:gd name="T11" fmla="*/ 0 60000 65536"/>
                <a:gd name="T12" fmla="*/ 0 w 221"/>
                <a:gd name="T13" fmla="*/ 0 h 149"/>
                <a:gd name="T14" fmla="*/ 221 w 221"/>
                <a:gd name="T15" fmla="*/ 149 h 149"/>
              </a:gdLst>
              <a:ahLst/>
              <a:cxnLst>
                <a:cxn ang="T8">
                  <a:pos x="T0" y="T1"/>
                </a:cxn>
                <a:cxn ang="T9">
                  <a:pos x="T2" y="T3"/>
                </a:cxn>
                <a:cxn ang="T10">
                  <a:pos x="T4" y="T5"/>
                </a:cxn>
                <a:cxn ang="T11">
                  <a:pos x="T6" y="T7"/>
                </a:cxn>
              </a:cxnLst>
              <a:rect l="T12" t="T13" r="T14" b="T15"/>
              <a:pathLst>
                <a:path w="221" h="149">
                  <a:moveTo>
                    <a:pt x="0" y="21"/>
                  </a:moveTo>
                  <a:lnTo>
                    <a:pt x="0" y="0"/>
                  </a:lnTo>
                  <a:lnTo>
                    <a:pt x="221" y="0"/>
                  </a:lnTo>
                  <a:lnTo>
                    <a:pt x="221" y="149"/>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718" name="Freeform 17"/>
            <p:cNvSpPr>
              <a:spLocks/>
            </p:cNvSpPr>
            <p:nvPr/>
          </p:nvSpPr>
          <p:spPr bwMode="auto">
            <a:xfrm>
              <a:off x="3289" y="3723"/>
              <a:ext cx="336" cy="69"/>
            </a:xfrm>
            <a:custGeom>
              <a:avLst/>
              <a:gdLst>
                <a:gd name="T0" fmla="*/ 0 w 255"/>
                <a:gd name="T1" fmla="*/ 69 h 53"/>
                <a:gd name="T2" fmla="*/ 0 w 255"/>
                <a:gd name="T3" fmla="*/ 0 h 53"/>
                <a:gd name="T4" fmla="*/ 336 w 255"/>
                <a:gd name="T5" fmla="*/ 0 h 53"/>
                <a:gd name="T6" fmla="*/ 336 w 255"/>
                <a:gd name="T7" fmla="*/ 21 h 53"/>
                <a:gd name="T8" fmla="*/ 0 60000 65536"/>
                <a:gd name="T9" fmla="*/ 0 60000 65536"/>
                <a:gd name="T10" fmla="*/ 0 60000 65536"/>
                <a:gd name="T11" fmla="*/ 0 60000 65536"/>
                <a:gd name="T12" fmla="*/ 0 w 255"/>
                <a:gd name="T13" fmla="*/ 0 h 53"/>
                <a:gd name="T14" fmla="*/ 255 w 255"/>
                <a:gd name="T15" fmla="*/ 53 h 53"/>
              </a:gdLst>
              <a:ahLst/>
              <a:cxnLst>
                <a:cxn ang="T8">
                  <a:pos x="T0" y="T1"/>
                </a:cxn>
                <a:cxn ang="T9">
                  <a:pos x="T2" y="T3"/>
                </a:cxn>
                <a:cxn ang="T10">
                  <a:pos x="T4" y="T5"/>
                </a:cxn>
                <a:cxn ang="T11">
                  <a:pos x="T6" y="T7"/>
                </a:cxn>
              </a:cxnLst>
              <a:rect l="T12" t="T13" r="T14" b="T15"/>
              <a:pathLst>
                <a:path w="255" h="53">
                  <a:moveTo>
                    <a:pt x="0" y="53"/>
                  </a:moveTo>
                  <a:lnTo>
                    <a:pt x="0" y="0"/>
                  </a:lnTo>
                  <a:lnTo>
                    <a:pt x="255" y="0"/>
                  </a:lnTo>
                  <a:lnTo>
                    <a:pt x="255" y="16"/>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719" name="Freeform 18"/>
            <p:cNvSpPr>
              <a:spLocks/>
            </p:cNvSpPr>
            <p:nvPr/>
          </p:nvSpPr>
          <p:spPr bwMode="auto">
            <a:xfrm>
              <a:off x="1906" y="3716"/>
              <a:ext cx="261" cy="224"/>
            </a:xfrm>
            <a:custGeom>
              <a:avLst/>
              <a:gdLst>
                <a:gd name="T0" fmla="*/ 0 w 198"/>
                <a:gd name="T1" fmla="*/ 63 h 170"/>
                <a:gd name="T2" fmla="*/ 0 w 198"/>
                <a:gd name="T3" fmla="*/ 0 h 170"/>
                <a:gd name="T4" fmla="*/ 261 w 198"/>
                <a:gd name="T5" fmla="*/ 0 h 170"/>
                <a:gd name="T6" fmla="*/ 261 w 198"/>
                <a:gd name="T7" fmla="*/ 224 h 170"/>
                <a:gd name="T8" fmla="*/ 0 60000 65536"/>
                <a:gd name="T9" fmla="*/ 0 60000 65536"/>
                <a:gd name="T10" fmla="*/ 0 60000 65536"/>
                <a:gd name="T11" fmla="*/ 0 60000 65536"/>
                <a:gd name="T12" fmla="*/ 0 w 198"/>
                <a:gd name="T13" fmla="*/ 0 h 170"/>
                <a:gd name="T14" fmla="*/ 198 w 198"/>
                <a:gd name="T15" fmla="*/ 170 h 170"/>
              </a:gdLst>
              <a:ahLst/>
              <a:cxnLst>
                <a:cxn ang="T8">
                  <a:pos x="T0" y="T1"/>
                </a:cxn>
                <a:cxn ang="T9">
                  <a:pos x="T2" y="T3"/>
                </a:cxn>
                <a:cxn ang="T10">
                  <a:pos x="T4" y="T5"/>
                </a:cxn>
                <a:cxn ang="T11">
                  <a:pos x="T6" y="T7"/>
                </a:cxn>
              </a:cxnLst>
              <a:rect l="T12" t="T13" r="T14" b="T15"/>
              <a:pathLst>
                <a:path w="198" h="170">
                  <a:moveTo>
                    <a:pt x="0" y="48"/>
                  </a:moveTo>
                  <a:lnTo>
                    <a:pt x="0" y="0"/>
                  </a:lnTo>
                  <a:lnTo>
                    <a:pt x="198" y="0"/>
                  </a:lnTo>
                  <a:lnTo>
                    <a:pt x="198" y="170"/>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720" name="Freeform 19"/>
            <p:cNvSpPr>
              <a:spLocks/>
            </p:cNvSpPr>
            <p:nvPr/>
          </p:nvSpPr>
          <p:spPr bwMode="auto">
            <a:xfrm>
              <a:off x="4298" y="3709"/>
              <a:ext cx="261" cy="231"/>
            </a:xfrm>
            <a:custGeom>
              <a:avLst/>
              <a:gdLst>
                <a:gd name="T0" fmla="*/ 0 w 198"/>
                <a:gd name="T1" fmla="*/ 41 h 175"/>
                <a:gd name="T2" fmla="*/ 0 w 198"/>
                <a:gd name="T3" fmla="*/ 0 h 175"/>
                <a:gd name="T4" fmla="*/ 261 w 198"/>
                <a:gd name="T5" fmla="*/ 0 h 175"/>
                <a:gd name="T6" fmla="*/ 261 w 198"/>
                <a:gd name="T7" fmla="*/ 231 h 175"/>
                <a:gd name="T8" fmla="*/ 0 60000 65536"/>
                <a:gd name="T9" fmla="*/ 0 60000 65536"/>
                <a:gd name="T10" fmla="*/ 0 60000 65536"/>
                <a:gd name="T11" fmla="*/ 0 60000 65536"/>
                <a:gd name="T12" fmla="*/ 0 w 198"/>
                <a:gd name="T13" fmla="*/ 0 h 175"/>
                <a:gd name="T14" fmla="*/ 198 w 198"/>
                <a:gd name="T15" fmla="*/ 175 h 175"/>
              </a:gdLst>
              <a:ahLst/>
              <a:cxnLst>
                <a:cxn ang="T8">
                  <a:pos x="T0" y="T1"/>
                </a:cxn>
                <a:cxn ang="T9">
                  <a:pos x="T2" y="T3"/>
                </a:cxn>
                <a:cxn ang="T10">
                  <a:pos x="T4" y="T5"/>
                </a:cxn>
                <a:cxn ang="T11">
                  <a:pos x="T6" y="T7"/>
                </a:cxn>
              </a:cxnLst>
              <a:rect l="T12" t="T13" r="T14" b="T15"/>
              <a:pathLst>
                <a:path w="198" h="175">
                  <a:moveTo>
                    <a:pt x="0" y="31"/>
                  </a:moveTo>
                  <a:lnTo>
                    <a:pt x="0" y="0"/>
                  </a:lnTo>
                  <a:lnTo>
                    <a:pt x="198" y="0"/>
                  </a:lnTo>
                  <a:lnTo>
                    <a:pt x="198" y="175"/>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721" name="Freeform 20"/>
            <p:cNvSpPr>
              <a:spLocks/>
            </p:cNvSpPr>
            <p:nvPr/>
          </p:nvSpPr>
          <p:spPr bwMode="auto">
            <a:xfrm>
              <a:off x="3453" y="3701"/>
              <a:ext cx="508" cy="239"/>
            </a:xfrm>
            <a:custGeom>
              <a:avLst/>
              <a:gdLst>
                <a:gd name="T0" fmla="*/ 0 w 386"/>
                <a:gd name="T1" fmla="*/ 21 h 181"/>
                <a:gd name="T2" fmla="*/ 0 w 386"/>
                <a:gd name="T3" fmla="*/ 0 h 181"/>
                <a:gd name="T4" fmla="*/ 508 w 386"/>
                <a:gd name="T5" fmla="*/ 0 h 181"/>
                <a:gd name="T6" fmla="*/ 508 w 386"/>
                <a:gd name="T7" fmla="*/ 239 h 181"/>
                <a:gd name="T8" fmla="*/ 0 60000 65536"/>
                <a:gd name="T9" fmla="*/ 0 60000 65536"/>
                <a:gd name="T10" fmla="*/ 0 60000 65536"/>
                <a:gd name="T11" fmla="*/ 0 60000 65536"/>
                <a:gd name="T12" fmla="*/ 0 w 386"/>
                <a:gd name="T13" fmla="*/ 0 h 181"/>
                <a:gd name="T14" fmla="*/ 386 w 386"/>
                <a:gd name="T15" fmla="*/ 181 h 181"/>
              </a:gdLst>
              <a:ahLst/>
              <a:cxnLst>
                <a:cxn ang="T8">
                  <a:pos x="T0" y="T1"/>
                </a:cxn>
                <a:cxn ang="T9">
                  <a:pos x="T2" y="T3"/>
                </a:cxn>
                <a:cxn ang="T10">
                  <a:pos x="T4" y="T5"/>
                </a:cxn>
                <a:cxn ang="T11">
                  <a:pos x="T6" y="T7"/>
                </a:cxn>
              </a:cxnLst>
              <a:rect l="T12" t="T13" r="T14" b="T15"/>
              <a:pathLst>
                <a:path w="386" h="181">
                  <a:moveTo>
                    <a:pt x="0" y="16"/>
                  </a:moveTo>
                  <a:lnTo>
                    <a:pt x="0" y="0"/>
                  </a:lnTo>
                  <a:lnTo>
                    <a:pt x="386" y="0"/>
                  </a:lnTo>
                  <a:lnTo>
                    <a:pt x="386" y="181"/>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722" name="Freeform 21"/>
            <p:cNvSpPr>
              <a:spLocks/>
            </p:cNvSpPr>
            <p:nvPr/>
          </p:nvSpPr>
          <p:spPr bwMode="auto">
            <a:xfrm>
              <a:off x="3707" y="3688"/>
              <a:ext cx="717" cy="21"/>
            </a:xfrm>
            <a:custGeom>
              <a:avLst/>
              <a:gdLst>
                <a:gd name="T0" fmla="*/ 0 w 544"/>
                <a:gd name="T1" fmla="*/ 13 h 16"/>
                <a:gd name="T2" fmla="*/ 0 w 544"/>
                <a:gd name="T3" fmla="*/ 0 h 16"/>
                <a:gd name="T4" fmla="*/ 717 w 544"/>
                <a:gd name="T5" fmla="*/ 0 h 16"/>
                <a:gd name="T6" fmla="*/ 717 w 544"/>
                <a:gd name="T7" fmla="*/ 21 h 16"/>
                <a:gd name="T8" fmla="*/ 0 60000 65536"/>
                <a:gd name="T9" fmla="*/ 0 60000 65536"/>
                <a:gd name="T10" fmla="*/ 0 60000 65536"/>
                <a:gd name="T11" fmla="*/ 0 60000 65536"/>
                <a:gd name="T12" fmla="*/ 0 w 544"/>
                <a:gd name="T13" fmla="*/ 0 h 16"/>
                <a:gd name="T14" fmla="*/ 544 w 544"/>
                <a:gd name="T15" fmla="*/ 16 h 16"/>
              </a:gdLst>
              <a:ahLst/>
              <a:cxnLst>
                <a:cxn ang="T8">
                  <a:pos x="T0" y="T1"/>
                </a:cxn>
                <a:cxn ang="T9">
                  <a:pos x="T2" y="T3"/>
                </a:cxn>
                <a:cxn ang="T10">
                  <a:pos x="T4" y="T5"/>
                </a:cxn>
                <a:cxn ang="T11">
                  <a:pos x="T6" y="T7"/>
                </a:cxn>
              </a:cxnLst>
              <a:rect l="T12" t="T13" r="T14" b="T15"/>
              <a:pathLst>
                <a:path w="544" h="16">
                  <a:moveTo>
                    <a:pt x="0" y="10"/>
                  </a:moveTo>
                  <a:lnTo>
                    <a:pt x="0" y="0"/>
                  </a:lnTo>
                  <a:lnTo>
                    <a:pt x="544" y="0"/>
                  </a:lnTo>
                  <a:lnTo>
                    <a:pt x="544" y="16"/>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723" name="Rectangle 22"/>
            <p:cNvSpPr>
              <a:spLocks noChangeArrowheads="1"/>
            </p:cNvSpPr>
            <p:nvPr/>
          </p:nvSpPr>
          <p:spPr bwMode="auto">
            <a:xfrm>
              <a:off x="4709" y="3688"/>
              <a:ext cx="149" cy="252"/>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9724" name="Freeform 23"/>
            <p:cNvSpPr>
              <a:spLocks/>
            </p:cNvSpPr>
            <p:nvPr/>
          </p:nvSpPr>
          <p:spPr bwMode="auto">
            <a:xfrm>
              <a:off x="1420" y="3680"/>
              <a:ext cx="613" cy="64"/>
            </a:xfrm>
            <a:custGeom>
              <a:avLst/>
              <a:gdLst>
                <a:gd name="T0" fmla="*/ 0 w 465"/>
                <a:gd name="T1" fmla="*/ 64 h 48"/>
                <a:gd name="T2" fmla="*/ 0 w 465"/>
                <a:gd name="T3" fmla="*/ 0 h 48"/>
                <a:gd name="T4" fmla="*/ 613 w 465"/>
                <a:gd name="T5" fmla="*/ 0 h 48"/>
                <a:gd name="T6" fmla="*/ 613 w 465"/>
                <a:gd name="T7" fmla="*/ 36 h 48"/>
                <a:gd name="T8" fmla="*/ 0 60000 65536"/>
                <a:gd name="T9" fmla="*/ 0 60000 65536"/>
                <a:gd name="T10" fmla="*/ 0 60000 65536"/>
                <a:gd name="T11" fmla="*/ 0 60000 65536"/>
                <a:gd name="T12" fmla="*/ 0 w 465"/>
                <a:gd name="T13" fmla="*/ 0 h 48"/>
                <a:gd name="T14" fmla="*/ 465 w 465"/>
                <a:gd name="T15" fmla="*/ 48 h 48"/>
              </a:gdLst>
              <a:ahLst/>
              <a:cxnLst>
                <a:cxn ang="T8">
                  <a:pos x="T0" y="T1"/>
                </a:cxn>
                <a:cxn ang="T9">
                  <a:pos x="T2" y="T3"/>
                </a:cxn>
                <a:cxn ang="T10">
                  <a:pos x="T4" y="T5"/>
                </a:cxn>
                <a:cxn ang="T11">
                  <a:pos x="T6" y="T7"/>
                </a:cxn>
              </a:cxnLst>
              <a:rect l="T12" t="T13" r="T14" b="T15"/>
              <a:pathLst>
                <a:path w="465" h="48">
                  <a:moveTo>
                    <a:pt x="0" y="48"/>
                  </a:moveTo>
                  <a:lnTo>
                    <a:pt x="0" y="0"/>
                  </a:lnTo>
                  <a:lnTo>
                    <a:pt x="465" y="0"/>
                  </a:lnTo>
                  <a:lnTo>
                    <a:pt x="465" y="27"/>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725" name="Rectangle 24"/>
            <p:cNvSpPr>
              <a:spLocks noChangeArrowheads="1"/>
            </p:cNvSpPr>
            <p:nvPr/>
          </p:nvSpPr>
          <p:spPr bwMode="auto">
            <a:xfrm>
              <a:off x="4066" y="3659"/>
              <a:ext cx="717" cy="29"/>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29726" name="Freeform 25"/>
            <p:cNvSpPr>
              <a:spLocks/>
            </p:cNvSpPr>
            <p:nvPr/>
          </p:nvSpPr>
          <p:spPr bwMode="auto">
            <a:xfrm>
              <a:off x="2318" y="3604"/>
              <a:ext cx="224" cy="336"/>
            </a:xfrm>
            <a:custGeom>
              <a:avLst/>
              <a:gdLst>
                <a:gd name="T0" fmla="*/ 0 w 170"/>
                <a:gd name="T1" fmla="*/ 336 h 255"/>
                <a:gd name="T2" fmla="*/ 0 w 170"/>
                <a:gd name="T3" fmla="*/ 0 h 255"/>
                <a:gd name="T4" fmla="*/ 224 w 170"/>
                <a:gd name="T5" fmla="*/ 0 h 255"/>
                <a:gd name="T6" fmla="*/ 224 w 170"/>
                <a:gd name="T7" fmla="*/ 154 h 255"/>
                <a:gd name="T8" fmla="*/ 0 60000 65536"/>
                <a:gd name="T9" fmla="*/ 0 60000 65536"/>
                <a:gd name="T10" fmla="*/ 0 60000 65536"/>
                <a:gd name="T11" fmla="*/ 0 60000 65536"/>
                <a:gd name="T12" fmla="*/ 0 w 170"/>
                <a:gd name="T13" fmla="*/ 0 h 255"/>
                <a:gd name="T14" fmla="*/ 170 w 170"/>
                <a:gd name="T15" fmla="*/ 255 h 255"/>
              </a:gdLst>
              <a:ahLst/>
              <a:cxnLst>
                <a:cxn ang="T8">
                  <a:pos x="T0" y="T1"/>
                </a:cxn>
                <a:cxn ang="T9">
                  <a:pos x="T2" y="T3"/>
                </a:cxn>
                <a:cxn ang="T10">
                  <a:pos x="T4" y="T5"/>
                </a:cxn>
                <a:cxn ang="T11">
                  <a:pos x="T6" y="T7"/>
                </a:cxn>
              </a:cxnLst>
              <a:rect l="T12" t="T13" r="T14" b="T15"/>
              <a:pathLst>
                <a:path w="170" h="255">
                  <a:moveTo>
                    <a:pt x="0" y="255"/>
                  </a:moveTo>
                  <a:lnTo>
                    <a:pt x="0" y="0"/>
                  </a:lnTo>
                  <a:lnTo>
                    <a:pt x="170" y="0"/>
                  </a:lnTo>
                  <a:lnTo>
                    <a:pt x="170" y="117"/>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727" name="Freeform 26"/>
            <p:cNvSpPr>
              <a:spLocks/>
            </p:cNvSpPr>
            <p:nvPr/>
          </p:nvSpPr>
          <p:spPr bwMode="auto">
            <a:xfrm>
              <a:off x="1727" y="3604"/>
              <a:ext cx="703" cy="76"/>
            </a:xfrm>
            <a:custGeom>
              <a:avLst/>
              <a:gdLst>
                <a:gd name="T0" fmla="*/ 0 w 533"/>
                <a:gd name="T1" fmla="*/ 76 h 58"/>
                <a:gd name="T2" fmla="*/ 0 w 533"/>
                <a:gd name="T3" fmla="*/ 0 h 58"/>
                <a:gd name="T4" fmla="*/ 703 w 533"/>
                <a:gd name="T5" fmla="*/ 0 h 58"/>
                <a:gd name="T6" fmla="*/ 0 60000 65536"/>
                <a:gd name="T7" fmla="*/ 0 60000 65536"/>
                <a:gd name="T8" fmla="*/ 0 60000 65536"/>
                <a:gd name="T9" fmla="*/ 0 w 533"/>
                <a:gd name="T10" fmla="*/ 0 h 58"/>
                <a:gd name="T11" fmla="*/ 533 w 533"/>
                <a:gd name="T12" fmla="*/ 58 h 58"/>
              </a:gdLst>
              <a:ahLst/>
              <a:cxnLst>
                <a:cxn ang="T6">
                  <a:pos x="T0" y="T1"/>
                </a:cxn>
                <a:cxn ang="T7">
                  <a:pos x="T2" y="T3"/>
                </a:cxn>
                <a:cxn ang="T8">
                  <a:pos x="T4" y="T5"/>
                </a:cxn>
              </a:cxnLst>
              <a:rect l="T9" t="T10" r="T11" b="T12"/>
              <a:pathLst>
                <a:path w="533" h="58">
                  <a:moveTo>
                    <a:pt x="0" y="58"/>
                  </a:moveTo>
                  <a:lnTo>
                    <a:pt x="0" y="0"/>
                  </a:lnTo>
                  <a:lnTo>
                    <a:pt x="533" y="0"/>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728" name="Freeform 27"/>
            <p:cNvSpPr>
              <a:spLocks/>
            </p:cNvSpPr>
            <p:nvPr/>
          </p:nvSpPr>
          <p:spPr bwMode="auto">
            <a:xfrm>
              <a:off x="2078" y="3547"/>
              <a:ext cx="688" cy="393"/>
            </a:xfrm>
            <a:custGeom>
              <a:avLst/>
              <a:gdLst>
                <a:gd name="T0" fmla="*/ 0 w 522"/>
                <a:gd name="T1" fmla="*/ 57 h 298"/>
                <a:gd name="T2" fmla="*/ 0 w 522"/>
                <a:gd name="T3" fmla="*/ 0 h 298"/>
                <a:gd name="T4" fmla="*/ 688 w 522"/>
                <a:gd name="T5" fmla="*/ 0 h 298"/>
                <a:gd name="T6" fmla="*/ 688 w 522"/>
                <a:gd name="T7" fmla="*/ 393 h 298"/>
                <a:gd name="T8" fmla="*/ 0 60000 65536"/>
                <a:gd name="T9" fmla="*/ 0 60000 65536"/>
                <a:gd name="T10" fmla="*/ 0 60000 65536"/>
                <a:gd name="T11" fmla="*/ 0 60000 65536"/>
                <a:gd name="T12" fmla="*/ 0 w 522"/>
                <a:gd name="T13" fmla="*/ 0 h 298"/>
                <a:gd name="T14" fmla="*/ 522 w 522"/>
                <a:gd name="T15" fmla="*/ 298 h 298"/>
              </a:gdLst>
              <a:ahLst/>
              <a:cxnLst>
                <a:cxn ang="T8">
                  <a:pos x="T0" y="T1"/>
                </a:cxn>
                <a:cxn ang="T9">
                  <a:pos x="T2" y="T3"/>
                </a:cxn>
                <a:cxn ang="T10">
                  <a:pos x="T4" y="T5"/>
                </a:cxn>
                <a:cxn ang="T11">
                  <a:pos x="T6" y="T7"/>
                </a:cxn>
              </a:cxnLst>
              <a:rect l="T12" t="T13" r="T14" b="T15"/>
              <a:pathLst>
                <a:path w="522" h="298">
                  <a:moveTo>
                    <a:pt x="0" y="43"/>
                  </a:moveTo>
                  <a:lnTo>
                    <a:pt x="0" y="0"/>
                  </a:lnTo>
                  <a:lnTo>
                    <a:pt x="522" y="0"/>
                  </a:lnTo>
                  <a:lnTo>
                    <a:pt x="522" y="298"/>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729" name="Freeform 28"/>
            <p:cNvSpPr>
              <a:spLocks/>
            </p:cNvSpPr>
            <p:nvPr/>
          </p:nvSpPr>
          <p:spPr bwMode="auto">
            <a:xfrm>
              <a:off x="4424" y="3450"/>
              <a:ext cx="583" cy="490"/>
            </a:xfrm>
            <a:custGeom>
              <a:avLst/>
              <a:gdLst>
                <a:gd name="T0" fmla="*/ 0 w 442"/>
                <a:gd name="T1" fmla="*/ 209 h 372"/>
                <a:gd name="T2" fmla="*/ 0 w 442"/>
                <a:gd name="T3" fmla="*/ 0 h 372"/>
                <a:gd name="T4" fmla="*/ 583 w 442"/>
                <a:gd name="T5" fmla="*/ 0 h 372"/>
                <a:gd name="T6" fmla="*/ 583 w 442"/>
                <a:gd name="T7" fmla="*/ 490 h 372"/>
                <a:gd name="T8" fmla="*/ 0 60000 65536"/>
                <a:gd name="T9" fmla="*/ 0 60000 65536"/>
                <a:gd name="T10" fmla="*/ 0 60000 65536"/>
                <a:gd name="T11" fmla="*/ 0 60000 65536"/>
                <a:gd name="T12" fmla="*/ 0 w 442"/>
                <a:gd name="T13" fmla="*/ 0 h 372"/>
                <a:gd name="T14" fmla="*/ 442 w 442"/>
                <a:gd name="T15" fmla="*/ 372 h 372"/>
              </a:gdLst>
              <a:ahLst/>
              <a:cxnLst>
                <a:cxn ang="T8">
                  <a:pos x="T0" y="T1"/>
                </a:cxn>
                <a:cxn ang="T9">
                  <a:pos x="T2" y="T3"/>
                </a:cxn>
                <a:cxn ang="T10">
                  <a:pos x="T4" y="T5"/>
                </a:cxn>
                <a:cxn ang="T11">
                  <a:pos x="T6" y="T7"/>
                </a:cxn>
              </a:cxnLst>
              <a:rect l="T12" t="T13" r="T14" b="T15"/>
              <a:pathLst>
                <a:path w="442" h="372">
                  <a:moveTo>
                    <a:pt x="0" y="159"/>
                  </a:moveTo>
                  <a:lnTo>
                    <a:pt x="0" y="0"/>
                  </a:lnTo>
                  <a:lnTo>
                    <a:pt x="442" y="0"/>
                  </a:lnTo>
                  <a:lnTo>
                    <a:pt x="442" y="372"/>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730" name="Freeform 29"/>
            <p:cNvSpPr>
              <a:spLocks/>
            </p:cNvSpPr>
            <p:nvPr/>
          </p:nvSpPr>
          <p:spPr bwMode="auto">
            <a:xfrm>
              <a:off x="2422" y="3351"/>
              <a:ext cx="493" cy="589"/>
            </a:xfrm>
            <a:custGeom>
              <a:avLst/>
              <a:gdLst>
                <a:gd name="T0" fmla="*/ 0 w 374"/>
                <a:gd name="T1" fmla="*/ 196 h 447"/>
                <a:gd name="T2" fmla="*/ 0 w 374"/>
                <a:gd name="T3" fmla="*/ 0 h 447"/>
                <a:gd name="T4" fmla="*/ 493 w 374"/>
                <a:gd name="T5" fmla="*/ 0 h 447"/>
                <a:gd name="T6" fmla="*/ 493 w 374"/>
                <a:gd name="T7" fmla="*/ 589 h 447"/>
                <a:gd name="T8" fmla="*/ 0 60000 65536"/>
                <a:gd name="T9" fmla="*/ 0 60000 65536"/>
                <a:gd name="T10" fmla="*/ 0 60000 65536"/>
                <a:gd name="T11" fmla="*/ 0 60000 65536"/>
                <a:gd name="T12" fmla="*/ 0 w 374"/>
                <a:gd name="T13" fmla="*/ 0 h 447"/>
                <a:gd name="T14" fmla="*/ 374 w 374"/>
                <a:gd name="T15" fmla="*/ 447 h 447"/>
              </a:gdLst>
              <a:ahLst/>
              <a:cxnLst>
                <a:cxn ang="T8">
                  <a:pos x="T0" y="T1"/>
                </a:cxn>
                <a:cxn ang="T9">
                  <a:pos x="T2" y="T3"/>
                </a:cxn>
                <a:cxn ang="T10">
                  <a:pos x="T4" y="T5"/>
                </a:cxn>
                <a:cxn ang="T11">
                  <a:pos x="T6" y="T7"/>
                </a:cxn>
              </a:cxnLst>
              <a:rect l="T12" t="T13" r="T14" b="T15"/>
              <a:pathLst>
                <a:path w="374" h="447">
                  <a:moveTo>
                    <a:pt x="0" y="149"/>
                  </a:moveTo>
                  <a:lnTo>
                    <a:pt x="0" y="0"/>
                  </a:lnTo>
                  <a:lnTo>
                    <a:pt x="374" y="0"/>
                  </a:lnTo>
                  <a:lnTo>
                    <a:pt x="374" y="447"/>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731" name="Freeform 30"/>
            <p:cNvSpPr>
              <a:spLocks/>
            </p:cNvSpPr>
            <p:nvPr/>
          </p:nvSpPr>
          <p:spPr bwMode="auto">
            <a:xfrm>
              <a:off x="2668" y="3190"/>
              <a:ext cx="397" cy="750"/>
            </a:xfrm>
            <a:custGeom>
              <a:avLst/>
              <a:gdLst>
                <a:gd name="T0" fmla="*/ 0 w 301"/>
                <a:gd name="T1" fmla="*/ 161 h 569"/>
                <a:gd name="T2" fmla="*/ 0 w 301"/>
                <a:gd name="T3" fmla="*/ 0 h 569"/>
                <a:gd name="T4" fmla="*/ 397 w 301"/>
                <a:gd name="T5" fmla="*/ 0 h 569"/>
                <a:gd name="T6" fmla="*/ 397 w 301"/>
                <a:gd name="T7" fmla="*/ 750 h 569"/>
                <a:gd name="T8" fmla="*/ 0 60000 65536"/>
                <a:gd name="T9" fmla="*/ 0 60000 65536"/>
                <a:gd name="T10" fmla="*/ 0 60000 65536"/>
                <a:gd name="T11" fmla="*/ 0 60000 65536"/>
                <a:gd name="T12" fmla="*/ 0 w 301"/>
                <a:gd name="T13" fmla="*/ 0 h 569"/>
                <a:gd name="T14" fmla="*/ 301 w 301"/>
                <a:gd name="T15" fmla="*/ 569 h 569"/>
              </a:gdLst>
              <a:ahLst/>
              <a:cxnLst>
                <a:cxn ang="T8">
                  <a:pos x="T0" y="T1"/>
                </a:cxn>
                <a:cxn ang="T9">
                  <a:pos x="T2" y="T3"/>
                </a:cxn>
                <a:cxn ang="T10">
                  <a:pos x="T4" y="T5"/>
                </a:cxn>
                <a:cxn ang="T11">
                  <a:pos x="T6" y="T7"/>
                </a:cxn>
              </a:cxnLst>
              <a:rect l="T12" t="T13" r="T14" b="T15"/>
              <a:pathLst>
                <a:path w="301" h="569">
                  <a:moveTo>
                    <a:pt x="0" y="122"/>
                  </a:moveTo>
                  <a:lnTo>
                    <a:pt x="0" y="0"/>
                  </a:lnTo>
                  <a:lnTo>
                    <a:pt x="301" y="0"/>
                  </a:lnTo>
                  <a:lnTo>
                    <a:pt x="301" y="569"/>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732" name="Freeform 31"/>
            <p:cNvSpPr>
              <a:spLocks/>
            </p:cNvSpPr>
            <p:nvPr/>
          </p:nvSpPr>
          <p:spPr bwMode="auto">
            <a:xfrm>
              <a:off x="4715" y="3106"/>
              <a:ext cx="442" cy="834"/>
            </a:xfrm>
            <a:custGeom>
              <a:avLst/>
              <a:gdLst>
                <a:gd name="T0" fmla="*/ 0 w 335"/>
                <a:gd name="T1" fmla="*/ 344 h 633"/>
                <a:gd name="T2" fmla="*/ 0 w 335"/>
                <a:gd name="T3" fmla="*/ 0 h 633"/>
                <a:gd name="T4" fmla="*/ 442 w 335"/>
                <a:gd name="T5" fmla="*/ 0 h 633"/>
                <a:gd name="T6" fmla="*/ 442 w 335"/>
                <a:gd name="T7" fmla="*/ 834 h 633"/>
                <a:gd name="T8" fmla="*/ 0 60000 65536"/>
                <a:gd name="T9" fmla="*/ 0 60000 65536"/>
                <a:gd name="T10" fmla="*/ 0 60000 65536"/>
                <a:gd name="T11" fmla="*/ 0 60000 65536"/>
                <a:gd name="T12" fmla="*/ 0 w 335"/>
                <a:gd name="T13" fmla="*/ 0 h 633"/>
                <a:gd name="T14" fmla="*/ 335 w 335"/>
                <a:gd name="T15" fmla="*/ 633 h 633"/>
              </a:gdLst>
              <a:ahLst/>
              <a:cxnLst>
                <a:cxn ang="T8">
                  <a:pos x="T0" y="T1"/>
                </a:cxn>
                <a:cxn ang="T9">
                  <a:pos x="T2" y="T3"/>
                </a:cxn>
                <a:cxn ang="T10">
                  <a:pos x="T4" y="T5"/>
                </a:cxn>
                <a:cxn ang="T11">
                  <a:pos x="T6" y="T7"/>
                </a:cxn>
              </a:cxnLst>
              <a:rect l="T12" t="T13" r="T14" b="T15"/>
              <a:pathLst>
                <a:path w="335" h="633">
                  <a:moveTo>
                    <a:pt x="0" y="261"/>
                  </a:moveTo>
                  <a:lnTo>
                    <a:pt x="0" y="0"/>
                  </a:lnTo>
                  <a:lnTo>
                    <a:pt x="335" y="0"/>
                  </a:lnTo>
                  <a:lnTo>
                    <a:pt x="335" y="633"/>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733" name="Freeform 32"/>
            <p:cNvSpPr>
              <a:spLocks/>
            </p:cNvSpPr>
            <p:nvPr/>
          </p:nvSpPr>
          <p:spPr bwMode="auto">
            <a:xfrm>
              <a:off x="2862" y="1208"/>
              <a:ext cx="2071" cy="1982"/>
            </a:xfrm>
            <a:custGeom>
              <a:avLst/>
              <a:gdLst>
                <a:gd name="T0" fmla="*/ 2071 w 1571"/>
                <a:gd name="T1" fmla="*/ 1898 h 1504"/>
                <a:gd name="T2" fmla="*/ 2071 w 1571"/>
                <a:gd name="T3" fmla="*/ 0 h 1504"/>
                <a:gd name="T4" fmla="*/ 0 w 1571"/>
                <a:gd name="T5" fmla="*/ 0 h 1504"/>
                <a:gd name="T6" fmla="*/ 0 w 1571"/>
                <a:gd name="T7" fmla="*/ 1982 h 1504"/>
                <a:gd name="T8" fmla="*/ 0 60000 65536"/>
                <a:gd name="T9" fmla="*/ 0 60000 65536"/>
                <a:gd name="T10" fmla="*/ 0 60000 65536"/>
                <a:gd name="T11" fmla="*/ 0 60000 65536"/>
                <a:gd name="T12" fmla="*/ 0 w 1571"/>
                <a:gd name="T13" fmla="*/ 0 h 1504"/>
                <a:gd name="T14" fmla="*/ 1571 w 1571"/>
                <a:gd name="T15" fmla="*/ 1504 h 1504"/>
              </a:gdLst>
              <a:ahLst/>
              <a:cxnLst>
                <a:cxn ang="T8">
                  <a:pos x="T0" y="T1"/>
                </a:cxn>
                <a:cxn ang="T9">
                  <a:pos x="T2" y="T3"/>
                </a:cxn>
                <a:cxn ang="T10">
                  <a:pos x="T4" y="T5"/>
                </a:cxn>
                <a:cxn ang="T11">
                  <a:pos x="T6" y="T7"/>
                </a:cxn>
              </a:cxnLst>
              <a:rect l="T12" t="T13" r="T14" b="T15"/>
              <a:pathLst>
                <a:path w="1571" h="1504">
                  <a:moveTo>
                    <a:pt x="1571" y="1440"/>
                  </a:moveTo>
                  <a:lnTo>
                    <a:pt x="1571" y="0"/>
                  </a:lnTo>
                  <a:lnTo>
                    <a:pt x="0" y="0"/>
                  </a:lnTo>
                  <a:lnTo>
                    <a:pt x="0" y="1504"/>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734" name="Line 33"/>
            <p:cNvSpPr>
              <a:spLocks noChangeShapeType="1"/>
            </p:cNvSpPr>
            <p:nvPr/>
          </p:nvSpPr>
          <p:spPr bwMode="auto">
            <a:xfrm>
              <a:off x="674" y="3933"/>
              <a:ext cx="4632" cy="2"/>
            </a:xfrm>
            <a:prstGeom prst="line">
              <a:avLst/>
            </a:prstGeom>
            <a:noFill/>
            <a:ln w="50800">
              <a:solidFill>
                <a:schemeClr val="bg1"/>
              </a:solidFill>
              <a:round/>
              <a:headEnd/>
              <a:tailEnd/>
            </a:ln>
            <a:extLst>
              <a:ext uri="{909E8E84-426E-40DD-AFC4-6F175D3DCCD1}">
                <a14:hiddenFill xmlns:a14="http://schemas.microsoft.com/office/drawing/2010/main">
                  <a:noFill/>
                </a14:hiddenFill>
              </a:ext>
            </a:extLst>
          </p:spPr>
          <p:txBody>
            <a:bodyPr/>
            <a:lstStyle/>
            <a:p>
              <a:endParaRPr lang="en-US"/>
            </a:p>
          </p:txBody>
        </p:sp>
      </p:grpSp>
      <p:pic>
        <p:nvPicPr>
          <p:cNvPr id="29699" name="Picture 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57150"/>
            <a:ext cx="3451225" cy="256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pic>
      <p:pic>
        <p:nvPicPr>
          <p:cNvPr id="29700" name="Picture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9576" y="2715816"/>
            <a:ext cx="4741863" cy="2084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pic>
      <p:sp>
        <p:nvSpPr>
          <p:cNvPr id="29701" name="Text Box 36"/>
          <p:cNvSpPr txBox="1">
            <a:spLocks noChangeArrowheads="1"/>
          </p:cNvSpPr>
          <p:nvPr/>
        </p:nvSpPr>
        <p:spPr bwMode="auto">
          <a:xfrm>
            <a:off x="5362576" y="4800600"/>
            <a:ext cx="23896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a:t>Average linkage</a:t>
            </a:r>
          </a:p>
        </p:txBody>
      </p:sp>
      <p:sp>
        <p:nvSpPr>
          <p:cNvPr id="29702" name="Text Box 39"/>
          <p:cNvSpPr txBox="1">
            <a:spLocks noChangeArrowheads="1"/>
          </p:cNvSpPr>
          <p:nvPr/>
        </p:nvSpPr>
        <p:spPr bwMode="auto">
          <a:xfrm>
            <a:off x="1130301" y="4617244"/>
            <a:ext cx="21050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a:t>Single linkage</a:t>
            </a:r>
          </a:p>
        </p:txBody>
      </p:sp>
      <p:sp>
        <p:nvSpPr>
          <p:cNvPr id="29703" name="TextBox 39"/>
          <p:cNvSpPr txBox="1">
            <a:spLocks noChangeArrowheads="1"/>
          </p:cNvSpPr>
          <p:nvPr/>
        </p:nvSpPr>
        <p:spPr bwMode="auto">
          <a:xfrm>
            <a:off x="4776788" y="236935"/>
            <a:ext cx="412164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800"/>
              <a:t>Slide based on one by Eamonn Keogh</a:t>
            </a:r>
          </a:p>
        </p:txBody>
      </p:sp>
    </p:spTree>
    <p:extLst>
      <p:ext uri="{BB962C8B-B14F-4D97-AF65-F5344CB8AC3E}">
        <p14:creationId xmlns:p14="http://schemas.microsoft.com/office/powerpoint/2010/main" val="42939740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Text Box 1026"/>
          <p:cNvSpPr txBox="1">
            <a:spLocks noChangeArrowheads="1"/>
          </p:cNvSpPr>
          <p:nvPr/>
        </p:nvSpPr>
        <p:spPr bwMode="auto">
          <a:xfrm>
            <a:off x="189186" y="885214"/>
            <a:ext cx="8839200" cy="2308324"/>
          </a:xfrm>
          <a:prstGeom prst="rect">
            <a:avLst/>
          </a:prstGeom>
          <a:noFill/>
          <a:ln w="9525">
            <a:noFill/>
            <a:miter lim="800000"/>
            <a:headEnd/>
            <a:tailEnd/>
          </a:ln>
          <a:effectLst/>
        </p:spPr>
        <p:txBody>
          <a:bodyPr>
            <a:spAutoFit/>
          </a:bodyPr>
          <a:lstStyle>
            <a:lvl1pPr marL="742950" indent="-742950">
              <a:defRPr sz="2400">
                <a:solidFill>
                  <a:schemeClr val="tx1"/>
                </a:solidFill>
                <a:latin typeface="Arial" charset="0"/>
                <a:ea typeface="ＭＳ Ｐゴシック" pitchFamily="-111" charset="-128"/>
              </a:defRPr>
            </a:lvl1pPr>
            <a:lvl2pPr marL="37931725" indent="-37474525">
              <a:defRPr sz="2400">
                <a:solidFill>
                  <a:schemeClr val="tx1"/>
                </a:solidFill>
                <a:latin typeface="Arial" charset="0"/>
                <a:ea typeface="ＭＳ Ｐゴシック" pitchFamily="-111" charset="-128"/>
              </a:defRPr>
            </a:lvl2pPr>
            <a:lvl3pPr>
              <a:defRPr sz="2400">
                <a:solidFill>
                  <a:schemeClr val="tx1"/>
                </a:solidFill>
                <a:latin typeface="Arial" charset="0"/>
                <a:ea typeface="ＭＳ Ｐゴシック" pitchFamily="-111" charset="-128"/>
              </a:defRPr>
            </a:lvl3pPr>
            <a:lvl4pPr>
              <a:defRPr sz="2400">
                <a:solidFill>
                  <a:schemeClr val="tx1"/>
                </a:solidFill>
                <a:latin typeface="Arial" charset="0"/>
                <a:ea typeface="ＭＳ Ｐゴシック" pitchFamily="-111" charset="-128"/>
              </a:defRPr>
            </a:lvl4pPr>
            <a:lvl5pPr>
              <a:defRPr sz="2400">
                <a:solidFill>
                  <a:schemeClr val="tx1"/>
                </a:solidFill>
                <a:latin typeface="Arial" charset="0"/>
                <a:ea typeface="ＭＳ Ｐゴシック" pitchFamily="-111" charset="-128"/>
              </a:defRPr>
            </a:lvl5pPr>
            <a:lvl6pPr marL="457200" eaLnBrk="0" fontAlgn="base" hangingPunct="0">
              <a:spcBef>
                <a:spcPct val="0"/>
              </a:spcBef>
              <a:spcAft>
                <a:spcPct val="0"/>
              </a:spcAft>
              <a:defRPr sz="2400">
                <a:solidFill>
                  <a:schemeClr val="tx1"/>
                </a:solidFill>
                <a:latin typeface="Arial" charset="0"/>
                <a:ea typeface="ＭＳ Ｐゴシック" pitchFamily="-111" charset="-128"/>
              </a:defRPr>
            </a:lvl6pPr>
            <a:lvl7pPr marL="914400" eaLnBrk="0" fontAlgn="base" hangingPunct="0">
              <a:spcBef>
                <a:spcPct val="0"/>
              </a:spcBef>
              <a:spcAft>
                <a:spcPct val="0"/>
              </a:spcAft>
              <a:defRPr sz="2400">
                <a:solidFill>
                  <a:schemeClr val="tx1"/>
                </a:solidFill>
                <a:latin typeface="Arial" charset="0"/>
                <a:ea typeface="ＭＳ Ｐゴシック" pitchFamily="-111" charset="-128"/>
              </a:defRPr>
            </a:lvl7pPr>
            <a:lvl8pPr marL="1371600" eaLnBrk="0" fontAlgn="base" hangingPunct="0">
              <a:spcBef>
                <a:spcPct val="0"/>
              </a:spcBef>
              <a:spcAft>
                <a:spcPct val="0"/>
              </a:spcAft>
              <a:defRPr sz="2400">
                <a:solidFill>
                  <a:schemeClr val="tx1"/>
                </a:solidFill>
                <a:latin typeface="Arial" charset="0"/>
                <a:ea typeface="ＭＳ Ｐゴシック" pitchFamily="-111" charset="-128"/>
              </a:defRPr>
            </a:lvl8pPr>
            <a:lvl9pPr marL="1828800" eaLnBrk="0" fontAlgn="base" hangingPunct="0">
              <a:spcBef>
                <a:spcPct val="0"/>
              </a:spcBef>
              <a:spcAft>
                <a:spcPct val="0"/>
              </a:spcAft>
              <a:defRPr sz="2400">
                <a:solidFill>
                  <a:schemeClr val="tx1"/>
                </a:solidFill>
                <a:latin typeface="Arial" charset="0"/>
                <a:ea typeface="ＭＳ Ｐゴシック" pitchFamily="-111" charset="-128"/>
              </a:defRPr>
            </a:lvl9pPr>
          </a:lstStyle>
          <a:p>
            <a:pPr>
              <a:buFont typeface="Wingdings" pitchFamily="-111" charset="2"/>
              <a:buChar char="§"/>
              <a:defRPr/>
            </a:pPr>
            <a:r>
              <a:rPr lang="en-US" altLang="en-US" sz="2000" dirty="0"/>
              <a:t>No need to specify the number of clusters in advance</a:t>
            </a:r>
          </a:p>
          <a:p>
            <a:pPr>
              <a:buFont typeface="Wingdings" pitchFamily="-111" charset="2"/>
              <a:buChar char="§"/>
              <a:defRPr/>
            </a:pPr>
            <a:r>
              <a:rPr lang="en-US" altLang="en-US" sz="2000" dirty="0"/>
              <a:t>Hierarchal nature-&gt; maps nicely onto human intuition for some domains</a:t>
            </a:r>
          </a:p>
          <a:p>
            <a:pPr>
              <a:buFont typeface="Wingdings" pitchFamily="-111" charset="2"/>
              <a:buChar char="§"/>
              <a:defRPr/>
            </a:pPr>
            <a:r>
              <a:rPr lang="en-US" altLang="en-US" sz="2000" dirty="0"/>
              <a:t>They do not scale well: time complexity of at least O(</a:t>
            </a:r>
            <a:r>
              <a:rPr lang="en-US" altLang="en-US" sz="2000" i="1" dirty="0"/>
              <a:t>n</a:t>
            </a:r>
            <a:r>
              <a:rPr lang="en-US" altLang="en-US" sz="2000" baseline="30000" dirty="0"/>
              <a:t>2</a:t>
            </a:r>
            <a:r>
              <a:rPr lang="en-US" altLang="en-US" sz="2000" dirty="0"/>
              <a:t>), where </a:t>
            </a:r>
            <a:r>
              <a:rPr lang="en-US" altLang="en-US" sz="2000" i="1" dirty="0"/>
              <a:t>n</a:t>
            </a:r>
            <a:r>
              <a:rPr lang="en-US" altLang="en-US" sz="2000" dirty="0"/>
              <a:t> is the number of total objects</a:t>
            </a:r>
          </a:p>
          <a:p>
            <a:pPr>
              <a:buFont typeface="Wingdings" pitchFamily="-111" charset="2"/>
              <a:buChar char="§"/>
              <a:defRPr/>
            </a:pPr>
            <a:r>
              <a:rPr lang="en-US" altLang="en-US" sz="2000" dirty="0"/>
              <a:t>Like any heuristic search algorithms, local optima are a problem</a:t>
            </a:r>
          </a:p>
          <a:p>
            <a:pPr>
              <a:buFont typeface="Wingdings" pitchFamily="-111" charset="2"/>
              <a:buChar char="§"/>
              <a:defRPr/>
            </a:pPr>
            <a:r>
              <a:rPr lang="en-US" altLang="en-US" sz="2000" dirty="0"/>
              <a:t>Interpretation of results is (very) subjective </a:t>
            </a:r>
          </a:p>
        </p:txBody>
      </p:sp>
      <p:sp>
        <p:nvSpPr>
          <p:cNvPr id="2" name="Text Box 193">
            <a:extLst>
              <a:ext uri="{FF2B5EF4-FFF2-40B4-BE49-F238E27FC236}">
                <a16:creationId xmlns:a16="http://schemas.microsoft.com/office/drawing/2014/main" id="{8876A1E8-5C53-77DB-0C15-38194A1F45CE}"/>
              </a:ext>
            </a:extLst>
          </p:cNvPr>
          <p:cNvSpPr txBox="1">
            <a:spLocks noChangeArrowheads="1"/>
          </p:cNvSpPr>
          <p:nvPr/>
        </p:nvSpPr>
        <p:spPr bwMode="auto">
          <a:xfrm>
            <a:off x="109571" y="89385"/>
            <a:ext cx="8918815" cy="584775"/>
          </a:xfrm>
          <a:prstGeom prst="rect">
            <a:avLst/>
          </a:prstGeom>
          <a:noFill/>
          <a:ln w="0">
            <a:noFill/>
            <a:miter lim="800000"/>
            <a:headEnd/>
            <a:tailEnd/>
          </a:ln>
          <a:effectLst/>
        </p:spPr>
        <p:txBody>
          <a:bodyPr wrap="square">
            <a:spAutoFit/>
          </a:bodyPr>
          <a:lstStyle>
            <a:lvl1pPr>
              <a:defRPr sz="2400">
                <a:solidFill>
                  <a:schemeClr val="tx1"/>
                </a:solidFill>
                <a:latin typeface="Arial" charset="0"/>
                <a:ea typeface="ＭＳ Ｐゴシック" pitchFamily="-111" charset="-128"/>
              </a:defRPr>
            </a:lvl1pPr>
            <a:lvl2pPr marL="37931725" indent="-37474525">
              <a:defRPr sz="2400">
                <a:solidFill>
                  <a:schemeClr val="tx1"/>
                </a:solidFill>
                <a:latin typeface="Arial" charset="0"/>
                <a:ea typeface="ＭＳ Ｐゴシック" pitchFamily="-111" charset="-128"/>
              </a:defRPr>
            </a:lvl2pPr>
            <a:lvl3pPr>
              <a:defRPr sz="2400">
                <a:solidFill>
                  <a:schemeClr val="tx1"/>
                </a:solidFill>
                <a:latin typeface="Arial" charset="0"/>
                <a:ea typeface="ＭＳ Ｐゴシック" pitchFamily="-111" charset="-128"/>
              </a:defRPr>
            </a:lvl3pPr>
            <a:lvl4pPr>
              <a:defRPr sz="2400">
                <a:solidFill>
                  <a:schemeClr val="tx1"/>
                </a:solidFill>
                <a:latin typeface="Arial" charset="0"/>
                <a:ea typeface="ＭＳ Ｐゴシック" pitchFamily="-111" charset="-128"/>
              </a:defRPr>
            </a:lvl4pPr>
            <a:lvl5pPr>
              <a:defRPr sz="2400">
                <a:solidFill>
                  <a:schemeClr val="tx1"/>
                </a:solidFill>
                <a:latin typeface="Arial" charset="0"/>
                <a:ea typeface="ＭＳ Ｐゴシック" pitchFamily="-111" charset="-128"/>
              </a:defRPr>
            </a:lvl5pPr>
            <a:lvl6pPr marL="457200" eaLnBrk="0" fontAlgn="base" hangingPunct="0">
              <a:spcBef>
                <a:spcPct val="0"/>
              </a:spcBef>
              <a:spcAft>
                <a:spcPct val="0"/>
              </a:spcAft>
              <a:defRPr sz="2400">
                <a:solidFill>
                  <a:schemeClr val="tx1"/>
                </a:solidFill>
                <a:latin typeface="Arial" charset="0"/>
                <a:ea typeface="ＭＳ Ｐゴシック" pitchFamily="-111" charset="-128"/>
              </a:defRPr>
            </a:lvl6pPr>
            <a:lvl7pPr marL="914400" eaLnBrk="0" fontAlgn="base" hangingPunct="0">
              <a:spcBef>
                <a:spcPct val="0"/>
              </a:spcBef>
              <a:spcAft>
                <a:spcPct val="0"/>
              </a:spcAft>
              <a:defRPr sz="2400">
                <a:solidFill>
                  <a:schemeClr val="tx1"/>
                </a:solidFill>
                <a:latin typeface="Arial" charset="0"/>
                <a:ea typeface="ＭＳ Ｐゴシック" pitchFamily="-111" charset="-128"/>
              </a:defRPr>
            </a:lvl7pPr>
            <a:lvl8pPr marL="1371600" eaLnBrk="0" fontAlgn="base" hangingPunct="0">
              <a:spcBef>
                <a:spcPct val="0"/>
              </a:spcBef>
              <a:spcAft>
                <a:spcPct val="0"/>
              </a:spcAft>
              <a:defRPr sz="2400">
                <a:solidFill>
                  <a:schemeClr val="tx1"/>
                </a:solidFill>
                <a:latin typeface="Arial" charset="0"/>
                <a:ea typeface="ＭＳ Ｐゴシック" pitchFamily="-111" charset="-128"/>
              </a:defRPr>
            </a:lvl8pPr>
            <a:lvl9pPr marL="1828800" eaLnBrk="0" fontAlgn="base" hangingPunct="0">
              <a:spcBef>
                <a:spcPct val="0"/>
              </a:spcBef>
              <a:spcAft>
                <a:spcPct val="0"/>
              </a:spcAft>
              <a:defRPr sz="2400">
                <a:solidFill>
                  <a:schemeClr val="tx1"/>
                </a:solidFill>
                <a:latin typeface="Arial" charset="0"/>
                <a:ea typeface="ＭＳ Ｐゴシック" pitchFamily="-111" charset="-128"/>
              </a:defRPr>
            </a:lvl9pPr>
          </a:lstStyle>
          <a:p>
            <a:pPr algn="ctr">
              <a:defRPr/>
            </a:pPr>
            <a:r>
              <a:rPr lang="en-US" altLang="en-US" sz="3200" b="1" dirty="0">
                <a:effectLst>
                  <a:outerShdw blurRad="38100" dist="38100" dir="2700000" algn="tl">
                    <a:srgbClr val="C0C0C0"/>
                  </a:outerShdw>
                </a:effectLst>
              </a:rPr>
              <a:t>Hierarchal Clustering Methods Summary</a:t>
            </a:r>
          </a:p>
        </p:txBody>
      </p:sp>
    </p:spTree>
    <p:extLst>
      <p:ext uri="{BB962C8B-B14F-4D97-AF65-F5344CB8AC3E}">
        <p14:creationId xmlns:p14="http://schemas.microsoft.com/office/powerpoint/2010/main" val="35471584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695325" y="128588"/>
            <a:ext cx="7772400" cy="794146"/>
          </a:xfrm>
        </p:spPr>
        <p:txBody>
          <a:bodyPr>
            <a:normAutofit/>
          </a:bodyPr>
          <a:lstStyle/>
          <a:p>
            <a:pPr eaLnBrk="1" hangingPunct="1"/>
            <a:r>
              <a:rPr lang="en-US" altLang="en-US" sz="3200" dirty="0"/>
              <a:t>How do we measure similarity? </a:t>
            </a:r>
          </a:p>
        </p:txBody>
      </p:sp>
      <p:pic>
        <p:nvPicPr>
          <p:cNvPr id="30723" name="Picture 3" descr="C:\WINNT\Profiles\eamonn.000\Desktop\gorilla.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22" y="932587"/>
            <a:ext cx="1774825"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4" descr="C:\WINNT\Profiles\eamonn.000\Desktop\chimp.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8072" y="1219528"/>
            <a:ext cx="1019175" cy="870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Rectangle 5"/>
          <p:cNvSpPr>
            <a:spLocks noChangeArrowheads="1"/>
          </p:cNvSpPr>
          <p:nvPr/>
        </p:nvSpPr>
        <p:spPr bwMode="auto">
          <a:xfrm>
            <a:off x="802071" y="2528024"/>
            <a:ext cx="1390650" cy="1042988"/>
          </a:xfrm>
          <a:prstGeom prst="rect">
            <a:avLst/>
          </a:prstGeom>
          <a:solidFill>
            <a:srgbClr val="969696"/>
          </a:solidFill>
          <a:ln w="9525">
            <a:miter lim="800000"/>
            <a:headEnd/>
            <a:tailEnd/>
          </a:ln>
          <a:effectLst/>
          <a:scene3d>
            <a:camera prst="legacyObliqueBottomLeft"/>
            <a:lightRig rig="legacyFlat3" dir="t"/>
          </a:scene3d>
          <a:sp3d extrusionH="430200" prstMaterial="legacyMatte">
            <a:bevelT w="13500" h="13500" prst="angle"/>
            <a:bevelB w="13500" h="13500" prst="angle"/>
            <a:extrusionClr>
              <a:srgbClr val="969696"/>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endParaRPr lang="en-US" altLang="en-US" sz="2400"/>
          </a:p>
        </p:txBody>
      </p:sp>
      <p:sp>
        <p:nvSpPr>
          <p:cNvPr id="30726" name="Rectangle 6"/>
          <p:cNvSpPr>
            <a:spLocks noChangeArrowheads="1"/>
          </p:cNvSpPr>
          <p:nvPr/>
        </p:nvSpPr>
        <p:spPr bwMode="auto">
          <a:xfrm>
            <a:off x="7021896" y="2528024"/>
            <a:ext cx="1390650" cy="1042988"/>
          </a:xfrm>
          <a:prstGeom prst="rect">
            <a:avLst/>
          </a:prstGeom>
          <a:solidFill>
            <a:srgbClr val="969696"/>
          </a:solidFill>
          <a:ln w="9525">
            <a:miter lim="800000"/>
            <a:headEnd/>
            <a:tailEnd/>
          </a:ln>
          <a:effectLst/>
          <a:scene3d>
            <a:camera prst="legacyObliqueBottomLeft"/>
            <a:lightRig rig="legacyFlat3" dir="t"/>
          </a:scene3d>
          <a:sp3d extrusionH="430200" prstMaterial="legacyMatte">
            <a:bevelT w="13500" h="13500" prst="angle"/>
            <a:bevelB w="13500" h="13500" prst="angle"/>
            <a:extrusionClr>
              <a:srgbClr val="969696"/>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endParaRPr lang="en-US" altLang="en-US" sz="2400"/>
          </a:p>
        </p:txBody>
      </p:sp>
      <p:sp>
        <p:nvSpPr>
          <p:cNvPr id="30727" name="Rectangle 7"/>
          <p:cNvSpPr>
            <a:spLocks noChangeArrowheads="1"/>
          </p:cNvSpPr>
          <p:nvPr/>
        </p:nvSpPr>
        <p:spPr bwMode="auto">
          <a:xfrm>
            <a:off x="4002471" y="2528024"/>
            <a:ext cx="1390650" cy="1042988"/>
          </a:xfrm>
          <a:prstGeom prst="rect">
            <a:avLst/>
          </a:prstGeom>
          <a:solidFill>
            <a:srgbClr val="969696"/>
          </a:solidFill>
          <a:ln w="9525">
            <a:miter lim="800000"/>
            <a:headEnd/>
            <a:tailEnd/>
          </a:ln>
          <a:effectLst/>
          <a:scene3d>
            <a:camera prst="legacyObliqueBottomLeft"/>
            <a:lightRig rig="legacyFlat3" dir="t"/>
          </a:scene3d>
          <a:sp3d extrusionH="430200" prstMaterial="legacyMatte">
            <a:bevelT w="13500" h="13500" prst="angle"/>
            <a:bevelB w="13500" h="13500" prst="angle"/>
            <a:extrusionClr>
              <a:srgbClr val="969696"/>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endParaRPr lang="en-US" altLang="en-US" sz="2400"/>
          </a:p>
        </p:txBody>
      </p:sp>
      <p:sp>
        <p:nvSpPr>
          <p:cNvPr id="30728" name="AutoShape 8"/>
          <p:cNvSpPr>
            <a:spLocks noChangeArrowheads="1"/>
          </p:cNvSpPr>
          <p:nvPr/>
        </p:nvSpPr>
        <p:spPr bwMode="auto">
          <a:xfrm rot="-992687">
            <a:off x="954471" y="2185125"/>
            <a:ext cx="228600" cy="228600"/>
          </a:xfrm>
          <a:prstGeom prst="downArrow">
            <a:avLst>
              <a:gd name="adj1" fmla="val 50000"/>
              <a:gd name="adj2" fmla="val 33333"/>
            </a:avLst>
          </a:prstGeom>
          <a:solidFill>
            <a:srgbClr val="FFCC00"/>
          </a:solidFill>
          <a:ln w="9525">
            <a:solidFill>
              <a:schemeClr val="tx1"/>
            </a:solidFill>
            <a:miter lim="800000"/>
            <a:headEnd/>
            <a:tailEnd/>
          </a:ln>
          <a:effectLst>
            <a:outerShdw dist="107763" dir="8100000" algn="ctr" rotWithShape="0">
              <a:schemeClr val="bg2"/>
            </a:outerShdw>
          </a:effectLst>
        </p:spPr>
        <p:txBody>
          <a:bodyPr wrap="none" anchor="ct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endParaRPr lang="en-US" altLang="en-US" sz="2400"/>
          </a:p>
        </p:txBody>
      </p:sp>
      <p:sp>
        <p:nvSpPr>
          <p:cNvPr id="30729" name="AutoShape 9"/>
          <p:cNvSpPr>
            <a:spLocks noChangeArrowheads="1"/>
          </p:cNvSpPr>
          <p:nvPr/>
        </p:nvSpPr>
        <p:spPr bwMode="auto">
          <a:xfrm rot="-992687">
            <a:off x="4078671" y="2185125"/>
            <a:ext cx="228600" cy="228600"/>
          </a:xfrm>
          <a:prstGeom prst="downArrow">
            <a:avLst>
              <a:gd name="adj1" fmla="val 50000"/>
              <a:gd name="adj2" fmla="val 33333"/>
            </a:avLst>
          </a:prstGeom>
          <a:solidFill>
            <a:srgbClr val="FFCC00"/>
          </a:solidFill>
          <a:ln w="9525">
            <a:solidFill>
              <a:schemeClr val="tx1"/>
            </a:solidFill>
            <a:miter lim="800000"/>
            <a:headEnd/>
            <a:tailEnd/>
          </a:ln>
          <a:effectLst>
            <a:outerShdw dist="107763" dir="8100000" algn="ctr" rotWithShape="0">
              <a:schemeClr val="bg2"/>
            </a:outerShdw>
          </a:effectLst>
        </p:spPr>
        <p:txBody>
          <a:bodyPr wrap="none" anchor="ct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endParaRPr lang="en-US" altLang="en-US" sz="2400"/>
          </a:p>
        </p:txBody>
      </p:sp>
      <p:sp>
        <p:nvSpPr>
          <p:cNvPr id="30730" name="AutoShape 10"/>
          <p:cNvSpPr>
            <a:spLocks noChangeArrowheads="1"/>
          </p:cNvSpPr>
          <p:nvPr/>
        </p:nvSpPr>
        <p:spPr bwMode="auto">
          <a:xfrm rot="-992687">
            <a:off x="7174296" y="2185125"/>
            <a:ext cx="228600" cy="228600"/>
          </a:xfrm>
          <a:prstGeom prst="downArrow">
            <a:avLst>
              <a:gd name="adj1" fmla="val 50000"/>
              <a:gd name="adj2" fmla="val 33333"/>
            </a:avLst>
          </a:prstGeom>
          <a:solidFill>
            <a:srgbClr val="FFCC00"/>
          </a:solidFill>
          <a:ln w="9525">
            <a:solidFill>
              <a:schemeClr val="tx1"/>
            </a:solidFill>
            <a:miter lim="800000"/>
            <a:headEnd/>
            <a:tailEnd/>
          </a:ln>
          <a:effectLst>
            <a:outerShdw dist="107763" dir="8100000" algn="ctr" rotWithShape="0">
              <a:schemeClr val="bg2"/>
            </a:outerShdw>
          </a:effectLst>
        </p:spPr>
        <p:txBody>
          <a:bodyPr wrap="none" anchor="ct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endParaRPr lang="en-US" altLang="en-US" sz="2400"/>
          </a:p>
        </p:txBody>
      </p:sp>
      <p:sp>
        <p:nvSpPr>
          <p:cNvPr id="30731" name="AutoShape 11"/>
          <p:cNvSpPr>
            <a:spLocks noChangeArrowheads="1"/>
          </p:cNvSpPr>
          <p:nvPr/>
        </p:nvSpPr>
        <p:spPr bwMode="auto">
          <a:xfrm rot="992687" flipH="1">
            <a:off x="1945071" y="2185125"/>
            <a:ext cx="228600" cy="228600"/>
          </a:xfrm>
          <a:prstGeom prst="downArrow">
            <a:avLst>
              <a:gd name="adj1" fmla="val 50000"/>
              <a:gd name="adj2" fmla="val 33333"/>
            </a:avLst>
          </a:prstGeom>
          <a:solidFill>
            <a:srgbClr val="FFCC00"/>
          </a:solidFill>
          <a:ln w="9525">
            <a:solidFill>
              <a:schemeClr val="tx1"/>
            </a:solidFill>
            <a:miter lim="800000"/>
            <a:headEnd/>
            <a:tailEnd/>
          </a:ln>
          <a:effectLst>
            <a:outerShdw dist="107763" dir="8100000" algn="ctr" rotWithShape="0">
              <a:schemeClr val="bg2"/>
            </a:outerShdw>
          </a:effectLst>
        </p:spPr>
        <p:txBody>
          <a:bodyPr wrap="none" anchor="ct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endParaRPr lang="en-US" altLang="en-US" sz="2400"/>
          </a:p>
        </p:txBody>
      </p:sp>
      <p:sp>
        <p:nvSpPr>
          <p:cNvPr id="30732" name="AutoShape 12"/>
          <p:cNvSpPr>
            <a:spLocks noChangeArrowheads="1"/>
          </p:cNvSpPr>
          <p:nvPr/>
        </p:nvSpPr>
        <p:spPr bwMode="auto">
          <a:xfrm rot="992687" flipH="1">
            <a:off x="5178809" y="2185125"/>
            <a:ext cx="228600" cy="228600"/>
          </a:xfrm>
          <a:prstGeom prst="downArrow">
            <a:avLst>
              <a:gd name="adj1" fmla="val 50000"/>
              <a:gd name="adj2" fmla="val 33333"/>
            </a:avLst>
          </a:prstGeom>
          <a:solidFill>
            <a:srgbClr val="FFCC00"/>
          </a:solidFill>
          <a:ln w="9525">
            <a:solidFill>
              <a:schemeClr val="tx1"/>
            </a:solidFill>
            <a:miter lim="800000"/>
            <a:headEnd/>
            <a:tailEnd/>
          </a:ln>
          <a:effectLst>
            <a:outerShdw dist="107763" dir="8100000" algn="ctr" rotWithShape="0">
              <a:schemeClr val="bg2"/>
            </a:outerShdw>
          </a:effectLst>
        </p:spPr>
        <p:txBody>
          <a:bodyPr wrap="none" anchor="ct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endParaRPr lang="en-US" altLang="en-US" sz="2400"/>
          </a:p>
        </p:txBody>
      </p:sp>
      <p:sp>
        <p:nvSpPr>
          <p:cNvPr id="30733" name="AutoShape 13"/>
          <p:cNvSpPr>
            <a:spLocks noChangeArrowheads="1"/>
          </p:cNvSpPr>
          <p:nvPr/>
        </p:nvSpPr>
        <p:spPr bwMode="auto">
          <a:xfrm rot="992687" flipH="1">
            <a:off x="8164896" y="2185125"/>
            <a:ext cx="228600" cy="228600"/>
          </a:xfrm>
          <a:prstGeom prst="downArrow">
            <a:avLst>
              <a:gd name="adj1" fmla="val 50000"/>
              <a:gd name="adj2" fmla="val 33333"/>
            </a:avLst>
          </a:prstGeom>
          <a:solidFill>
            <a:srgbClr val="FFCC00"/>
          </a:solidFill>
          <a:ln w="9525">
            <a:solidFill>
              <a:schemeClr val="tx1"/>
            </a:solidFill>
            <a:miter lim="800000"/>
            <a:headEnd/>
            <a:tailEnd/>
          </a:ln>
          <a:effectLst>
            <a:outerShdw dist="107763" dir="8100000" algn="ctr" rotWithShape="0">
              <a:schemeClr val="bg2"/>
            </a:outerShdw>
          </a:effectLst>
        </p:spPr>
        <p:txBody>
          <a:bodyPr wrap="none" anchor="ct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endParaRPr lang="en-US" altLang="en-US" sz="2400"/>
          </a:p>
        </p:txBody>
      </p:sp>
      <p:sp>
        <p:nvSpPr>
          <p:cNvPr id="30734" name="Text Box 14"/>
          <p:cNvSpPr txBox="1">
            <a:spLocks noChangeArrowheads="1"/>
          </p:cNvSpPr>
          <p:nvPr/>
        </p:nvSpPr>
        <p:spPr bwMode="auto">
          <a:xfrm>
            <a:off x="1097346" y="3921056"/>
            <a:ext cx="7232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400"/>
              <a:t>0.23</a:t>
            </a:r>
          </a:p>
        </p:txBody>
      </p:sp>
      <p:sp>
        <p:nvSpPr>
          <p:cNvPr id="30735" name="AutoShape 15"/>
          <p:cNvSpPr>
            <a:spLocks noChangeArrowheads="1"/>
          </p:cNvSpPr>
          <p:nvPr/>
        </p:nvSpPr>
        <p:spPr bwMode="auto">
          <a:xfrm rot="21550572" flipH="1">
            <a:off x="1240221" y="3756750"/>
            <a:ext cx="228600" cy="171450"/>
          </a:xfrm>
          <a:prstGeom prst="downArrow">
            <a:avLst>
              <a:gd name="adj1" fmla="val 50000"/>
              <a:gd name="adj2" fmla="val 25000"/>
            </a:avLst>
          </a:prstGeom>
          <a:solidFill>
            <a:srgbClr val="FFCC00"/>
          </a:solidFill>
          <a:ln w="9525">
            <a:solidFill>
              <a:schemeClr val="tx1"/>
            </a:solidFill>
            <a:miter lim="800000"/>
            <a:headEnd/>
            <a:tailEnd/>
          </a:ln>
          <a:effectLst>
            <a:outerShdw dist="107763" dir="8100000" algn="ctr" rotWithShape="0">
              <a:schemeClr val="bg2"/>
            </a:outerShdw>
          </a:effectLst>
        </p:spPr>
        <p:txBody>
          <a:bodyPr wrap="none" anchor="ct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endParaRPr lang="en-US" altLang="en-US" sz="2400"/>
          </a:p>
        </p:txBody>
      </p:sp>
      <p:sp>
        <p:nvSpPr>
          <p:cNvPr id="30736" name="Text Box 16"/>
          <p:cNvSpPr txBox="1">
            <a:spLocks noChangeArrowheads="1"/>
          </p:cNvSpPr>
          <p:nvPr/>
        </p:nvSpPr>
        <p:spPr bwMode="auto">
          <a:xfrm>
            <a:off x="4400934" y="3921056"/>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400"/>
              <a:t>3</a:t>
            </a:r>
          </a:p>
        </p:txBody>
      </p:sp>
      <p:sp>
        <p:nvSpPr>
          <p:cNvPr id="30737" name="AutoShape 17"/>
          <p:cNvSpPr>
            <a:spLocks noChangeArrowheads="1"/>
          </p:cNvSpPr>
          <p:nvPr/>
        </p:nvSpPr>
        <p:spPr bwMode="auto">
          <a:xfrm rot="21550572" flipH="1">
            <a:off x="4440621" y="3756750"/>
            <a:ext cx="228600" cy="171450"/>
          </a:xfrm>
          <a:prstGeom prst="downArrow">
            <a:avLst>
              <a:gd name="adj1" fmla="val 50000"/>
              <a:gd name="adj2" fmla="val 25000"/>
            </a:avLst>
          </a:prstGeom>
          <a:solidFill>
            <a:srgbClr val="FFCC00"/>
          </a:solidFill>
          <a:ln w="9525">
            <a:solidFill>
              <a:schemeClr val="tx1"/>
            </a:solidFill>
            <a:miter lim="800000"/>
            <a:headEnd/>
            <a:tailEnd/>
          </a:ln>
          <a:effectLst>
            <a:outerShdw dist="107763" dir="8100000" algn="ctr" rotWithShape="0">
              <a:schemeClr val="bg2"/>
            </a:outerShdw>
          </a:effectLst>
        </p:spPr>
        <p:txBody>
          <a:bodyPr wrap="none" anchor="ct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endParaRPr lang="en-US" altLang="en-US" sz="2400"/>
          </a:p>
        </p:txBody>
      </p:sp>
      <p:sp>
        <p:nvSpPr>
          <p:cNvPr id="30738" name="Text Box 18"/>
          <p:cNvSpPr txBox="1">
            <a:spLocks noChangeArrowheads="1"/>
          </p:cNvSpPr>
          <p:nvPr/>
        </p:nvSpPr>
        <p:spPr bwMode="auto">
          <a:xfrm>
            <a:off x="7269546" y="3921056"/>
            <a:ext cx="87716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400"/>
              <a:t>342.7</a:t>
            </a:r>
          </a:p>
        </p:txBody>
      </p:sp>
      <p:sp>
        <p:nvSpPr>
          <p:cNvPr id="30739" name="AutoShape 19"/>
          <p:cNvSpPr>
            <a:spLocks noChangeArrowheads="1"/>
          </p:cNvSpPr>
          <p:nvPr/>
        </p:nvSpPr>
        <p:spPr bwMode="auto">
          <a:xfrm rot="21550572" flipH="1">
            <a:off x="7536246" y="3756750"/>
            <a:ext cx="228600" cy="171450"/>
          </a:xfrm>
          <a:prstGeom prst="downArrow">
            <a:avLst>
              <a:gd name="adj1" fmla="val 50000"/>
              <a:gd name="adj2" fmla="val 25000"/>
            </a:avLst>
          </a:prstGeom>
          <a:solidFill>
            <a:srgbClr val="FFCC00"/>
          </a:solidFill>
          <a:ln w="9525">
            <a:solidFill>
              <a:schemeClr val="tx1"/>
            </a:solidFill>
            <a:miter lim="800000"/>
            <a:headEnd/>
            <a:tailEnd/>
          </a:ln>
          <a:effectLst>
            <a:outerShdw dist="107763" dir="8100000" algn="ctr" rotWithShape="0">
              <a:schemeClr val="bg2"/>
            </a:outerShdw>
          </a:effectLst>
        </p:spPr>
        <p:txBody>
          <a:bodyPr wrap="none" anchor="ct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endParaRPr lang="en-US" altLang="en-US" sz="2400"/>
          </a:p>
        </p:txBody>
      </p:sp>
      <p:sp>
        <p:nvSpPr>
          <p:cNvPr id="30740" name="Text Box 20"/>
          <p:cNvSpPr txBox="1">
            <a:spLocks noChangeArrowheads="1"/>
          </p:cNvSpPr>
          <p:nvPr/>
        </p:nvSpPr>
        <p:spPr bwMode="auto">
          <a:xfrm>
            <a:off x="3469072" y="1693396"/>
            <a:ext cx="1258678" cy="523220"/>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800" b="1">
                <a:latin typeface="Courier New" pitchFamily="49" charset="0"/>
              </a:rPr>
              <a:t>Peter</a:t>
            </a:r>
          </a:p>
        </p:txBody>
      </p:sp>
      <p:sp>
        <p:nvSpPr>
          <p:cNvPr id="30741" name="Text Box 21"/>
          <p:cNvSpPr txBox="1">
            <a:spLocks noChangeArrowheads="1"/>
          </p:cNvSpPr>
          <p:nvPr/>
        </p:nvSpPr>
        <p:spPr bwMode="auto">
          <a:xfrm>
            <a:off x="4835910" y="1693396"/>
            <a:ext cx="1258678" cy="523220"/>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en-US" altLang="en-US" sz="2800" b="1">
                <a:latin typeface="Courier New" pitchFamily="49" charset="0"/>
              </a:rPr>
              <a:t>Piotr</a:t>
            </a:r>
          </a:p>
        </p:txBody>
      </p:sp>
      <p:pic>
        <p:nvPicPr>
          <p:cNvPr id="30742" name="Picture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9922" y="1177856"/>
            <a:ext cx="1266825" cy="950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3" name="Picture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07697" y="1177856"/>
            <a:ext cx="1266825" cy="950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ChangeArrowheads="1"/>
          </p:cNvSpPr>
          <p:nvPr/>
        </p:nvSpPr>
        <p:spPr bwMode="auto">
          <a:xfrm>
            <a:off x="114300" y="0"/>
            <a:ext cx="9144000" cy="857250"/>
          </a:xfrm>
          <a:prstGeom prst="rect">
            <a:avLst/>
          </a:prstGeom>
          <a:noFill/>
          <a:ln w="9525">
            <a:noFill/>
            <a:miter lim="800000"/>
            <a:headEnd/>
            <a:tailEnd/>
          </a:ln>
          <a:effectLst/>
        </p:spPr>
        <p:txBody>
          <a:bodyPr anchor="ctr"/>
          <a:lstStyle/>
          <a:p>
            <a:pPr>
              <a:defRPr/>
            </a:pPr>
            <a:r>
              <a:rPr kumimoji="1" lang="en-US" sz="3200" b="1" dirty="0">
                <a:effectLst>
                  <a:outerShdw blurRad="38100" dist="38100" dir="2700000" algn="tl">
                    <a:srgbClr val="DDDDDD"/>
                  </a:outerShdw>
                </a:effectLst>
                <a:latin typeface="Arial" pitchFamily="-111" charset="0"/>
                <a:ea typeface="ＭＳ Ｐゴシック" pitchFamily="-111" charset="-128"/>
                <a:cs typeface="ＭＳ Ｐゴシック" pitchFamily="-111" charset="-128"/>
              </a:rPr>
              <a:t>A generic technique for measuring similarity</a:t>
            </a:r>
          </a:p>
        </p:txBody>
      </p:sp>
      <p:sp>
        <p:nvSpPr>
          <p:cNvPr id="41987" name="Text Box 3"/>
          <p:cNvSpPr txBox="1">
            <a:spLocks noChangeArrowheads="1"/>
          </p:cNvSpPr>
          <p:nvPr/>
        </p:nvSpPr>
        <p:spPr bwMode="auto">
          <a:xfrm>
            <a:off x="114300" y="732157"/>
            <a:ext cx="90297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2000" dirty="0"/>
              <a:t>To measure the similarity between two objects, transform one into the other, and measure how much effort it took. The measure of effort becomes the distance measure.</a:t>
            </a:r>
          </a:p>
        </p:txBody>
      </p:sp>
      <p:grpSp>
        <p:nvGrpSpPr>
          <p:cNvPr id="41988" name="Group 4"/>
          <p:cNvGrpSpPr>
            <a:grpSpLocks/>
          </p:cNvGrpSpPr>
          <p:nvPr/>
        </p:nvGrpSpPr>
        <p:grpSpPr bwMode="auto">
          <a:xfrm>
            <a:off x="6099050" y="1758324"/>
            <a:ext cx="2857500" cy="2037160"/>
            <a:chOff x="114" y="1088"/>
            <a:chExt cx="3296" cy="3133"/>
          </a:xfrm>
        </p:grpSpPr>
        <p:pic>
          <p:nvPicPr>
            <p:cNvPr id="41993" name="Picture 5" descr="C:\Documents and Settings\eamonn\Desktop\bios_family_marg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 y="2184"/>
              <a:ext cx="662" cy="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994" name="Group 6"/>
            <p:cNvGrpSpPr>
              <a:grpSpLocks/>
            </p:cNvGrpSpPr>
            <p:nvPr/>
          </p:nvGrpSpPr>
          <p:grpSpPr bwMode="auto">
            <a:xfrm>
              <a:off x="1152" y="2538"/>
              <a:ext cx="2258" cy="1608"/>
              <a:chOff x="252" y="2364"/>
              <a:chExt cx="2258" cy="1608"/>
            </a:xfrm>
          </p:grpSpPr>
          <p:pic>
            <p:nvPicPr>
              <p:cNvPr id="42002"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 y="2364"/>
                <a:ext cx="900" cy="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03"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6" y="2412"/>
                <a:ext cx="1154" cy="1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1995" name="Line 9"/>
            <p:cNvSpPr>
              <a:spLocks noChangeShapeType="1"/>
            </p:cNvSpPr>
            <p:nvPr/>
          </p:nvSpPr>
          <p:spPr bwMode="auto">
            <a:xfrm flipH="1" flipV="1">
              <a:off x="636" y="1290"/>
              <a:ext cx="0" cy="1008"/>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41996" name="Line 10"/>
            <p:cNvSpPr>
              <a:spLocks noChangeShapeType="1"/>
            </p:cNvSpPr>
            <p:nvPr/>
          </p:nvSpPr>
          <p:spPr bwMode="auto">
            <a:xfrm flipH="1" flipV="1">
              <a:off x="2796" y="2010"/>
              <a:ext cx="0" cy="288"/>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41997" name="Line 11"/>
            <p:cNvSpPr>
              <a:spLocks noChangeShapeType="1"/>
            </p:cNvSpPr>
            <p:nvPr/>
          </p:nvSpPr>
          <p:spPr bwMode="auto">
            <a:xfrm flipH="1" flipV="1">
              <a:off x="1716" y="2010"/>
              <a:ext cx="0" cy="288"/>
            </a:xfrm>
            <a:prstGeom prst="line">
              <a:avLst/>
            </a:prstGeom>
            <a:noFill/>
            <a:ln w="31750">
              <a:solidFill>
                <a:schemeClr val="tx1"/>
              </a:solidFill>
              <a:round/>
              <a:headEnd type="oval" w="med" len="med"/>
              <a:tailEnd/>
            </a:ln>
            <a:extLst>
              <a:ext uri="{909E8E84-426E-40DD-AFC4-6F175D3DCCD1}">
                <a14:hiddenFill xmlns:a14="http://schemas.microsoft.com/office/drawing/2010/main">
                  <a:noFill/>
                </a14:hiddenFill>
              </a:ext>
            </a:extLst>
          </p:spPr>
          <p:txBody>
            <a:bodyPr/>
            <a:lstStyle/>
            <a:p>
              <a:endParaRPr lang="en-US"/>
            </a:p>
          </p:txBody>
        </p:sp>
        <p:sp>
          <p:nvSpPr>
            <p:cNvPr id="41998" name="Line 12"/>
            <p:cNvSpPr>
              <a:spLocks noChangeShapeType="1"/>
            </p:cNvSpPr>
            <p:nvPr/>
          </p:nvSpPr>
          <p:spPr bwMode="auto">
            <a:xfrm flipH="1">
              <a:off x="1707" y="2010"/>
              <a:ext cx="1098"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999" name="Line 13"/>
            <p:cNvSpPr>
              <a:spLocks noChangeShapeType="1"/>
            </p:cNvSpPr>
            <p:nvPr/>
          </p:nvSpPr>
          <p:spPr bwMode="auto">
            <a:xfrm flipH="1">
              <a:off x="627" y="1297"/>
              <a:ext cx="1636"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00" name="Line 14"/>
            <p:cNvSpPr>
              <a:spLocks noChangeShapeType="1"/>
            </p:cNvSpPr>
            <p:nvPr/>
          </p:nvSpPr>
          <p:spPr bwMode="auto">
            <a:xfrm rot="5400000" flipH="1">
              <a:off x="1898" y="1661"/>
              <a:ext cx="713"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01" name="Line 15"/>
            <p:cNvSpPr>
              <a:spLocks noChangeShapeType="1"/>
            </p:cNvSpPr>
            <p:nvPr/>
          </p:nvSpPr>
          <p:spPr bwMode="auto">
            <a:xfrm rot="5400000" flipH="1">
              <a:off x="1361" y="1190"/>
              <a:ext cx="203"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1989" name="Text Box 16"/>
          <p:cNvSpPr txBox="1">
            <a:spLocks noChangeArrowheads="1"/>
          </p:cNvSpPr>
          <p:nvPr/>
        </p:nvSpPr>
        <p:spPr bwMode="auto">
          <a:xfrm>
            <a:off x="232252" y="1691072"/>
            <a:ext cx="4875213" cy="144655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2000" dirty="0"/>
              <a:t>The distance between Patty and Selma:</a:t>
            </a:r>
          </a:p>
          <a:p>
            <a:r>
              <a:rPr lang="en-US" altLang="en-US" sz="1600" b="1" dirty="0">
                <a:latin typeface="Courier New" pitchFamily="49" charset="0"/>
              </a:rPr>
              <a:t> Change dress color,   1 point</a:t>
            </a:r>
          </a:p>
          <a:p>
            <a:r>
              <a:rPr lang="en-US" altLang="en-US" sz="1600" b="1" dirty="0">
                <a:latin typeface="Courier New" pitchFamily="49" charset="0"/>
              </a:rPr>
              <a:t> Change earring shape, 1 point</a:t>
            </a:r>
          </a:p>
          <a:p>
            <a:r>
              <a:rPr lang="en-US" altLang="en-US" sz="1600" b="1" dirty="0">
                <a:latin typeface="Courier New" pitchFamily="49" charset="0"/>
              </a:rPr>
              <a:t> Change hair part,     1 point</a:t>
            </a:r>
          </a:p>
          <a:p>
            <a:r>
              <a:rPr lang="en-US" altLang="en-US" sz="2000" dirty="0"/>
              <a:t>D(</a:t>
            </a:r>
            <a:r>
              <a:rPr lang="en-US" altLang="en-US" sz="2000" dirty="0" err="1"/>
              <a:t>Patty,Selma</a:t>
            </a:r>
            <a:r>
              <a:rPr lang="en-US" altLang="en-US" sz="2000" dirty="0"/>
              <a:t>) = </a:t>
            </a:r>
            <a:r>
              <a:rPr lang="en-US" altLang="en-US" sz="2000" b="1" dirty="0"/>
              <a:t>3</a:t>
            </a:r>
          </a:p>
        </p:txBody>
      </p:sp>
      <p:sp>
        <p:nvSpPr>
          <p:cNvPr id="41990" name="Text Box 17"/>
          <p:cNvSpPr txBox="1">
            <a:spLocks noChangeArrowheads="1"/>
          </p:cNvSpPr>
          <p:nvPr/>
        </p:nvSpPr>
        <p:spPr bwMode="auto">
          <a:xfrm>
            <a:off x="235618" y="3131021"/>
            <a:ext cx="4871847" cy="2000548"/>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2000" dirty="0"/>
              <a:t>The distance between Marge and Selma</a:t>
            </a:r>
            <a:r>
              <a:rPr lang="en-US" altLang="en-US" dirty="0"/>
              <a:t>:</a:t>
            </a:r>
          </a:p>
          <a:p>
            <a:r>
              <a:rPr lang="en-US" altLang="en-US" sz="1600" b="1" dirty="0">
                <a:latin typeface="Courier New" pitchFamily="49" charset="0"/>
              </a:rPr>
              <a:t> Change dress color,   1 point</a:t>
            </a:r>
          </a:p>
          <a:p>
            <a:r>
              <a:rPr lang="en-US" altLang="en-US" sz="1600" b="1" dirty="0">
                <a:latin typeface="Courier New" pitchFamily="49" charset="0"/>
              </a:rPr>
              <a:t> Add earrings,         1 point</a:t>
            </a:r>
          </a:p>
          <a:p>
            <a:r>
              <a:rPr lang="en-US" altLang="en-US" sz="1600" b="1" dirty="0">
                <a:latin typeface="Courier New" pitchFamily="49" charset="0"/>
              </a:rPr>
              <a:t> Decrease height,      1 point</a:t>
            </a:r>
          </a:p>
          <a:p>
            <a:r>
              <a:rPr lang="en-US" altLang="en-US" sz="1600" b="1" dirty="0">
                <a:latin typeface="Courier New" pitchFamily="49" charset="0"/>
              </a:rPr>
              <a:t> Take up smoking,      1 point</a:t>
            </a:r>
          </a:p>
          <a:p>
            <a:r>
              <a:rPr lang="en-US" altLang="en-US" sz="1600" b="1" dirty="0">
                <a:latin typeface="Courier New" pitchFamily="49" charset="0"/>
              </a:rPr>
              <a:t> Lose weight,          1 point</a:t>
            </a:r>
          </a:p>
          <a:p>
            <a:r>
              <a:rPr lang="en-US" altLang="en-US" sz="2000" dirty="0"/>
              <a:t>D(</a:t>
            </a:r>
            <a:r>
              <a:rPr lang="en-US" altLang="en-US" sz="2000" dirty="0" err="1"/>
              <a:t>Marge,Selma</a:t>
            </a:r>
            <a:r>
              <a:rPr lang="en-US" altLang="en-US" sz="2000" dirty="0"/>
              <a:t>) = </a:t>
            </a:r>
            <a:r>
              <a:rPr lang="en-US" altLang="en-US" sz="2000" b="1" dirty="0"/>
              <a:t>5</a:t>
            </a:r>
          </a:p>
        </p:txBody>
      </p:sp>
      <p:sp>
        <p:nvSpPr>
          <p:cNvPr id="41991" name="Text Box 18"/>
          <p:cNvSpPr txBox="1">
            <a:spLocks noChangeArrowheads="1"/>
          </p:cNvSpPr>
          <p:nvPr/>
        </p:nvSpPr>
        <p:spPr bwMode="auto">
          <a:xfrm>
            <a:off x="5816600" y="3871913"/>
            <a:ext cx="332740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kumimoji="1" lang="en-US" altLang="en-US" sz="2000">
                <a:latin typeface="Helvetica" pitchFamily="-111" charset="0"/>
              </a:rPr>
              <a:t>This is called the “edit distance” or the “transformation distance”</a:t>
            </a:r>
          </a:p>
          <a:p>
            <a:endParaRPr lang="en-US" altLang="en-US" sz="2800"/>
          </a:p>
        </p:txBody>
      </p:sp>
    </p:spTree>
    <p:extLst>
      <p:ext uri="{BB962C8B-B14F-4D97-AF65-F5344CB8AC3E}">
        <p14:creationId xmlns:p14="http://schemas.microsoft.com/office/powerpoint/2010/main" val="3600309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5D503-0BF8-D1EF-993F-C5DC66F026E4}"/>
              </a:ext>
            </a:extLst>
          </p:cNvPr>
          <p:cNvSpPr>
            <a:spLocks noGrp="1"/>
          </p:cNvSpPr>
          <p:nvPr>
            <p:ph type="title"/>
          </p:nvPr>
        </p:nvSpPr>
        <p:spPr/>
        <p:txBody>
          <a:bodyPr/>
          <a:lstStyle/>
          <a:p>
            <a:r>
              <a:rPr lang="en-US" dirty="0"/>
              <a:t>Clustering</a:t>
            </a:r>
          </a:p>
        </p:txBody>
      </p:sp>
    </p:spTree>
    <p:extLst>
      <p:ext uri="{BB962C8B-B14F-4D97-AF65-F5344CB8AC3E}">
        <p14:creationId xmlns:p14="http://schemas.microsoft.com/office/powerpoint/2010/main" val="30333712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4791076" y="0"/>
            <a:ext cx="4352925" cy="514350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43011" name="Rectangle 3"/>
          <p:cNvSpPr>
            <a:spLocks noChangeArrowheads="1"/>
          </p:cNvSpPr>
          <p:nvPr/>
        </p:nvSpPr>
        <p:spPr bwMode="auto">
          <a:xfrm>
            <a:off x="5599113" y="2255044"/>
            <a:ext cx="1290738"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b="1" dirty="0">
                <a:latin typeface="Courier New" pitchFamily="49" charset="0"/>
              </a:rPr>
              <a:t>Peter</a:t>
            </a:r>
          </a:p>
          <a:p>
            <a:endParaRPr lang="en-US" altLang="en-US" b="1" dirty="0">
              <a:latin typeface="Courier New" pitchFamily="49" charset="0"/>
            </a:endParaRPr>
          </a:p>
          <a:p>
            <a:r>
              <a:rPr lang="en-US" altLang="en-US" b="1" dirty="0" err="1">
                <a:latin typeface="Courier New" pitchFamily="49" charset="0"/>
              </a:rPr>
              <a:t>Piter</a:t>
            </a:r>
            <a:endParaRPr lang="en-US" altLang="en-US" b="1" dirty="0">
              <a:latin typeface="Courier New" pitchFamily="49" charset="0"/>
            </a:endParaRPr>
          </a:p>
          <a:p>
            <a:endParaRPr lang="en-US" altLang="en-US" b="1" dirty="0">
              <a:latin typeface="Courier New" pitchFamily="49" charset="0"/>
            </a:endParaRPr>
          </a:p>
          <a:p>
            <a:r>
              <a:rPr lang="en-US" altLang="en-US" b="1" dirty="0" err="1">
                <a:latin typeface="Courier New" pitchFamily="49" charset="0"/>
              </a:rPr>
              <a:t>Pioter</a:t>
            </a:r>
            <a:endParaRPr lang="en-US" altLang="en-US" b="1" dirty="0">
              <a:latin typeface="Courier New" pitchFamily="49" charset="0"/>
            </a:endParaRPr>
          </a:p>
          <a:p>
            <a:endParaRPr lang="en-US" altLang="en-US" b="1" dirty="0">
              <a:latin typeface="Courier New" pitchFamily="49" charset="0"/>
            </a:endParaRPr>
          </a:p>
          <a:p>
            <a:r>
              <a:rPr lang="en-US" altLang="en-US" b="1" dirty="0">
                <a:latin typeface="Courier New" pitchFamily="49" charset="0"/>
              </a:rPr>
              <a:t>Piotr</a:t>
            </a:r>
          </a:p>
        </p:txBody>
      </p:sp>
      <p:sp>
        <p:nvSpPr>
          <p:cNvPr id="43012" name="Line 4"/>
          <p:cNvSpPr>
            <a:spLocks noChangeShapeType="1"/>
          </p:cNvSpPr>
          <p:nvPr/>
        </p:nvSpPr>
        <p:spPr bwMode="auto">
          <a:xfrm>
            <a:off x="6156326" y="2645569"/>
            <a:ext cx="9525" cy="45720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013" name="Line 5"/>
          <p:cNvSpPr>
            <a:spLocks noChangeShapeType="1"/>
          </p:cNvSpPr>
          <p:nvPr/>
        </p:nvSpPr>
        <p:spPr bwMode="auto">
          <a:xfrm flipH="1">
            <a:off x="6224686" y="3409946"/>
            <a:ext cx="9525" cy="464344"/>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014" name="Line 6"/>
          <p:cNvSpPr>
            <a:spLocks noChangeShapeType="1"/>
          </p:cNvSpPr>
          <p:nvPr/>
        </p:nvSpPr>
        <p:spPr bwMode="auto">
          <a:xfrm>
            <a:off x="6239719" y="4114318"/>
            <a:ext cx="9525" cy="45720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015" name="Text Box 7"/>
          <p:cNvSpPr txBox="1">
            <a:spLocks noChangeArrowheads="1"/>
          </p:cNvSpPr>
          <p:nvPr/>
        </p:nvSpPr>
        <p:spPr bwMode="auto">
          <a:xfrm>
            <a:off x="6811552" y="2719679"/>
            <a:ext cx="247535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2000" dirty="0"/>
              <a:t>Substitution (</a:t>
            </a:r>
            <a:r>
              <a:rPr lang="en-US" altLang="en-US" sz="2000" dirty="0" err="1"/>
              <a:t>i</a:t>
            </a:r>
            <a:r>
              <a:rPr lang="en-US" altLang="en-US" sz="2000" dirty="0"/>
              <a:t> for e) </a:t>
            </a:r>
          </a:p>
        </p:txBody>
      </p:sp>
      <p:sp>
        <p:nvSpPr>
          <p:cNvPr id="43016" name="Text Box 8"/>
          <p:cNvSpPr txBox="1">
            <a:spLocks noChangeArrowheads="1"/>
          </p:cNvSpPr>
          <p:nvPr/>
        </p:nvSpPr>
        <p:spPr bwMode="auto">
          <a:xfrm>
            <a:off x="6925334" y="3419820"/>
            <a:ext cx="16914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2000" dirty="0"/>
              <a:t>Insertion  (o) </a:t>
            </a:r>
          </a:p>
        </p:txBody>
      </p:sp>
      <p:sp>
        <p:nvSpPr>
          <p:cNvPr id="43017" name="Text Box 9"/>
          <p:cNvSpPr txBox="1">
            <a:spLocks noChangeArrowheads="1"/>
          </p:cNvSpPr>
          <p:nvPr/>
        </p:nvSpPr>
        <p:spPr bwMode="auto">
          <a:xfrm>
            <a:off x="6967538" y="4221116"/>
            <a:ext cx="16514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2000" dirty="0"/>
              <a:t>Deletion  (e) </a:t>
            </a:r>
          </a:p>
        </p:txBody>
      </p:sp>
      <p:sp>
        <p:nvSpPr>
          <p:cNvPr id="184330" name="Text Box 10"/>
          <p:cNvSpPr txBox="1">
            <a:spLocks noChangeArrowheads="1"/>
          </p:cNvSpPr>
          <p:nvPr/>
        </p:nvSpPr>
        <p:spPr bwMode="auto">
          <a:xfrm>
            <a:off x="152401" y="0"/>
            <a:ext cx="4693914" cy="584775"/>
          </a:xfrm>
          <a:prstGeom prst="rect">
            <a:avLst/>
          </a:prstGeom>
          <a:noFill/>
          <a:ln w="9525">
            <a:noFill/>
            <a:miter lim="800000"/>
            <a:headEnd/>
            <a:tailEnd/>
          </a:ln>
          <a:effectLst/>
        </p:spPr>
        <p:txBody>
          <a:bodyPr wrap="none">
            <a:spAutoFit/>
          </a:bodyPr>
          <a:lstStyle/>
          <a:p>
            <a:pPr>
              <a:defRPr/>
            </a:pPr>
            <a:r>
              <a:rPr kumimoji="1" lang="en-US" sz="3200" b="1" dirty="0">
                <a:effectLst>
                  <a:outerShdw blurRad="38100" dist="38100" dir="2700000" algn="tl">
                    <a:srgbClr val="DDDDDD"/>
                  </a:outerShdw>
                </a:effectLst>
                <a:latin typeface="Arial" pitchFamily="-111" charset="0"/>
                <a:ea typeface="ＭＳ Ｐゴシック" pitchFamily="-111" charset="-128"/>
                <a:cs typeface="ＭＳ Ｐゴシック" pitchFamily="-111" charset="-128"/>
              </a:rPr>
              <a:t>Edit Distance Example</a:t>
            </a:r>
            <a:r>
              <a:rPr kumimoji="1" lang="en-US" sz="3200" b="1" dirty="0">
                <a:effectLst>
                  <a:outerShdw blurRad="38100" dist="38100" dir="2700000" algn="tl">
                    <a:srgbClr val="DDDDDD"/>
                  </a:outerShdw>
                </a:effectLst>
                <a:latin typeface="Helvetica" pitchFamily="-111" charset="0"/>
                <a:ea typeface="ＭＳ Ｐゴシック" pitchFamily="-111" charset="-128"/>
                <a:cs typeface="ＭＳ Ｐゴシック" pitchFamily="-111" charset="-128"/>
              </a:rPr>
              <a:t> </a:t>
            </a:r>
          </a:p>
        </p:txBody>
      </p:sp>
      <p:sp>
        <p:nvSpPr>
          <p:cNvPr id="43019" name="Text Box 11"/>
          <p:cNvSpPr txBox="1">
            <a:spLocks noChangeArrowheads="1"/>
          </p:cNvSpPr>
          <p:nvPr/>
        </p:nvSpPr>
        <p:spPr bwMode="auto">
          <a:xfrm>
            <a:off x="136526" y="566737"/>
            <a:ext cx="4608513"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600" dirty="0"/>
              <a:t>It is possible to transform any string </a:t>
            </a:r>
            <a:r>
              <a:rPr lang="en-US" altLang="en-US" sz="1600" i="1" dirty="0"/>
              <a:t>Q</a:t>
            </a:r>
            <a:r>
              <a:rPr lang="en-US" altLang="en-US" sz="1600" dirty="0"/>
              <a:t> into string </a:t>
            </a:r>
            <a:r>
              <a:rPr lang="en-US" altLang="en-US" sz="1600" i="1" dirty="0"/>
              <a:t>C</a:t>
            </a:r>
            <a:r>
              <a:rPr lang="en-US" altLang="en-US" sz="1600" dirty="0"/>
              <a:t>, using only </a:t>
            </a:r>
            <a:r>
              <a:rPr lang="en-US" altLang="en-US" sz="1600" i="1" dirty="0"/>
              <a:t>Substitution</a:t>
            </a:r>
            <a:r>
              <a:rPr lang="en-US" altLang="en-US" sz="1600" dirty="0"/>
              <a:t>, </a:t>
            </a:r>
            <a:r>
              <a:rPr lang="en-US" altLang="en-US" sz="1600" i="1" dirty="0"/>
              <a:t>Insertion</a:t>
            </a:r>
            <a:r>
              <a:rPr lang="en-US" altLang="en-US" sz="1600" dirty="0"/>
              <a:t> and </a:t>
            </a:r>
            <a:r>
              <a:rPr lang="en-US" altLang="en-US" sz="1600" i="1" dirty="0"/>
              <a:t>Deletion</a:t>
            </a:r>
            <a:r>
              <a:rPr lang="en-US" altLang="en-US" sz="1600" dirty="0"/>
              <a:t>.</a:t>
            </a:r>
          </a:p>
          <a:p>
            <a:r>
              <a:rPr lang="en-US" altLang="en-US" sz="1600" dirty="0"/>
              <a:t>Assume that each of these operators has a cost associated with it.</a:t>
            </a:r>
          </a:p>
          <a:p>
            <a:endParaRPr lang="en-US" altLang="en-US" sz="1600" dirty="0"/>
          </a:p>
          <a:p>
            <a:r>
              <a:rPr lang="en-US" altLang="en-US" sz="1600" dirty="0"/>
              <a:t>The similarity between two strings can be defined as the cost of the cheapest transformation from </a:t>
            </a:r>
            <a:r>
              <a:rPr lang="en-US" altLang="en-US" sz="1600" i="1" dirty="0"/>
              <a:t>Q</a:t>
            </a:r>
            <a:r>
              <a:rPr lang="en-US" altLang="en-US" sz="1600" dirty="0"/>
              <a:t> to </a:t>
            </a:r>
            <a:r>
              <a:rPr lang="en-US" altLang="en-US" sz="1600" i="1" dirty="0"/>
              <a:t>C.</a:t>
            </a:r>
          </a:p>
          <a:p>
            <a:r>
              <a:rPr lang="en-US" altLang="en-US" sz="1600" dirty="0"/>
              <a:t> </a:t>
            </a:r>
          </a:p>
        </p:txBody>
      </p:sp>
      <p:sp>
        <p:nvSpPr>
          <p:cNvPr id="43020" name="Rectangle 12"/>
          <p:cNvSpPr>
            <a:spLocks noChangeArrowheads="1"/>
          </p:cNvSpPr>
          <p:nvPr/>
        </p:nvSpPr>
        <p:spPr bwMode="auto">
          <a:xfrm>
            <a:off x="4791076" y="1"/>
            <a:ext cx="4352925" cy="2078831"/>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43021" name="Text Box 13"/>
          <p:cNvSpPr txBox="1">
            <a:spLocks noChangeArrowheads="1"/>
          </p:cNvSpPr>
          <p:nvPr/>
        </p:nvSpPr>
        <p:spPr bwMode="auto">
          <a:xfrm>
            <a:off x="4927601" y="160735"/>
            <a:ext cx="4073525" cy="200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2000" dirty="0"/>
              <a:t>How similar are the names “Peter” and “Piotr”?</a:t>
            </a:r>
          </a:p>
          <a:p>
            <a:r>
              <a:rPr lang="en-US" altLang="en-US" sz="1400" dirty="0"/>
              <a:t>Assume the following cost function 	</a:t>
            </a:r>
            <a:r>
              <a:rPr lang="en-US" altLang="en-US" sz="1400" i="1" dirty="0"/>
              <a:t>Substitution	           </a:t>
            </a:r>
            <a:r>
              <a:rPr lang="en-US" altLang="en-US" sz="1400" dirty="0"/>
              <a:t>1 Unit</a:t>
            </a:r>
          </a:p>
          <a:p>
            <a:pPr algn="r"/>
            <a:r>
              <a:rPr lang="en-US" altLang="en-US" sz="1400" i="1" dirty="0"/>
              <a:t>Insertion		</a:t>
            </a:r>
            <a:r>
              <a:rPr lang="en-US" altLang="en-US" sz="1400" dirty="0"/>
              <a:t>1 Unit</a:t>
            </a:r>
          </a:p>
          <a:p>
            <a:pPr algn="r"/>
            <a:r>
              <a:rPr lang="en-US" altLang="en-US" sz="1400" i="1" dirty="0"/>
              <a:t>Deletion</a:t>
            </a:r>
            <a:r>
              <a:rPr lang="en-US" altLang="en-US" sz="1400" dirty="0"/>
              <a:t>		1 Unit</a:t>
            </a:r>
          </a:p>
          <a:p>
            <a:endParaRPr lang="en-US" altLang="en-US" sz="1400" dirty="0"/>
          </a:p>
          <a:p>
            <a:r>
              <a:rPr lang="en-US" altLang="en-US" sz="1400" i="1" dirty="0"/>
              <a:t>D</a:t>
            </a:r>
            <a:r>
              <a:rPr lang="en-US" altLang="en-US" sz="1400" dirty="0"/>
              <a:t>(</a:t>
            </a:r>
            <a:r>
              <a:rPr lang="en-US" altLang="en-US" sz="1400" b="1" dirty="0" err="1">
                <a:latin typeface="Courier New" pitchFamily="49" charset="0"/>
              </a:rPr>
              <a:t>Peter</a:t>
            </a:r>
            <a:r>
              <a:rPr lang="en-US" altLang="en-US" sz="1400" dirty="0" err="1">
                <a:latin typeface="Courier New" pitchFamily="49" charset="0"/>
              </a:rPr>
              <a:t>,</a:t>
            </a:r>
            <a:r>
              <a:rPr lang="en-US" altLang="en-US" sz="1400" b="1" dirty="0" err="1">
                <a:latin typeface="Courier New" pitchFamily="49" charset="0"/>
              </a:rPr>
              <a:t>Piotr</a:t>
            </a:r>
            <a:r>
              <a:rPr lang="en-US" altLang="en-US" sz="1400" dirty="0"/>
              <a:t>) is 3</a:t>
            </a:r>
          </a:p>
        </p:txBody>
      </p:sp>
      <p:sp>
        <p:nvSpPr>
          <p:cNvPr id="43022" name="Line 14"/>
          <p:cNvSpPr>
            <a:spLocks noChangeShapeType="1"/>
          </p:cNvSpPr>
          <p:nvPr/>
        </p:nvSpPr>
        <p:spPr bwMode="auto">
          <a:xfrm>
            <a:off x="412751" y="4192191"/>
            <a:ext cx="4371975" cy="0"/>
          </a:xfrm>
          <a:prstGeom prst="line">
            <a:avLst/>
          </a:prstGeom>
          <a:noFill/>
          <a:ln w="44450">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3023" name="Group 15"/>
          <p:cNvGrpSpPr>
            <a:grpSpLocks/>
          </p:cNvGrpSpPr>
          <p:nvPr/>
        </p:nvGrpSpPr>
        <p:grpSpPr bwMode="auto">
          <a:xfrm>
            <a:off x="459308" y="2634586"/>
            <a:ext cx="3930650" cy="1229915"/>
            <a:chOff x="215" y="2808"/>
            <a:chExt cx="1887" cy="971"/>
          </a:xfrm>
        </p:grpSpPr>
        <p:sp>
          <p:nvSpPr>
            <p:cNvPr id="43035" name="Rectangle 16"/>
            <p:cNvSpPr>
              <a:spLocks noChangeArrowheads="1"/>
            </p:cNvSpPr>
            <p:nvPr/>
          </p:nvSpPr>
          <p:spPr bwMode="auto">
            <a:xfrm>
              <a:off x="215" y="3634"/>
              <a:ext cx="271" cy="145"/>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43036" name="Rectangle 17"/>
            <p:cNvSpPr>
              <a:spLocks noChangeArrowheads="1"/>
            </p:cNvSpPr>
            <p:nvPr/>
          </p:nvSpPr>
          <p:spPr bwMode="auto">
            <a:xfrm>
              <a:off x="757" y="3497"/>
              <a:ext cx="271" cy="282"/>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43037" name="Rectangle 18"/>
            <p:cNvSpPr>
              <a:spLocks noChangeArrowheads="1"/>
            </p:cNvSpPr>
            <p:nvPr/>
          </p:nvSpPr>
          <p:spPr bwMode="auto">
            <a:xfrm>
              <a:off x="1571" y="3497"/>
              <a:ext cx="261" cy="282"/>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43038" name="Freeform 19"/>
            <p:cNvSpPr>
              <a:spLocks/>
            </p:cNvSpPr>
            <p:nvPr/>
          </p:nvSpPr>
          <p:spPr bwMode="auto">
            <a:xfrm>
              <a:off x="893" y="3397"/>
              <a:ext cx="407" cy="382"/>
            </a:xfrm>
            <a:custGeom>
              <a:avLst/>
              <a:gdLst>
                <a:gd name="T0" fmla="*/ 0 w 234"/>
                <a:gd name="T1" fmla="*/ 100 h 252"/>
                <a:gd name="T2" fmla="*/ 0 w 234"/>
                <a:gd name="T3" fmla="*/ 0 h 252"/>
                <a:gd name="T4" fmla="*/ 407 w 234"/>
                <a:gd name="T5" fmla="*/ 0 h 252"/>
                <a:gd name="T6" fmla="*/ 407 w 234"/>
                <a:gd name="T7" fmla="*/ 382 h 252"/>
                <a:gd name="T8" fmla="*/ 0 60000 65536"/>
                <a:gd name="T9" fmla="*/ 0 60000 65536"/>
                <a:gd name="T10" fmla="*/ 0 60000 65536"/>
                <a:gd name="T11" fmla="*/ 0 60000 65536"/>
                <a:gd name="T12" fmla="*/ 0 w 234"/>
                <a:gd name="T13" fmla="*/ 0 h 252"/>
                <a:gd name="T14" fmla="*/ 234 w 234"/>
                <a:gd name="T15" fmla="*/ 252 h 252"/>
              </a:gdLst>
              <a:ahLst/>
              <a:cxnLst>
                <a:cxn ang="T8">
                  <a:pos x="T0" y="T1"/>
                </a:cxn>
                <a:cxn ang="T9">
                  <a:pos x="T2" y="T3"/>
                </a:cxn>
                <a:cxn ang="T10">
                  <a:pos x="T4" y="T5"/>
                </a:cxn>
                <a:cxn ang="T11">
                  <a:pos x="T6" y="T7"/>
                </a:cxn>
              </a:cxnLst>
              <a:rect l="T12" t="T13" r="T14" b="T15"/>
              <a:pathLst>
                <a:path w="234" h="252">
                  <a:moveTo>
                    <a:pt x="0" y="66"/>
                  </a:moveTo>
                  <a:lnTo>
                    <a:pt x="0" y="0"/>
                  </a:lnTo>
                  <a:lnTo>
                    <a:pt x="234" y="0"/>
                  </a:lnTo>
                  <a:lnTo>
                    <a:pt x="234" y="252"/>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39" name="Freeform 20"/>
            <p:cNvSpPr>
              <a:spLocks/>
            </p:cNvSpPr>
            <p:nvPr/>
          </p:nvSpPr>
          <p:spPr bwMode="auto">
            <a:xfrm>
              <a:off x="1091" y="3251"/>
              <a:ext cx="616" cy="246"/>
            </a:xfrm>
            <a:custGeom>
              <a:avLst/>
              <a:gdLst>
                <a:gd name="T0" fmla="*/ 0 w 354"/>
                <a:gd name="T1" fmla="*/ 146 h 162"/>
                <a:gd name="T2" fmla="*/ 0 w 354"/>
                <a:gd name="T3" fmla="*/ 0 h 162"/>
                <a:gd name="T4" fmla="*/ 616 w 354"/>
                <a:gd name="T5" fmla="*/ 0 h 162"/>
                <a:gd name="T6" fmla="*/ 616 w 354"/>
                <a:gd name="T7" fmla="*/ 246 h 162"/>
                <a:gd name="T8" fmla="*/ 0 60000 65536"/>
                <a:gd name="T9" fmla="*/ 0 60000 65536"/>
                <a:gd name="T10" fmla="*/ 0 60000 65536"/>
                <a:gd name="T11" fmla="*/ 0 60000 65536"/>
                <a:gd name="T12" fmla="*/ 0 w 354"/>
                <a:gd name="T13" fmla="*/ 0 h 162"/>
                <a:gd name="T14" fmla="*/ 354 w 354"/>
                <a:gd name="T15" fmla="*/ 162 h 162"/>
              </a:gdLst>
              <a:ahLst/>
              <a:cxnLst>
                <a:cxn ang="T8">
                  <a:pos x="T0" y="T1"/>
                </a:cxn>
                <a:cxn ang="T9">
                  <a:pos x="T2" y="T3"/>
                </a:cxn>
                <a:cxn ang="T10">
                  <a:pos x="T4" y="T5"/>
                </a:cxn>
                <a:cxn ang="T11">
                  <a:pos x="T6" y="T7"/>
                </a:cxn>
              </a:cxnLst>
              <a:rect l="T12" t="T13" r="T14" b="T15"/>
              <a:pathLst>
                <a:path w="354" h="162">
                  <a:moveTo>
                    <a:pt x="0" y="96"/>
                  </a:moveTo>
                  <a:lnTo>
                    <a:pt x="0" y="0"/>
                  </a:lnTo>
                  <a:lnTo>
                    <a:pt x="354" y="0"/>
                  </a:lnTo>
                  <a:lnTo>
                    <a:pt x="354" y="162"/>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40" name="Freeform 21"/>
            <p:cNvSpPr>
              <a:spLocks/>
            </p:cNvSpPr>
            <p:nvPr/>
          </p:nvSpPr>
          <p:spPr bwMode="auto">
            <a:xfrm>
              <a:off x="351" y="3059"/>
              <a:ext cx="1043" cy="575"/>
            </a:xfrm>
            <a:custGeom>
              <a:avLst/>
              <a:gdLst>
                <a:gd name="T0" fmla="*/ 1043 w 600"/>
                <a:gd name="T1" fmla="*/ 192 h 378"/>
                <a:gd name="T2" fmla="*/ 1043 w 600"/>
                <a:gd name="T3" fmla="*/ 0 h 378"/>
                <a:gd name="T4" fmla="*/ 0 w 600"/>
                <a:gd name="T5" fmla="*/ 0 h 378"/>
                <a:gd name="T6" fmla="*/ 0 w 600"/>
                <a:gd name="T7" fmla="*/ 575 h 378"/>
                <a:gd name="T8" fmla="*/ 0 60000 65536"/>
                <a:gd name="T9" fmla="*/ 0 60000 65536"/>
                <a:gd name="T10" fmla="*/ 0 60000 65536"/>
                <a:gd name="T11" fmla="*/ 0 60000 65536"/>
                <a:gd name="T12" fmla="*/ 0 w 600"/>
                <a:gd name="T13" fmla="*/ 0 h 378"/>
                <a:gd name="T14" fmla="*/ 600 w 600"/>
                <a:gd name="T15" fmla="*/ 378 h 378"/>
              </a:gdLst>
              <a:ahLst/>
              <a:cxnLst>
                <a:cxn ang="T8">
                  <a:pos x="T0" y="T1"/>
                </a:cxn>
                <a:cxn ang="T9">
                  <a:pos x="T2" y="T3"/>
                </a:cxn>
                <a:cxn ang="T10">
                  <a:pos x="T4" y="T5"/>
                </a:cxn>
                <a:cxn ang="T11">
                  <a:pos x="T6" y="T7"/>
                </a:cxn>
              </a:cxnLst>
              <a:rect l="T12" t="T13" r="T14" b="T15"/>
              <a:pathLst>
                <a:path w="600" h="378">
                  <a:moveTo>
                    <a:pt x="600" y="126"/>
                  </a:moveTo>
                  <a:lnTo>
                    <a:pt x="600" y="0"/>
                  </a:lnTo>
                  <a:lnTo>
                    <a:pt x="0" y="0"/>
                  </a:lnTo>
                  <a:lnTo>
                    <a:pt x="0" y="378"/>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41" name="Freeform 22"/>
            <p:cNvSpPr>
              <a:spLocks/>
            </p:cNvSpPr>
            <p:nvPr/>
          </p:nvSpPr>
          <p:spPr bwMode="auto">
            <a:xfrm>
              <a:off x="872" y="2987"/>
              <a:ext cx="1230" cy="155"/>
            </a:xfrm>
            <a:custGeom>
              <a:avLst/>
              <a:gdLst>
                <a:gd name="T0" fmla="*/ 0 w 1038"/>
                <a:gd name="T1" fmla="*/ 73 h 102"/>
                <a:gd name="T2" fmla="*/ 0 w 1038"/>
                <a:gd name="T3" fmla="*/ 0 h 102"/>
                <a:gd name="T4" fmla="*/ 1230 w 1038"/>
                <a:gd name="T5" fmla="*/ 0 h 102"/>
                <a:gd name="T6" fmla="*/ 1230 w 1038"/>
                <a:gd name="T7" fmla="*/ 155 h 102"/>
                <a:gd name="T8" fmla="*/ 0 60000 65536"/>
                <a:gd name="T9" fmla="*/ 0 60000 65536"/>
                <a:gd name="T10" fmla="*/ 0 60000 65536"/>
                <a:gd name="T11" fmla="*/ 0 60000 65536"/>
                <a:gd name="T12" fmla="*/ 0 w 1038"/>
                <a:gd name="T13" fmla="*/ 0 h 102"/>
                <a:gd name="T14" fmla="*/ 1038 w 1038"/>
                <a:gd name="T15" fmla="*/ 102 h 102"/>
              </a:gdLst>
              <a:ahLst/>
              <a:cxnLst>
                <a:cxn ang="T8">
                  <a:pos x="T0" y="T1"/>
                </a:cxn>
                <a:cxn ang="T9">
                  <a:pos x="T2" y="T3"/>
                </a:cxn>
                <a:cxn ang="T10">
                  <a:pos x="T4" y="T5"/>
                </a:cxn>
                <a:cxn ang="T11">
                  <a:pos x="T6" y="T7"/>
                </a:cxn>
              </a:cxnLst>
              <a:rect l="T12" t="T13" r="T14" b="T15"/>
              <a:pathLst>
                <a:path w="1038" h="102">
                  <a:moveTo>
                    <a:pt x="0" y="48"/>
                  </a:moveTo>
                  <a:lnTo>
                    <a:pt x="0" y="0"/>
                  </a:lnTo>
                  <a:lnTo>
                    <a:pt x="1038" y="0"/>
                  </a:lnTo>
                  <a:lnTo>
                    <a:pt x="1038" y="102"/>
                  </a:lnTo>
                </a:path>
              </a:pathLst>
            </a:cu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42" name="Line 23"/>
            <p:cNvSpPr>
              <a:spLocks noChangeShapeType="1"/>
            </p:cNvSpPr>
            <p:nvPr/>
          </p:nvSpPr>
          <p:spPr bwMode="auto">
            <a:xfrm>
              <a:off x="1774" y="2808"/>
              <a:ext cx="0" cy="18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43" name="Line 24"/>
            <p:cNvSpPr>
              <a:spLocks noChangeShapeType="1"/>
            </p:cNvSpPr>
            <p:nvPr/>
          </p:nvSpPr>
          <p:spPr bwMode="auto">
            <a:xfrm>
              <a:off x="2101" y="2989"/>
              <a:ext cx="0" cy="776"/>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3024" name="Line 25"/>
          <p:cNvSpPr>
            <a:spLocks noChangeShapeType="1"/>
          </p:cNvSpPr>
          <p:nvPr/>
        </p:nvSpPr>
        <p:spPr bwMode="auto">
          <a:xfrm>
            <a:off x="152400" y="4046935"/>
            <a:ext cx="4578350" cy="0"/>
          </a:xfrm>
          <a:prstGeom prst="line">
            <a:avLst/>
          </a:prstGeom>
          <a:noFill/>
          <a:ln w="44450">
            <a:solidFill>
              <a:srgbClr val="FFFFFF"/>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3025" name="Group 26"/>
          <p:cNvGrpSpPr>
            <a:grpSpLocks/>
          </p:cNvGrpSpPr>
          <p:nvPr/>
        </p:nvGrpSpPr>
        <p:grpSpPr bwMode="auto">
          <a:xfrm>
            <a:off x="196577" y="3678765"/>
            <a:ext cx="4329113" cy="854869"/>
            <a:chOff x="70" y="3549"/>
            <a:chExt cx="2727" cy="718"/>
          </a:xfrm>
        </p:grpSpPr>
        <p:sp>
          <p:nvSpPr>
            <p:cNvPr id="43027" name="Rectangle 27"/>
            <p:cNvSpPr>
              <a:spLocks noChangeArrowheads="1"/>
            </p:cNvSpPr>
            <p:nvPr/>
          </p:nvSpPr>
          <p:spPr bwMode="auto">
            <a:xfrm rot="17665095">
              <a:off x="-118" y="3759"/>
              <a:ext cx="56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2000" dirty="0">
                  <a:solidFill>
                    <a:srgbClr val="000000"/>
                  </a:solidFill>
                  <a:latin typeface="Helvetica" pitchFamily="-111" charset="0"/>
                </a:rPr>
                <a:t> </a:t>
              </a:r>
              <a:r>
                <a:rPr lang="en-US" altLang="en-US" sz="2000" dirty="0"/>
                <a:t>Piotr</a:t>
              </a:r>
            </a:p>
          </p:txBody>
        </p:sp>
        <p:sp>
          <p:nvSpPr>
            <p:cNvPr id="43028" name="Rectangle 28"/>
            <p:cNvSpPr>
              <a:spLocks noChangeArrowheads="1"/>
            </p:cNvSpPr>
            <p:nvPr/>
          </p:nvSpPr>
          <p:spPr bwMode="auto">
            <a:xfrm rot="17653022">
              <a:off x="271" y="3779"/>
              <a:ext cx="62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2000">
                  <a:solidFill>
                    <a:srgbClr val="000000"/>
                  </a:solidFill>
                  <a:latin typeface="Helvetica" pitchFamily="-111" charset="0"/>
                </a:rPr>
                <a:t> </a:t>
              </a:r>
              <a:r>
                <a:rPr lang="en-US" altLang="en-US" sz="2000"/>
                <a:t>Pyotr</a:t>
              </a:r>
            </a:p>
          </p:txBody>
        </p:sp>
        <p:sp>
          <p:nvSpPr>
            <p:cNvPr id="43029" name="Rectangle 29"/>
            <p:cNvSpPr>
              <a:spLocks noChangeArrowheads="1"/>
            </p:cNvSpPr>
            <p:nvPr/>
          </p:nvSpPr>
          <p:spPr bwMode="auto">
            <a:xfrm rot="17671536">
              <a:off x="589" y="3818"/>
              <a:ext cx="70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2000">
                  <a:solidFill>
                    <a:srgbClr val="000000"/>
                  </a:solidFill>
                  <a:latin typeface="Helvetica" pitchFamily="-111" charset="0"/>
                </a:rPr>
                <a:t> </a:t>
              </a:r>
              <a:r>
                <a:rPr lang="en-US" altLang="en-US" sz="2000"/>
                <a:t>Petros</a:t>
              </a:r>
            </a:p>
          </p:txBody>
        </p:sp>
        <p:sp>
          <p:nvSpPr>
            <p:cNvPr id="43030" name="Rectangle 30"/>
            <p:cNvSpPr>
              <a:spLocks noChangeArrowheads="1"/>
            </p:cNvSpPr>
            <p:nvPr/>
          </p:nvSpPr>
          <p:spPr bwMode="auto">
            <a:xfrm rot="17677189">
              <a:off x="997" y="3802"/>
              <a:ext cx="66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2000" dirty="0">
                  <a:solidFill>
                    <a:srgbClr val="000000"/>
                  </a:solidFill>
                  <a:latin typeface="Helvetica" pitchFamily="-111" charset="0"/>
                </a:rPr>
                <a:t> </a:t>
              </a:r>
              <a:r>
                <a:rPr lang="en-US" altLang="en-US" sz="2000" dirty="0"/>
                <a:t>Pietro</a:t>
              </a:r>
            </a:p>
          </p:txBody>
        </p:sp>
        <p:sp>
          <p:nvSpPr>
            <p:cNvPr id="43031" name="Rectangle 31"/>
            <p:cNvSpPr>
              <a:spLocks noChangeArrowheads="1"/>
            </p:cNvSpPr>
            <p:nvPr/>
          </p:nvSpPr>
          <p:spPr bwMode="auto">
            <a:xfrm rot="17654038">
              <a:off x="1394" y="3759"/>
              <a:ext cx="61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2000" dirty="0"/>
                <a:t>Pedro</a:t>
              </a:r>
            </a:p>
          </p:txBody>
        </p:sp>
        <p:sp>
          <p:nvSpPr>
            <p:cNvPr id="43032" name="Rectangle 32"/>
            <p:cNvSpPr>
              <a:spLocks noChangeArrowheads="1"/>
            </p:cNvSpPr>
            <p:nvPr/>
          </p:nvSpPr>
          <p:spPr bwMode="auto">
            <a:xfrm rot="17668660">
              <a:off x="1633" y="3800"/>
              <a:ext cx="67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2000" dirty="0">
                  <a:solidFill>
                    <a:srgbClr val="000000"/>
                  </a:solidFill>
                  <a:latin typeface="Helvetica" pitchFamily="-111" charset="0"/>
                </a:rPr>
                <a:t> </a:t>
              </a:r>
              <a:r>
                <a:rPr lang="en-US" altLang="en-US" sz="2000" dirty="0"/>
                <a:t>Pierre</a:t>
              </a:r>
            </a:p>
          </p:txBody>
        </p:sp>
        <p:sp>
          <p:nvSpPr>
            <p:cNvPr id="43033" name="Rectangle 33"/>
            <p:cNvSpPr>
              <a:spLocks noChangeArrowheads="1"/>
            </p:cNvSpPr>
            <p:nvPr/>
          </p:nvSpPr>
          <p:spPr bwMode="auto">
            <a:xfrm rot="17650917">
              <a:off x="2036" y="3773"/>
              <a:ext cx="61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2000">
                  <a:solidFill>
                    <a:srgbClr val="000000"/>
                  </a:solidFill>
                  <a:latin typeface="Helvetica" pitchFamily="-111" charset="0"/>
                </a:rPr>
                <a:t> </a:t>
              </a:r>
              <a:r>
                <a:rPr lang="en-US" altLang="en-US" sz="2000"/>
                <a:t>Piero</a:t>
              </a:r>
            </a:p>
          </p:txBody>
        </p:sp>
        <p:sp>
          <p:nvSpPr>
            <p:cNvPr id="43034" name="Rectangle 34"/>
            <p:cNvSpPr>
              <a:spLocks noChangeArrowheads="1"/>
            </p:cNvSpPr>
            <p:nvPr/>
          </p:nvSpPr>
          <p:spPr bwMode="auto">
            <a:xfrm rot="17649877">
              <a:off x="2398" y="3767"/>
              <a:ext cx="60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2000" dirty="0">
                  <a:solidFill>
                    <a:srgbClr val="000000"/>
                  </a:solidFill>
                  <a:latin typeface="Helvetica" pitchFamily="-111" charset="0"/>
                </a:rPr>
                <a:t> </a:t>
              </a:r>
              <a:r>
                <a:rPr lang="en-US" altLang="en-US" sz="2000" dirty="0"/>
                <a:t>Peter</a:t>
              </a:r>
            </a:p>
          </p:txBody>
        </p:sp>
      </p:grpSp>
    </p:spTree>
    <p:extLst>
      <p:ext uri="{BB962C8B-B14F-4D97-AF65-F5344CB8AC3E}">
        <p14:creationId xmlns:p14="http://schemas.microsoft.com/office/powerpoint/2010/main" val="4742073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ChangeArrowheads="1"/>
          </p:cNvSpPr>
          <p:nvPr/>
        </p:nvSpPr>
        <p:spPr bwMode="auto">
          <a:xfrm>
            <a:off x="685800" y="-42929"/>
            <a:ext cx="7772400" cy="800100"/>
          </a:xfrm>
          <a:prstGeom prst="rect">
            <a:avLst/>
          </a:prstGeom>
          <a:noFill/>
          <a:ln w="9525">
            <a:noFill/>
            <a:miter lim="800000"/>
            <a:headEnd/>
            <a:tailEnd/>
          </a:ln>
          <a:effectLst/>
        </p:spPr>
        <p:txBody>
          <a:bodyPr lIns="92075" tIns="46038" rIns="92075" bIns="46038" anchor="ctr"/>
          <a:lstStyle/>
          <a:p>
            <a:pPr algn="ctr">
              <a:defRPr/>
            </a:pPr>
            <a:r>
              <a:rPr lang="en-US" sz="3200" b="1" dirty="0">
                <a:latin typeface="Arial" pitchFamily="-111" charset="0"/>
                <a:ea typeface="ＭＳ Ｐゴシック" pitchFamily="-111" charset="-128"/>
                <a:cs typeface="ＭＳ Ｐゴシック" pitchFamily="-111" charset="-128"/>
              </a:rPr>
              <a:t>Partitional Clustering</a:t>
            </a:r>
          </a:p>
        </p:txBody>
      </p:sp>
      <p:sp>
        <p:nvSpPr>
          <p:cNvPr id="31747" name="Rectangle 3"/>
          <p:cNvSpPr>
            <a:spLocks noChangeArrowheads="1"/>
          </p:cNvSpPr>
          <p:nvPr/>
        </p:nvSpPr>
        <p:spPr bwMode="auto">
          <a:xfrm>
            <a:off x="171053" y="749595"/>
            <a:ext cx="8458200" cy="2729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marL="342900" indent="-342900">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spcBef>
                <a:spcPct val="20000"/>
              </a:spcBef>
              <a:buFontTx/>
              <a:buChar char="•"/>
            </a:pPr>
            <a:r>
              <a:rPr lang="en-US" altLang="en-US" sz="2000" dirty="0"/>
              <a:t>Nonhierarchical, each instance is placed in exactly one of K non-overlapping clusters.</a:t>
            </a:r>
          </a:p>
          <a:p>
            <a:pPr>
              <a:spcBef>
                <a:spcPct val="20000"/>
              </a:spcBef>
              <a:buFontTx/>
              <a:buChar char="•"/>
            </a:pPr>
            <a:r>
              <a:rPr lang="en-US" altLang="en-US" sz="2000" dirty="0"/>
              <a:t>Since only one set of clusters is output, the user normally has to input the desired number of clusters K.</a:t>
            </a:r>
          </a:p>
        </p:txBody>
      </p:sp>
      <p:grpSp>
        <p:nvGrpSpPr>
          <p:cNvPr id="31748" name="Group 4"/>
          <p:cNvGrpSpPr>
            <a:grpSpLocks/>
          </p:cNvGrpSpPr>
          <p:nvPr/>
        </p:nvGrpSpPr>
        <p:grpSpPr bwMode="auto">
          <a:xfrm>
            <a:off x="0" y="2534475"/>
            <a:ext cx="5029200" cy="884876"/>
            <a:chOff x="36" y="642"/>
            <a:chExt cx="5760" cy="1511"/>
          </a:xfrm>
        </p:grpSpPr>
        <p:pic>
          <p:nvPicPr>
            <p:cNvPr id="31764" name="Picture 5" descr="Edna Krabapp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 y="789"/>
              <a:ext cx="513" cy="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65" name="Picture 6" descr="Principal Seymour  Skinn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4" y="828"/>
              <a:ext cx="514" cy="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66" name="Rectangle 7"/>
            <p:cNvSpPr>
              <a:spLocks noChangeArrowheads="1"/>
            </p:cNvSpPr>
            <p:nvPr/>
          </p:nvSpPr>
          <p:spPr bwMode="auto">
            <a:xfrm>
              <a:off x="36" y="1365"/>
              <a:ext cx="5760" cy="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pic>
          <p:nvPicPr>
            <p:cNvPr id="31767" name="Picture 8" descr="Groundskeeper Willi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3" y="920"/>
              <a:ext cx="569"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68"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9" y="865"/>
              <a:ext cx="635" cy="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69"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95" y="753"/>
              <a:ext cx="580" cy="1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70" name="Picture 1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4" y="806"/>
              <a:ext cx="592" cy="1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71" name="Picture 1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27" y="1090"/>
              <a:ext cx="454" cy="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72" name="Picture 1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95" y="1096"/>
              <a:ext cx="306" cy="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73" name="Picture 14" descr="C:\Documents and Settings\eamonn\Desktop\bios_family_marge.gi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381" y="642"/>
              <a:ext cx="459" cy="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749" name="Group 15"/>
          <p:cNvGrpSpPr>
            <a:grpSpLocks/>
          </p:cNvGrpSpPr>
          <p:nvPr/>
        </p:nvGrpSpPr>
        <p:grpSpPr bwMode="auto">
          <a:xfrm>
            <a:off x="6248401" y="2363025"/>
            <a:ext cx="2530475" cy="1115616"/>
            <a:chOff x="1880" y="2584"/>
            <a:chExt cx="1267" cy="745"/>
          </a:xfrm>
        </p:grpSpPr>
        <p:grpSp>
          <p:nvGrpSpPr>
            <p:cNvPr id="31752" name="Group 16"/>
            <p:cNvGrpSpPr>
              <a:grpSpLocks/>
            </p:cNvGrpSpPr>
            <p:nvPr/>
          </p:nvGrpSpPr>
          <p:grpSpPr bwMode="auto">
            <a:xfrm>
              <a:off x="1880" y="2584"/>
              <a:ext cx="1267" cy="745"/>
              <a:chOff x="156" y="2634"/>
              <a:chExt cx="2286" cy="1344"/>
            </a:xfrm>
          </p:grpSpPr>
          <p:sp>
            <p:nvSpPr>
              <p:cNvPr id="31762" name="Rectangle 17"/>
              <p:cNvSpPr>
                <a:spLocks noChangeArrowheads="1"/>
              </p:cNvSpPr>
              <p:nvPr/>
            </p:nvSpPr>
            <p:spPr bwMode="auto">
              <a:xfrm>
                <a:off x="156" y="2634"/>
                <a:ext cx="1080" cy="1344"/>
              </a:xfrm>
              <a:prstGeom prst="rect">
                <a:avLst/>
              </a:prstGeom>
              <a:solidFill>
                <a:schemeClr val="bg1"/>
              </a:solidFill>
              <a:ln w="1587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1763" name="Rectangle 18"/>
              <p:cNvSpPr>
                <a:spLocks noChangeArrowheads="1"/>
              </p:cNvSpPr>
              <p:nvPr/>
            </p:nvSpPr>
            <p:spPr bwMode="auto">
              <a:xfrm>
                <a:off x="1362" y="2634"/>
                <a:ext cx="1080" cy="1344"/>
              </a:xfrm>
              <a:prstGeom prst="rect">
                <a:avLst/>
              </a:prstGeom>
              <a:solidFill>
                <a:schemeClr val="bg1"/>
              </a:solidFill>
              <a:ln w="1587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grpSp>
        <p:pic>
          <p:nvPicPr>
            <p:cNvPr id="31753" name="Picture 19" descr="Edna Krabappe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0" y="2626"/>
              <a:ext cx="168" cy="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4" name="Picture 20" descr="Principal Seymour  Skinn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61" y="2958"/>
              <a:ext cx="168"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5" name="Picture 21" descr="Groundskeeper Willi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59" y="3005"/>
              <a:ext cx="186"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6" name="Picture 2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709" y="2595"/>
              <a:ext cx="208"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7" name="Picture 2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938" y="2602"/>
              <a:ext cx="190"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8" name="Picture 24"/>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557" y="2984"/>
              <a:ext cx="195"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9" name="Picture 25"/>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585" y="2695"/>
              <a:ext cx="149"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60" name="Picture 2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091" y="3050"/>
              <a:ext cx="101"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61" name="Picture 27" descr="C:\Documents and Settings\eamonn\Desktop\bios_family_marge.gi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913" y="2608"/>
              <a:ext cx="151" cy="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8620" name="AutoShape 28"/>
          <p:cNvSpPr>
            <a:spLocks noChangeArrowheads="1"/>
          </p:cNvSpPr>
          <p:nvPr/>
        </p:nvSpPr>
        <p:spPr bwMode="auto">
          <a:xfrm>
            <a:off x="5257800" y="2705925"/>
            <a:ext cx="533400" cy="342900"/>
          </a:xfrm>
          <a:prstGeom prst="rightArrow">
            <a:avLst>
              <a:gd name="adj1" fmla="val 50000"/>
              <a:gd name="adj2" fmla="val 29167"/>
            </a:avLst>
          </a:prstGeom>
          <a:solidFill>
            <a:srgbClr val="FF9900"/>
          </a:solidFill>
          <a:ln w="0">
            <a:solidFill>
              <a:srgbClr val="000000"/>
            </a:solidFill>
            <a:miter lim="800000"/>
            <a:headEnd/>
            <a:tailEnd/>
          </a:ln>
          <a:effectLst>
            <a:outerShdw blurRad="63500" dist="107763" dir="8100000" algn="ctr" rotWithShape="0">
              <a:srgbClr val="000000">
                <a:alpha val="74998"/>
              </a:srgbClr>
            </a:outerShdw>
          </a:effectLst>
        </p:spPr>
        <p:txBody>
          <a:bodyPr wrap="none" anchor="ctr"/>
          <a:lstStyle/>
          <a:p>
            <a:pPr>
              <a:defRPr/>
            </a:pPr>
            <a:endParaRPr lang="en-US">
              <a:latin typeface="Arial" pitchFamily="-111" charset="0"/>
              <a:ea typeface="ＭＳ Ｐゴシック" pitchFamily="-111" charset="-128"/>
              <a:cs typeface="ＭＳ Ｐゴシック" pitchFamily="-111" charset="-128"/>
            </a:endParaRPr>
          </a:p>
        </p:txBody>
      </p:sp>
    </p:spTree>
    <p:extLst>
      <p:ext uri="{BB962C8B-B14F-4D97-AF65-F5344CB8AC3E}">
        <p14:creationId xmlns:p14="http://schemas.microsoft.com/office/powerpoint/2010/main" val="18537178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ChangeArrowheads="1"/>
          </p:cNvSpPr>
          <p:nvPr/>
        </p:nvSpPr>
        <p:spPr bwMode="auto">
          <a:xfrm>
            <a:off x="1810163" y="2611"/>
            <a:ext cx="5438135" cy="914400"/>
          </a:xfrm>
          <a:prstGeom prst="rect">
            <a:avLst/>
          </a:prstGeom>
          <a:noFill/>
          <a:ln w="9525">
            <a:noFill/>
            <a:miter lim="800000"/>
            <a:headEnd/>
            <a:tailEnd/>
          </a:ln>
          <a:effectLst/>
        </p:spPr>
        <p:txBody>
          <a:bodyPr lIns="92075" tIns="46038" rIns="92075" bIns="46038" anchor="ctr"/>
          <a:lstStyle/>
          <a:p>
            <a:pPr algn="ctr">
              <a:defRPr/>
            </a:pPr>
            <a:r>
              <a:rPr lang="en-US" sz="3200" b="1" dirty="0">
                <a:effectLst>
                  <a:outerShdw blurRad="38100" dist="38100" dir="2700000" algn="tl">
                    <a:srgbClr val="DDDDDD"/>
                  </a:outerShdw>
                </a:effectLst>
                <a:latin typeface="Arial" pitchFamily="-111" charset="0"/>
                <a:ea typeface="ＭＳ Ｐゴシック" pitchFamily="-111" charset="-128"/>
                <a:cs typeface="ＭＳ Ｐゴシック" pitchFamily="-111" charset="-128"/>
              </a:rPr>
              <a:t>Squared Error</a:t>
            </a:r>
          </a:p>
        </p:txBody>
      </p:sp>
      <p:sp>
        <p:nvSpPr>
          <p:cNvPr id="32771" name="Rectangle 3"/>
          <p:cNvSpPr>
            <a:spLocks noChangeArrowheads="1"/>
          </p:cNvSpPr>
          <p:nvPr/>
        </p:nvSpPr>
        <p:spPr bwMode="auto">
          <a:xfrm>
            <a:off x="685800" y="1231106"/>
            <a:ext cx="7772400" cy="334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marL="342900" indent="-342900">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spcBef>
                <a:spcPct val="20000"/>
              </a:spcBef>
            </a:pPr>
            <a:endParaRPr lang="en-US" altLang="en-US" sz="3200"/>
          </a:p>
        </p:txBody>
      </p:sp>
      <p:pic>
        <p:nvPicPr>
          <p:cNvPr id="32772" name="Picture 4" descr="C:\Documents and Settings\Administrator\Desktop\dum.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3" y="858638"/>
            <a:ext cx="4295775" cy="2107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grpSp>
        <p:nvGrpSpPr>
          <p:cNvPr id="32773" name="Group 5"/>
          <p:cNvGrpSpPr>
            <a:grpSpLocks/>
          </p:cNvGrpSpPr>
          <p:nvPr/>
        </p:nvGrpSpPr>
        <p:grpSpPr bwMode="auto">
          <a:xfrm>
            <a:off x="4360863" y="1364457"/>
            <a:ext cx="4662487" cy="3442097"/>
            <a:chOff x="3335" y="1557"/>
            <a:chExt cx="2160" cy="2126"/>
          </a:xfrm>
        </p:grpSpPr>
        <p:sp>
          <p:nvSpPr>
            <p:cNvPr id="32791" name="Rectangle 6"/>
            <p:cNvSpPr>
              <a:spLocks noChangeArrowheads="1"/>
            </p:cNvSpPr>
            <p:nvPr/>
          </p:nvSpPr>
          <p:spPr bwMode="auto">
            <a:xfrm>
              <a:off x="3335" y="1557"/>
              <a:ext cx="2160" cy="2112"/>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792" name="Rectangle 7"/>
            <p:cNvSpPr>
              <a:spLocks noChangeArrowheads="1"/>
            </p:cNvSpPr>
            <p:nvPr/>
          </p:nvSpPr>
          <p:spPr bwMode="auto">
            <a:xfrm>
              <a:off x="3377" y="1588"/>
              <a:ext cx="229"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793" name="Rectangle 8"/>
            <p:cNvSpPr>
              <a:spLocks noChangeArrowheads="1"/>
            </p:cNvSpPr>
            <p:nvPr/>
          </p:nvSpPr>
          <p:spPr bwMode="auto">
            <a:xfrm>
              <a:off x="3420" y="1620"/>
              <a:ext cx="119"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800">
                  <a:solidFill>
                    <a:srgbClr val="000000"/>
                  </a:solidFill>
                </a:rPr>
                <a:t>10</a:t>
              </a:r>
              <a:endParaRPr lang="en-US" altLang="en-US"/>
            </a:p>
          </p:txBody>
        </p:sp>
        <p:grpSp>
          <p:nvGrpSpPr>
            <p:cNvPr id="32794" name="Group 9"/>
            <p:cNvGrpSpPr>
              <a:grpSpLocks/>
            </p:cNvGrpSpPr>
            <p:nvPr/>
          </p:nvGrpSpPr>
          <p:grpSpPr bwMode="auto">
            <a:xfrm>
              <a:off x="3413" y="1695"/>
              <a:ext cx="2074" cy="1988"/>
              <a:chOff x="3413" y="1695"/>
              <a:chExt cx="2074" cy="1988"/>
            </a:xfrm>
          </p:grpSpPr>
          <p:sp>
            <p:nvSpPr>
              <p:cNvPr id="32807" name="Rectangle 10"/>
              <p:cNvSpPr>
                <a:spLocks noChangeArrowheads="1"/>
              </p:cNvSpPr>
              <p:nvPr/>
            </p:nvSpPr>
            <p:spPr bwMode="auto">
              <a:xfrm>
                <a:off x="3590" y="3292"/>
                <a:ext cx="179"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08" name="Rectangle 11"/>
              <p:cNvSpPr>
                <a:spLocks noChangeArrowheads="1"/>
              </p:cNvSpPr>
              <p:nvPr/>
            </p:nvSpPr>
            <p:spPr bwMode="auto">
              <a:xfrm>
                <a:off x="3768" y="3292"/>
                <a:ext cx="178"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09" name="Rectangle 12"/>
              <p:cNvSpPr>
                <a:spLocks noChangeArrowheads="1"/>
              </p:cNvSpPr>
              <p:nvPr/>
            </p:nvSpPr>
            <p:spPr bwMode="auto">
              <a:xfrm>
                <a:off x="3945" y="3292"/>
                <a:ext cx="179"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10" name="Rectangle 13"/>
              <p:cNvSpPr>
                <a:spLocks noChangeArrowheads="1"/>
              </p:cNvSpPr>
              <p:nvPr/>
            </p:nvSpPr>
            <p:spPr bwMode="auto">
              <a:xfrm>
                <a:off x="4123" y="3292"/>
                <a:ext cx="178"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11" name="Rectangle 14"/>
              <p:cNvSpPr>
                <a:spLocks noChangeArrowheads="1"/>
              </p:cNvSpPr>
              <p:nvPr/>
            </p:nvSpPr>
            <p:spPr bwMode="auto">
              <a:xfrm>
                <a:off x="4300" y="3292"/>
                <a:ext cx="179"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12" name="Rectangle 15"/>
              <p:cNvSpPr>
                <a:spLocks noChangeArrowheads="1"/>
              </p:cNvSpPr>
              <p:nvPr/>
            </p:nvSpPr>
            <p:spPr bwMode="auto">
              <a:xfrm>
                <a:off x="4478" y="3292"/>
                <a:ext cx="178"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13" name="Rectangle 16"/>
              <p:cNvSpPr>
                <a:spLocks noChangeArrowheads="1"/>
              </p:cNvSpPr>
              <p:nvPr/>
            </p:nvSpPr>
            <p:spPr bwMode="auto">
              <a:xfrm>
                <a:off x="4655" y="3292"/>
                <a:ext cx="179"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14" name="Rectangle 17"/>
              <p:cNvSpPr>
                <a:spLocks noChangeArrowheads="1"/>
              </p:cNvSpPr>
              <p:nvPr/>
            </p:nvSpPr>
            <p:spPr bwMode="auto">
              <a:xfrm>
                <a:off x="4833" y="3292"/>
                <a:ext cx="178"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15" name="Rectangle 18"/>
              <p:cNvSpPr>
                <a:spLocks noChangeArrowheads="1"/>
              </p:cNvSpPr>
              <p:nvPr/>
            </p:nvSpPr>
            <p:spPr bwMode="auto">
              <a:xfrm>
                <a:off x="5010" y="3292"/>
                <a:ext cx="179"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16" name="Rectangle 19"/>
              <p:cNvSpPr>
                <a:spLocks noChangeArrowheads="1"/>
              </p:cNvSpPr>
              <p:nvPr/>
            </p:nvSpPr>
            <p:spPr bwMode="auto">
              <a:xfrm>
                <a:off x="5188" y="3292"/>
                <a:ext cx="178"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17" name="Rectangle 20"/>
              <p:cNvSpPr>
                <a:spLocks noChangeArrowheads="1"/>
              </p:cNvSpPr>
              <p:nvPr/>
            </p:nvSpPr>
            <p:spPr bwMode="auto">
              <a:xfrm>
                <a:off x="3590" y="3115"/>
                <a:ext cx="179"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18" name="Rectangle 21"/>
              <p:cNvSpPr>
                <a:spLocks noChangeArrowheads="1"/>
              </p:cNvSpPr>
              <p:nvPr/>
            </p:nvSpPr>
            <p:spPr bwMode="auto">
              <a:xfrm>
                <a:off x="3768" y="3115"/>
                <a:ext cx="178"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19" name="Rectangle 22"/>
              <p:cNvSpPr>
                <a:spLocks noChangeArrowheads="1"/>
              </p:cNvSpPr>
              <p:nvPr/>
            </p:nvSpPr>
            <p:spPr bwMode="auto">
              <a:xfrm>
                <a:off x="3945" y="3115"/>
                <a:ext cx="179"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20" name="Rectangle 23"/>
              <p:cNvSpPr>
                <a:spLocks noChangeArrowheads="1"/>
              </p:cNvSpPr>
              <p:nvPr/>
            </p:nvSpPr>
            <p:spPr bwMode="auto">
              <a:xfrm>
                <a:off x="4123" y="3115"/>
                <a:ext cx="178"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21" name="Rectangle 24"/>
              <p:cNvSpPr>
                <a:spLocks noChangeArrowheads="1"/>
              </p:cNvSpPr>
              <p:nvPr/>
            </p:nvSpPr>
            <p:spPr bwMode="auto">
              <a:xfrm>
                <a:off x="4300" y="3115"/>
                <a:ext cx="179"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22" name="Rectangle 25"/>
              <p:cNvSpPr>
                <a:spLocks noChangeArrowheads="1"/>
              </p:cNvSpPr>
              <p:nvPr/>
            </p:nvSpPr>
            <p:spPr bwMode="auto">
              <a:xfrm>
                <a:off x="4478" y="3115"/>
                <a:ext cx="178"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23" name="Rectangle 26"/>
              <p:cNvSpPr>
                <a:spLocks noChangeArrowheads="1"/>
              </p:cNvSpPr>
              <p:nvPr/>
            </p:nvSpPr>
            <p:spPr bwMode="auto">
              <a:xfrm>
                <a:off x="4655" y="3115"/>
                <a:ext cx="179"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24" name="Rectangle 27"/>
              <p:cNvSpPr>
                <a:spLocks noChangeArrowheads="1"/>
              </p:cNvSpPr>
              <p:nvPr/>
            </p:nvSpPr>
            <p:spPr bwMode="auto">
              <a:xfrm>
                <a:off x="4833" y="3115"/>
                <a:ext cx="178"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25" name="Rectangle 28"/>
              <p:cNvSpPr>
                <a:spLocks noChangeArrowheads="1"/>
              </p:cNvSpPr>
              <p:nvPr/>
            </p:nvSpPr>
            <p:spPr bwMode="auto">
              <a:xfrm>
                <a:off x="5010" y="3115"/>
                <a:ext cx="179"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26" name="Rectangle 29"/>
              <p:cNvSpPr>
                <a:spLocks noChangeArrowheads="1"/>
              </p:cNvSpPr>
              <p:nvPr/>
            </p:nvSpPr>
            <p:spPr bwMode="auto">
              <a:xfrm>
                <a:off x="5188" y="3115"/>
                <a:ext cx="178"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27" name="Rectangle 30"/>
              <p:cNvSpPr>
                <a:spLocks noChangeArrowheads="1"/>
              </p:cNvSpPr>
              <p:nvPr/>
            </p:nvSpPr>
            <p:spPr bwMode="auto">
              <a:xfrm>
                <a:off x="3590" y="2937"/>
                <a:ext cx="179"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28" name="Rectangle 31"/>
              <p:cNvSpPr>
                <a:spLocks noChangeArrowheads="1"/>
              </p:cNvSpPr>
              <p:nvPr/>
            </p:nvSpPr>
            <p:spPr bwMode="auto">
              <a:xfrm>
                <a:off x="3768" y="2937"/>
                <a:ext cx="178"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29" name="Rectangle 32"/>
              <p:cNvSpPr>
                <a:spLocks noChangeArrowheads="1"/>
              </p:cNvSpPr>
              <p:nvPr/>
            </p:nvSpPr>
            <p:spPr bwMode="auto">
              <a:xfrm>
                <a:off x="3945" y="2937"/>
                <a:ext cx="179"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30" name="Rectangle 33"/>
              <p:cNvSpPr>
                <a:spLocks noChangeArrowheads="1"/>
              </p:cNvSpPr>
              <p:nvPr/>
            </p:nvSpPr>
            <p:spPr bwMode="auto">
              <a:xfrm>
                <a:off x="4123" y="2937"/>
                <a:ext cx="178"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31" name="Rectangle 34"/>
              <p:cNvSpPr>
                <a:spLocks noChangeArrowheads="1"/>
              </p:cNvSpPr>
              <p:nvPr/>
            </p:nvSpPr>
            <p:spPr bwMode="auto">
              <a:xfrm>
                <a:off x="4300" y="2937"/>
                <a:ext cx="179"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32" name="Rectangle 35"/>
              <p:cNvSpPr>
                <a:spLocks noChangeArrowheads="1"/>
              </p:cNvSpPr>
              <p:nvPr/>
            </p:nvSpPr>
            <p:spPr bwMode="auto">
              <a:xfrm>
                <a:off x="4478" y="2937"/>
                <a:ext cx="178"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33" name="Rectangle 36"/>
              <p:cNvSpPr>
                <a:spLocks noChangeArrowheads="1"/>
              </p:cNvSpPr>
              <p:nvPr/>
            </p:nvSpPr>
            <p:spPr bwMode="auto">
              <a:xfrm>
                <a:off x="4655" y="2937"/>
                <a:ext cx="179"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34" name="Rectangle 37"/>
              <p:cNvSpPr>
                <a:spLocks noChangeArrowheads="1"/>
              </p:cNvSpPr>
              <p:nvPr/>
            </p:nvSpPr>
            <p:spPr bwMode="auto">
              <a:xfrm>
                <a:off x="4833" y="2937"/>
                <a:ext cx="178"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35" name="Rectangle 38"/>
              <p:cNvSpPr>
                <a:spLocks noChangeArrowheads="1"/>
              </p:cNvSpPr>
              <p:nvPr/>
            </p:nvSpPr>
            <p:spPr bwMode="auto">
              <a:xfrm>
                <a:off x="5010" y="2937"/>
                <a:ext cx="179"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36" name="Rectangle 39"/>
              <p:cNvSpPr>
                <a:spLocks noChangeArrowheads="1"/>
              </p:cNvSpPr>
              <p:nvPr/>
            </p:nvSpPr>
            <p:spPr bwMode="auto">
              <a:xfrm>
                <a:off x="5188" y="2937"/>
                <a:ext cx="178"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37" name="Rectangle 40"/>
              <p:cNvSpPr>
                <a:spLocks noChangeArrowheads="1"/>
              </p:cNvSpPr>
              <p:nvPr/>
            </p:nvSpPr>
            <p:spPr bwMode="auto">
              <a:xfrm>
                <a:off x="3590" y="2760"/>
                <a:ext cx="179"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38" name="Rectangle 41"/>
              <p:cNvSpPr>
                <a:spLocks noChangeArrowheads="1"/>
              </p:cNvSpPr>
              <p:nvPr/>
            </p:nvSpPr>
            <p:spPr bwMode="auto">
              <a:xfrm>
                <a:off x="3768" y="2760"/>
                <a:ext cx="178"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39" name="Rectangle 42"/>
              <p:cNvSpPr>
                <a:spLocks noChangeArrowheads="1"/>
              </p:cNvSpPr>
              <p:nvPr/>
            </p:nvSpPr>
            <p:spPr bwMode="auto">
              <a:xfrm>
                <a:off x="3945" y="2760"/>
                <a:ext cx="179"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40" name="Rectangle 43"/>
              <p:cNvSpPr>
                <a:spLocks noChangeArrowheads="1"/>
              </p:cNvSpPr>
              <p:nvPr/>
            </p:nvSpPr>
            <p:spPr bwMode="auto">
              <a:xfrm>
                <a:off x="4123" y="2760"/>
                <a:ext cx="178"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41" name="Rectangle 44"/>
              <p:cNvSpPr>
                <a:spLocks noChangeArrowheads="1"/>
              </p:cNvSpPr>
              <p:nvPr/>
            </p:nvSpPr>
            <p:spPr bwMode="auto">
              <a:xfrm>
                <a:off x="4300" y="2760"/>
                <a:ext cx="179"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42" name="Rectangle 45"/>
              <p:cNvSpPr>
                <a:spLocks noChangeArrowheads="1"/>
              </p:cNvSpPr>
              <p:nvPr/>
            </p:nvSpPr>
            <p:spPr bwMode="auto">
              <a:xfrm>
                <a:off x="4478" y="2760"/>
                <a:ext cx="178"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43" name="Rectangle 46"/>
              <p:cNvSpPr>
                <a:spLocks noChangeArrowheads="1"/>
              </p:cNvSpPr>
              <p:nvPr/>
            </p:nvSpPr>
            <p:spPr bwMode="auto">
              <a:xfrm>
                <a:off x="4655" y="2760"/>
                <a:ext cx="179"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44" name="Rectangle 47"/>
              <p:cNvSpPr>
                <a:spLocks noChangeArrowheads="1"/>
              </p:cNvSpPr>
              <p:nvPr/>
            </p:nvSpPr>
            <p:spPr bwMode="auto">
              <a:xfrm>
                <a:off x="4833" y="2760"/>
                <a:ext cx="178"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45" name="Rectangle 48"/>
              <p:cNvSpPr>
                <a:spLocks noChangeArrowheads="1"/>
              </p:cNvSpPr>
              <p:nvPr/>
            </p:nvSpPr>
            <p:spPr bwMode="auto">
              <a:xfrm>
                <a:off x="5010" y="2760"/>
                <a:ext cx="179"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46" name="Rectangle 49"/>
              <p:cNvSpPr>
                <a:spLocks noChangeArrowheads="1"/>
              </p:cNvSpPr>
              <p:nvPr/>
            </p:nvSpPr>
            <p:spPr bwMode="auto">
              <a:xfrm>
                <a:off x="5188" y="2760"/>
                <a:ext cx="178"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47" name="Rectangle 50"/>
              <p:cNvSpPr>
                <a:spLocks noChangeArrowheads="1"/>
              </p:cNvSpPr>
              <p:nvPr/>
            </p:nvSpPr>
            <p:spPr bwMode="auto">
              <a:xfrm>
                <a:off x="3590" y="2582"/>
                <a:ext cx="179"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48" name="Rectangle 51"/>
              <p:cNvSpPr>
                <a:spLocks noChangeArrowheads="1"/>
              </p:cNvSpPr>
              <p:nvPr/>
            </p:nvSpPr>
            <p:spPr bwMode="auto">
              <a:xfrm>
                <a:off x="3768" y="2582"/>
                <a:ext cx="178"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49" name="Rectangle 52"/>
              <p:cNvSpPr>
                <a:spLocks noChangeArrowheads="1"/>
              </p:cNvSpPr>
              <p:nvPr/>
            </p:nvSpPr>
            <p:spPr bwMode="auto">
              <a:xfrm>
                <a:off x="3945" y="2582"/>
                <a:ext cx="179"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50" name="Rectangle 53"/>
              <p:cNvSpPr>
                <a:spLocks noChangeArrowheads="1"/>
              </p:cNvSpPr>
              <p:nvPr/>
            </p:nvSpPr>
            <p:spPr bwMode="auto">
              <a:xfrm>
                <a:off x="4123" y="2582"/>
                <a:ext cx="178"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51" name="Rectangle 54"/>
              <p:cNvSpPr>
                <a:spLocks noChangeArrowheads="1"/>
              </p:cNvSpPr>
              <p:nvPr/>
            </p:nvSpPr>
            <p:spPr bwMode="auto">
              <a:xfrm>
                <a:off x="4300" y="2582"/>
                <a:ext cx="179"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52" name="Rectangle 55"/>
              <p:cNvSpPr>
                <a:spLocks noChangeArrowheads="1"/>
              </p:cNvSpPr>
              <p:nvPr/>
            </p:nvSpPr>
            <p:spPr bwMode="auto">
              <a:xfrm>
                <a:off x="4478" y="2582"/>
                <a:ext cx="178"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53" name="Rectangle 56"/>
              <p:cNvSpPr>
                <a:spLocks noChangeArrowheads="1"/>
              </p:cNvSpPr>
              <p:nvPr/>
            </p:nvSpPr>
            <p:spPr bwMode="auto">
              <a:xfrm>
                <a:off x="4655" y="2582"/>
                <a:ext cx="179"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54" name="Rectangle 57"/>
              <p:cNvSpPr>
                <a:spLocks noChangeArrowheads="1"/>
              </p:cNvSpPr>
              <p:nvPr/>
            </p:nvSpPr>
            <p:spPr bwMode="auto">
              <a:xfrm>
                <a:off x="4833" y="2582"/>
                <a:ext cx="178"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55" name="Rectangle 58"/>
              <p:cNvSpPr>
                <a:spLocks noChangeArrowheads="1"/>
              </p:cNvSpPr>
              <p:nvPr/>
            </p:nvSpPr>
            <p:spPr bwMode="auto">
              <a:xfrm>
                <a:off x="5010" y="2582"/>
                <a:ext cx="179"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56" name="Rectangle 59"/>
              <p:cNvSpPr>
                <a:spLocks noChangeArrowheads="1"/>
              </p:cNvSpPr>
              <p:nvPr/>
            </p:nvSpPr>
            <p:spPr bwMode="auto">
              <a:xfrm>
                <a:off x="5188" y="2582"/>
                <a:ext cx="178"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57" name="Rectangle 60"/>
              <p:cNvSpPr>
                <a:spLocks noChangeArrowheads="1"/>
              </p:cNvSpPr>
              <p:nvPr/>
            </p:nvSpPr>
            <p:spPr bwMode="auto">
              <a:xfrm>
                <a:off x="3590" y="2405"/>
                <a:ext cx="179"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58" name="Rectangle 61"/>
              <p:cNvSpPr>
                <a:spLocks noChangeArrowheads="1"/>
              </p:cNvSpPr>
              <p:nvPr/>
            </p:nvSpPr>
            <p:spPr bwMode="auto">
              <a:xfrm>
                <a:off x="3768" y="2405"/>
                <a:ext cx="178"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59" name="Rectangle 62"/>
              <p:cNvSpPr>
                <a:spLocks noChangeArrowheads="1"/>
              </p:cNvSpPr>
              <p:nvPr/>
            </p:nvSpPr>
            <p:spPr bwMode="auto">
              <a:xfrm>
                <a:off x="3945" y="2405"/>
                <a:ext cx="179"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60" name="Rectangle 63"/>
              <p:cNvSpPr>
                <a:spLocks noChangeArrowheads="1"/>
              </p:cNvSpPr>
              <p:nvPr/>
            </p:nvSpPr>
            <p:spPr bwMode="auto">
              <a:xfrm>
                <a:off x="4123" y="2405"/>
                <a:ext cx="178"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61" name="Rectangle 64"/>
              <p:cNvSpPr>
                <a:spLocks noChangeArrowheads="1"/>
              </p:cNvSpPr>
              <p:nvPr/>
            </p:nvSpPr>
            <p:spPr bwMode="auto">
              <a:xfrm>
                <a:off x="4300" y="2405"/>
                <a:ext cx="179"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62" name="Rectangle 65"/>
              <p:cNvSpPr>
                <a:spLocks noChangeArrowheads="1"/>
              </p:cNvSpPr>
              <p:nvPr/>
            </p:nvSpPr>
            <p:spPr bwMode="auto">
              <a:xfrm>
                <a:off x="4478" y="2405"/>
                <a:ext cx="178"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63" name="Rectangle 66"/>
              <p:cNvSpPr>
                <a:spLocks noChangeArrowheads="1"/>
              </p:cNvSpPr>
              <p:nvPr/>
            </p:nvSpPr>
            <p:spPr bwMode="auto">
              <a:xfrm>
                <a:off x="4655" y="2405"/>
                <a:ext cx="179"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64" name="Rectangle 67"/>
              <p:cNvSpPr>
                <a:spLocks noChangeArrowheads="1"/>
              </p:cNvSpPr>
              <p:nvPr/>
            </p:nvSpPr>
            <p:spPr bwMode="auto">
              <a:xfrm>
                <a:off x="4833" y="2405"/>
                <a:ext cx="178"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65" name="Rectangle 68"/>
              <p:cNvSpPr>
                <a:spLocks noChangeArrowheads="1"/>
              </p:cNvSpPr>
              <p:nvPr/>
            </p:nvSpPr>
            <p:spPr bwMode="auto">
              <a:xfrm>
                <a:off x="5010" y="2405"/>
                <a:ext cx="179"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66" name="Rectangle 69"/>
              <p:cNvSpPr>
                <a:spLocks noChangeArrowheads="1"/>
              </p:cNvSpPr>
              <p:nvPr/>
            </p:nvSpPr>
            <p:spPr bwMode="auto">
              <a:xfrm>
                <a:off x="5188" y="2405"/>
                <a:ext cx="178"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67" name="Rectangle 70"/>
              <p:cNvSpPr>
                <a:spLocks noChangeArrowheads="1"/>
              </p:cNvSpPr>
              <p:nvPr/>
            </p:nvSpPr>
            <p:spPr bwMode="auto">
              <a:xfrm>
                <a:off x="3590" y="2227"/>
                <a:ext cx="179" cy="179"/>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68" name="Rectangle 71"/>
              <p:cNvSpPr>
                <a:spLocks noChangeArrowheads="1"/>
              </p:cNvSpPr>
              <p:nvPr/>
            </p:nvSpPr>
            <p:spPr bwMode="auto">
              <a:xfrm>
                <a:off x="3768" y="2227"/>
                <a:ext cx="178" cy="179"/>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69" name="Rectangle 72"/>
              <p:cNvSpPr>
                <a:spLocks noChangeArrowheads="1"/>
              </p:cNvSpPr>
              <p:nvPr/>
            </p:nvSpPr>
            <p:spPr bwMode="auto">
              <a:xfrm>
                <a:off x="3945" y="2227"/>
                <a:ext cx="179" cy="179"/>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70" name="Rectangle 73"/>
              <p:cNvSpPr>
                <a:spLocks noChangeArrowheads="1"/>
              </p:cNvSpPr>
              <p:nvPr/>
            </p:nvSpPr>
            <p:spPr bwMode="auto">
              <a:xfrm>
                <a:off x="4123" y="2227"/>
                <a:ext cx="178" cy="179"/>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71" name="Rectangle 74"/>
              <p:cNvSpPr>
                <a:spLocks noChangeArrowheads="1"/>
              </p:cNvSpPr>
              <p:nvPr/>
            </p:nvSpPr>
            <p:spPr bwMode="auto">
              <a:xfrm>
                <a:off x="4300" y="2227"/>
                <a:ext cx="179" cy="179"/>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72" name="Rectangle 75"/>
              <p:cNvSpPr>
                <a:spLocks noChangeArrowheads="1"/>
              </p:cNvSpPr>
              <p:nvPr/>
            </p:nvSpPr>
            <p:spPr bwMode="auto">
              <a:xfrm>
                <a:off x="4478" y="2227"/>
                <a:ext cx="178" cy="179"/>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73" name="Rectangle 76"/>
              <p:cNvSpPr>
                <a:spLocks noChangeArrowheads="1"/>
              </p:cNvSpPr>
              <p:nvPr/>
            </p:nvSpPr>
            <p:spPr bwMode="auto">
              <a:xfrm>
                <a:off x="4655" y="2227"/>
                <a:ext cx="179" cy="179"/>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74" name="Rectangle 77"/>
              <p:cNvSpPr>
                <a:spLocks noChangeArrowheads="1"/>
              </p:cNvSpPr>
              <p:nvPr/>
            </p:nvSpPr>
            <p:spPr bwMode="auto">
              <a:xfrm>
                <a:off x="4833" y="2227"/>
                <a:ext cx="178" cy="179"/>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75" name="Rectangle 78"/>
              <p:cNvSpPr>
                <a:spLocks noChangeArrowheads="1"/>
              </p:cNvSpPr>
              <p:nvPr/>
            </p:nvSpPr>
            <p:spPr bwMode="auto">
              <a:xfrm>
                <a:off x="5010" y="2227"/>
                <a:ext cx="179" cy="179"/>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76" name="Rectangle 79"/>
              <p:cNvSpPr>
                <a:spLocks noChangeArrowheads="1"/>
              </p:cNvSpPr>
              <p:nvPr/>
            </p:nvSpPr>
            <p:spPr bwMode="auto">
              <a:xfrm>
                <a:off x="5188" y="2227"/>
                <a:ext cx="178" cy="179"/>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77" name="Rectangle 80"/>
              <p:cNvSpPr>
                <a:spLocks noChangeArrowheads="1"/>
              </p:cNvSpPr>
              <p:nvPr/>
            </p:nvSpPr>
            <p:spPr bwMode="auto">
              <a:xfrm>
                <a:off x="3590" y="2050"/>
                <a:ext cx="179"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78" name="Rectangle 81"/>
              <p:cNvSpPr>
                <a:spLocks noChangeArrowheads="1"/>
              </p:cNvSpPr>
              <p:nvPr/>
            </p:nvSpPr>
            <p:spPr bwMode="auto">
              <a:xfrm>
                <a:off x="3768" y="2050"/>
                <a:ext cx="178"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79" name="Rectangle 82"/>
              <p:cNvSpPr>
                <a:spLocks noChangeArrowheads="1"/>
              </p:cNvSpPr>
              <p:nvPr/>
            </p:nvSpPr>
            <p:spPr bwMode="auto">
              <a:xfrm>
                <a:off x="3945" y="2050"/>
                <a:ext cx="179"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80" name="Rectangle 83"/>
              <p:cNvSpPr>
                <a:spLocks noChangeArrowheads="1"/>
              </p:cNvSpPr>
              <p:nvPr/>
            </p:nvSpPr>
            <p:spPr bwMode="auto">
              <a:xfrm>
                <a:off x="4123" y="2050"/>
                <a:ext cx="178"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81" name="Rectangle 84"/>
              <p:cNvSpPr>
                <a:spLocks noChangeArrowheads="1"/>
              </p:cNvSpPr>
              <p:nvPr/>
            </p:nvSpPr>
            <p:spPr bwMode="auto">
              <a:xfrm>
                <a:off x="4300" y="2050"/>
                <a:ext cx="179"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82" name="Rectangle 85"/>
              <p:cNvSpPr>
                <a:spLocks noChangeArrowheads="1"/>
              </p:cNvSpPr>
              <p:nvPr/>
            </p:nvSpPr>
            <p:spPr bwMode="auto">
              <a:xfrm>
                <a:off x="4478" y="2050"/>
                <a:ext cx="178"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83" name="Rectangle 86"/>
              <p:cNvSpPr>
                <a:spLocks noChangeArrowheads="1"/>
              </p:cNvSpPr>
              <p:nvPr/>
            </p:nvSpPr>
            <p:spPr bwMode="auto">
              <a:xfrm>
                <a:off x="4655" y="2050"/>
                <a:ext cx="179"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84" name="Rectangle 87"/>
              <p:cNvSpPr>
                <a:spLocks noChangeArrowheads="1"/>
              </p:cNvSpPr>
              <p:nvPr/>
            </p:nvSpPr>
            <p:spPr bwMode="auto">
              <a:xfrm>
                <a:off x="4833" y="2050"/>
                <a:ext cx="178"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85" name="Rectangle 88"/>
              <p:cNvSpPr>
                <a:spLocks noChangeArrowheads="1"/>
              </p:cNvSpPr>
              <p:nvPr/>
            </p:nvSpPr>
            <p:spPr bwMode="auto">
              <a:xfrm>
                <a:off x="5010" y="2050"/>
                <a:ext cx="179"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86" name="Rectangle 89"/>
              <p:cNvSpPr>
                <a:spLocks noChangeArrowheads="1"/>
              </p:cNvSpPr>
              <p:nvPr/>
            </p:nvSpPr>
            <p:spPr bwMode="auto">
              <a:xfrm>
                <a:off x="5188" y="2050"/>
                <a:ext cx="178"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87" name="Rectangle 90"/>
              <p:cNvSpPr>
                <a:spLocks noChangeArrowheads="1"/>
              </p:cNvSpPr>
              <p:nvPr/>
            </p:nvSpPr>
            <p:spPr bwMode="auto">
              <a:xfrm>
                <a:off x="3590" y="1872"/>
                <a:ext cx="179" cy="179"/>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88" name="Rectangle 91"/>
              <p:cNvSpPr>
                <a:spLocks noChangeArrowheads="1"/>
              </p:cNvSpPr>
              <p:nvPr/>
            </p:nvSpPr>
            <p:spPr bwMode="auto">
              <a:xfrm>
                <a:off x="3768" y="1872"/>
                <a:ext cx="178" cy="179"/>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89" name="Rectangle 92"/>
              <p:cNvSpPr>
                <a:spLocks noChangeArrowheads="1"/>
              </p:cNvSpPr>
              <p:nvPr/>
            </p:nvSpPr>
            <p:spPr bwMode="auto">
              <a:xfrm>
                <a:off x="3945" y="1872"/>
                <a:ext cx="179" cy="179"/>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90" name="Rectangle 93"/>
              <p:cNvSpPr>
                <a:spLocks noChangeArrowheads="1"/>
              </p:cNvSpPr>
              <p:nvPr/>
            </p:nvSpPr>
            <p:spPr bwMode="auto">
              <a:xfrm>
                <a:off x="4123" y="1872"/>
                <a:ext cx="178" cy="179"/>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91" name="Rectangle 94"/>
              <p:cNvSpPr>
                <a:spLocks noChangeArrowheads="1"/>
              </p:cNvSpPr>
              <p:nvPr/>
            </p:nvSpPr>
            <p:spPr bwMode="auto">
              <a:xfrm>
                <a:off x="4300" y="1872"/>
                <a:ext cx="179" cy="179"/>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92" name="Rectangle 95"/>
              <p:cNvSpPr>
                <a:spLocks noChangeArrowheads="1"/>
              </p:cNvSpPr>
              <p:nvPr/>
            </p:nvSpPr>
            <p:spPr bwMode="auto">
              <a:xfrm>
                <a:off x="4478" y="1872"/>
                <a:ext cx="178" cy="179"/>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93" name="Rectangle 96"/>
              <p:cNvSpPr>
                <a:spLocks noChangeArrowheads="1"/>
              </p:cNvSpPr>
              <p:nvPr/>
            </p:nvSpPr>
            <p:spPr bwMode="auto">
              <a:xfrm>
                <a:off x="4655" y="1872"/>
                <a:ext cx="179" cy="179"/>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94" name="Rectangle 97"/>
              <p:cNvSpPr>
                <a:spLocks noChangeArrowheads="1"/>
              </p:cNvSpPr>
              <p:nvPr/>
            </p:nvSpPr>
            <p:spPr bwMode="auto">
              <a:xfrm>
                <a:off x="4833" y="1872"/>
                <a:ext cx="178" cy="179"/>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95" name="Rectangle 98"/>
              <p:cNvSpPr>
                <a:spLocks noChangeArrowheads="1"/>
              </p:cNvSpPr>
              <p:nvPr/>
            </p:nvSpPr>
            <p:spPr bwMode="auto">
              <a:xfrm>
                <a:off x="5010" y="1872"/>
                <a:ext cx="179" cy="179"/>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96" name="Rectangle 99"/>
              <p:cNvSpPr>
                <a:spLocks noChangeArrowheads="1"/>
              </p:cNvSpPr>
              <p:nvPr/>
            </p:nvSpPr>
            <p:spPr bwMode="auto">
              <a:xfrm>
                <a:off x="5188" y="1872"/>
                <a:ext cx="178" cy="179"/>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97" name="Rectangle 100"/>
              <p:cNvSpPr>
                <a:spLocks noChangeArrowheads="1"/>
              </p:cNvSpPr>
              <p:nvPr/>
            </p:nvSpPr>
            <p:spPr bwMode="auto">
              <a:xfrm>
                <a:off x="3590" y="1695"/>
                <a:ext cx="179"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98" name="Rectangle 101"/>
              <p:cNvSpPr>
                <a:spLocks noChangeArrowheads="1"/>
              </p:cNvSpPr>
              <p:nvPr/>
            </p:nvSpPr>
            <p:spPr bwMode="auto">
              <a:xfrm>
                <a:off x="3768" y="1695"/>
                <a:ext cx="178"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99" name="Rectangle 102"/>
              <p:cNvSpPr>
                <a:spLocks noChangeArrowheads="1"/>
              </p:cNvSpPr>
              <p:nvPr/>
            </p:nvSpPr>
            <p:spPr bwMode="auto">
              <a:xfrm>
                <a:off x="3945" y="1695"/>
                <a:ext cx="179"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900" name="Rectangle 103"/>
              <p:cNvSpPr>
                <a:spLocks noChangeArrowheads="1"/>
              </p:cNvSpPr>
              <p:nvPr/>
            </p:nvSpPr>
            <p:spPr bwMode="auto">
              <a:xfrm>
                <a:off x="4123" y="1695"/>
                <a:ext cx="178"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901" name="Rectangle 104"/>
              <p:cNvSpPr>
                <a:spLocks noChangeArrowheads="1"/>
              </p:cNvSpPr>
              <p:nvPr/>
            </p:nvSpPr>
            <p:spPr bwMode="auto">
              <a:xfrm>
                <a:off x="4300" y="1695"/>
                <a:ext cx="179"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902" name="Rectangle 105"/>
              <p:cNvSpPr>
                <a:spLocks noChangeArrowheads="1"/>
              </p:cNvSpPr>
              <p:nvPr/>
            </p:nvSpPr>
            <p:spPr bwMode="auto">
              <a:xfrm>
                <a:off x="4478" y="1695"/>
                <a:ext cx="178"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903" name="Rectangle 106"/>
              <p:cNvSpPr>
                <a:spLocks noChangeArrowheads="1"/>
              </p:cNvSpPr>
              <p:nvPr/>
            </p:nvSpPr>
            <p:spPr bwMode="auto">
              <a:xfrm>
                <a:off x="4655" y="1695"/>
                <a:ext cx="179"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904" name="Rectangle 107"/>
              <p:cNvSpPr>
                <a:spLocks noChangeArrowheads="1"/>
              </p:cNvSpPr>
              <p:nvPr/>
            </p:nvSpPr>
            <p:spPr bwMode="auto">
              <a:xfrm>
                <a:off x="4833" y="1695"/>
                <a:ext cx="178"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905" name="Rectangle 108"/>
              <p:cNvSpPr>
                <a:spLocks noChangeArrowheads="1"/>
              </p:cNvSpPr>
              <p:nvPr/>
            </p:nvSpPr>
            <p:spPr bwMode="auto">
              <a:xfrm>
                <a:off x="5010" y="1695"/>
                <a:ext cx="179"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906" name="Rectangle 109"/>
              <p:cNvSpPr>
                <a:spLocks noChangeArrowheads="1"/>
              </p:cNvSpPr>
              <p:nvPr/>
            </p:nvSpPr>
            <p:spPr bwMode="auto">
              <a:xfrm>
                <a:off x="5188" y="1695"/>
                <a:ext cx="178" cy="178"/>
              </a:xfrm>
              <a:prstGeom prst="rect">
                <a:avLst/>
              </a:prstGeom>
              <a:noFill/>
              <a:ln w="1588">
                <a:solidFill>
                  <a:srgbClr val="C0C0C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907" name="Rectangle 110"/>
              <p:cNvSpPr>
                <a:spLocks noChangeArrowheads="1"/>
              </p:cNvSpPr>
              <p:nvPr/>
            </p:nvSpPr>
            <p:spPr bwMode="auto">
              <a:xfrm>
                <a:off x="3697" y="3470"/>
                <a:ext cx="15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908" name="Rectangle 111"/>
              <p:cNvSpPr>
                <a:spLocks noChangeArrowheads="1"/>
              </p:cNvSpPr>
              <p:nvPr/>
            </p:nvSpPr>
            <p:spPr bwMode="auto">
              <a:xfrm>
                <a:off x="3740" y="3501"/>
                <a:ext cx="59"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800">
                    <a:solidFill>
                      <a:srgbClr val="000000"/>
                    </a:solidFill>
                  </a:rPr>
                  <a:t>1</a:t>
                </a:r>
                <a:endParaRPr lang="en-US" altLang="en-US"/>
              </a:p>
            </p:txBody>
          </p:sp>
          <p:sp>
            <p:nvSpPr>
              <p:cNvPr id="32909" name="Rectangle 112"/>
              <p:cNvSpPr>
                <a:spLocks noChangeArrowheads="1"/>
              </p:cNvSpPr>
              <p:nvPr/>
            </p:nvSpPr>
            <p:spPr bwMode="auto">
              <a:xfrm>
                <a:off x="3874" y="3470"/>
                <a:ext cx="15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910" name="Rectangle 113"/>
              <p:cNvSpPr>
                <a:spLocks noChangeArrowheads="1"/>
              </p:cNvSpPr>
              <p:nvPr/>
            </p:nvSpPr>
            <p:spPr bwMode="auto">
              <a:xfrm>
                <a:off x="3917" y="3501"/>
                <a:ext cx="59"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800">
                    <a:solidFill>
                      <a:srgbClr val="000000"/>
                    </a:solidFill>
                  </a:rPr>
                  <a:t>2</a:t>
                </a:r>
                <a:endParaRPr lang="en-US" altLang="en-US"/>
              </a:p>
            </p:txBody>
          </p:sp>
          <p:sp>
            <p:nvSpPr>
              <p:cNvPr id="32911" name="Rectangle 114"/>
              <p:cNvSpPr>
                <a:spLocks noChangeArrowheads="1"/>
              </p:cNvSpPr>
              <p:nvPr/>
            </p:nvSpPr>
            <p:spPr bwMode="auto">
              <a:xfrm>
                <a:off x="4052" y="3470"/>
                <a:ext cx="15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912" name="Rectangle 115"/>
              <p:cNvSpPr>
                <a:spLocks noChangeArrowheads="1"/>
              </p:cNvSpPr>
              <p:nvPr/>
            </p:nvSpPr>
            <p:spPr bwMode="auto">
              <a:xfrm>
                <a:off x="4095" y="3501"/>
                <a:ext cx="59"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800">
                    <a:solidFill>
                      <a:srgbClr val="000000"/>
                    </a:solidFill>
                  </a:rPr>
                  <a:t>3</a:t>
                </a:r>
                <a:endParaRPr lang="en-US" altLang="en-US"/>
              </a:p>
            </p:txBody>
          </p:sp>
          <p:sp>
            <p:nvSpPr>
              <p:cNvPr id="32913" name="Rectangle 116"/>
              <p:cNvSpPr>
                <a:spLocks noChangeArrowheads="1"/>
              </p:cNvSpPr>
              <p:nvPr/>
            </p:nvSpPr>
            <p:spPr bwMode="auto">
              <a:xfrm>
                <a:off x="4229" y="3470"/>
                <a:ext cx="15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914" name="Rectangle 117"/>
              <p:cNvSpPr>
                <a:spLocks noChangeArrowheads="1"/>
              </p:cNvSpPr>
              <p:nvPr/>
            </p:nvSpPr>
            <p:spPr bwMode="auto">
              <a:xfrm>
                <a:off x="4272" y="3501"/>
                <a:ext cx="59"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800">
                    <a:solidFill>
                      <a:srgbClr val="000000"/>
                    </a:solidFill>
                  </a:rPr>
                  <a:t>4</a:t>
                </a:r>
                <a:endParaRPr lang="en-US" altLang="en-US"/>
              </a:p>
            </p:txBody>
          </p:sp>
          <p:sp>
            <p:nvSpPr>
              <p:cNvPr id="32915" name="Rectangle 118"/>
              <p:cNvSpPr>
                <a:spLocks noChangeArrowheads="1"/>
              </p:cNvSpPr>
              <p:nvPr/>
            </p:nvSpPr>
            <p:spPr bwMode="auto">
              <a:xfrm>
                <a:off x="4407" y="3470"/>
                <a:ext cx="15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916" name="Rectangle 119"/>
              <p:cNvSpPr>
                <a:spLocks noChangeArrowheads="1"/>
              </p:cNvSpPr>
              <p:nvPr/>
            </p:nvSpPr>
            <p:spPr bwMode="auto">
              <a:xfrm>
                <a:off x="4451" y="3501"/>
                <a:ext cx="59"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800">
                    <a:solidFill>
                      <a:srgbClr val="000000"/>
                    </a:solidFill>
                  </a:rPr>
                  <a:t>5</a:t>
                </a:r>
                <a:endParaRPr lang="en-US" altLang="en-US"/>
              </a:p>
            </p:txBody>
          </p:sp>
          <p:sp>
            <p:nvSpPr>
              <p:cNvPr id="32917" name="Rectangle 120"/>
              <p:cNvSpPr>
                <a:spLocks noChangeArrowheads="1"/>
              </p:cNvSpPr>
              <p:nvPr/>
            </p:nvSpPr>
            <p:spPr bwMode="auto">
              <a:xfrm>
                <a:off x="4584" y="3470"/>
                <a:ext cx="15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918" name="Rectangle 121"/>
              <p:cNvSpPr>
                <a:spLocks noChangeArrowheads="1"/>
              </p:cNvSpPr>
              <p:nvPr/>
            </p:nvSpPr>
            <p:spPr bwMode="auto">
              <a:xfrm>
                <a:off x="4627" y="3501"/>
                <a:ext cx="59"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800">
                    <a:solidFill>
                      <a:srgbClr val="000000"/>
                    </a:solidFill>
                  </a:rPr>
                  <a:t>6</a:t>
                </a:r>
                <a:endParaRPr lang="en-US" altLang="en-US"/>
              </a:p>
            </p:txBody>
          </p:sp>
          <p:sp>
            <p:nvSpPr>
              <p:cNvPr id="32919" name="Rectangle 122"/>
              <p:cNvSpPr>
                <a:spLocks noChangeArrowheads="1"/>
              </p:cNvSpPr>
              <p:nvPr/>
            </p:nvSpPr>
            <p:spPr bwMode="auto">
              <a:xfrm>
                <a:off x="4762" y="3470"/>
                <a:ext cx="15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920" name="Rectangle 123"/>
              <p:cNvSpPr>
                <a:spLocks noChangeArrowheads="1"/>
              </p:cNvSpPr>
              <p:nvPr/>
            </p:nvSpPr>
            <p:spPr bwMode="auto">
              <a:xfrm>
                <a:off x="4805" y="3501"/>
                <a:ext cx="59"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800">
                    <a:solidFill>
                      <a:srgbClr val="000000"/>
                    </a:solidFill>
                  </a:rPr>
                  <a:t>7</a:t>
                </a:r>
                <a:endParaRPr lang="en-US" altLang="en-US"/>
              </a:p>
            </p:txBody>
          </p:sp>
          <p:sp>
            <p:nvSpPr>
              <p:cNvPr id="32921" name="Rectangle 124"/>
              <p:cNvSpPr>
                <a:spLocks noChangeArrowheads="1"/>
              </p:cNvSpPr>
              <p:nvPr/>
            </p:nvSpPr>
            <p:spPr bwMode="auto">
              <a:xfrm>
                <a:off x="4939" y="3470"/>
                <a:ext cx="15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922" name="Rectangle 125"/>
              <p:cNvSpPr>
                <a:spLocks noChangeArrowheads="1"/>
              </p:cNvSpPr>
              <p:nvPr/>
            </p:nvSpPr>
            <p:spPr bwMode="auto">
              <a:xfrm>
                <a:off x="4982" y="3501"/>
                <a:ext cx="59"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800">
                    <a:solidFill>
                      <a:srgbClr val="000000"/>
                    </a:solidFill>
                  </a:rPr>
                  <a:t>8</a:t>
                </a:r>
                <a:endParaRPr lang="en-US" altLang="en-US"/>
              </a:p>
            </p:txBody>
          </p:sp>
          <p:sp>
            <p:nvSpPr>
              <p:cNvPr id="32923" name="Rectangle 126"/>
              <p:cNvSpPr>
                <a:spLocks noChangeArrowheads="1"/>
              </p:cNvSpPr>
              <p:nvPr/>
            </p:nvSpPr>
            <p:spPr bwMode="auto">
              <a:xfrm>
                <a:off x="5117" y="3470"/>
                <a:ext cx="15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924" name="Rectangle 127"/>
              <p:cNvSpPr>
                <a:spLocks noChangeArrowheads="1"/>
              </p:cNvSpPr>
              <p:nvPr/>
            </p:nvSpPr>
            <p:spPr bwMode="auto">
              <a:xfrm>
                <a:off x="5160" y="3501"/>
                <a:ext cx="59"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800">
                    <a:solidFill>
                      <a:srgbClr val="000000"/>
                    </a:solidFill>
                  </a:rPr>
                  <a:t>9</a:t>
                </a:r>
                <a:endParaRPr lang="en-US" altLang="en-US"/>
              </a:p>
            </p:txBody>
          </p:sp>
          <p:sp>
            <p:nvSpPr>
              <p:cNvPr id="32925" name="Rectangle 128"/>
              <p:cNvSpPr>
                <a:spLocks noChangeArrowheads="1"/>
              </p:cNvSpPr>
              <p:nvPr/>
            </p:nvSpPr>
            <p:spPr bwMode="auto">
              <a:xfrm>
                <a:off x="5259" y="3470"/>
                <a:ext cx="22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926" name="Rectangle 129"/>
              <p:cNvSpPr>
                <a:spLocks noChangeArrowheads="1"/>
              </p:cNvSpPr>
              <p:nvPr/>
            </p:nvSpPr>
            <p:spPr bwMode="auto">
              <a:xfrm>
                <a:off x="5302" y="3501"/>
                <a:ext cx="119"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800">
                    <a:solidFill>
                      <a:srgbClr val="000000"/>
                    </a:solidFill>
                  </a:rPr>
                  <a:t>10</a:t>
                </a:r>
                <a:endParaRPr lang="en-US" altLang="en-US"/>
              </a:p>
            </p:txBody>
          </p:sp>
          <p:sp>
            <p:nvSpPr>
              <p:cNvPr id="32927" name="Rectangle 130"/>
              <p:cNvSpPr>
                <a:spLocks noChangeArrowheads="1"/>
              </p:cNvSpPr>
              <p:nvPr/>
            </p:nvSpPr>
            <p:spPr bwMode="auto">
              <a:xfrm>
                <a:off x="3413" y="3186"/>
                <a:ext cx="15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928" name="Rectangle 131"/>
              <p:cNvSpPr>
                <a:spLocks noChangeArrowheads="1"/>
              </p:cNvSpPr>
              <p:nvPr/>
            </p:nvSpPr>
            <p:spPr bwMode="auto">
              <a:xfrm>
                <a:off x="3456" y="3217"/>
                <a:ext cx="59"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800">
                    <a:solidFill>
                      <a:srgbClr val="000000"/>
                    </a:solidFill>
                  </a:rPr>
                  <a:t>1</a:t>
                </a:r>
                <a:endParaRPr lang="en-US" altLang="en-US"/>
              </a:p>
            </p:txBody>
          </p:sp>
          <p:sp>
            <p:nvSpPr>
              <p:cNvPr id="32929" name="Rectangle 132"/>
              <p:cNvSpPr>
                <a:spLocks noChangeArrowheads="1"/>
              </p:cNvSpPr>
              <p:nvPr/>
            </p:nvSpPr>
            <p:spPr bwMode="auto">
              <a:xfrm>
                <a:off x="3413" y="3008"/>
                <a:ext cx="157"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930" name="Rectangle 133"/>
              <p:cNvSpPr>
                <a:spLocks noChangeArrowheads="1"/>
              </p:cNvSpPr>
              <p:nvPr/>
            </p:nvSpPr>
            <p:spPr bwMode="auto">
              <a:xfrm>
                <a:off x="3456" y="3039"/>
                <a:ext cx="59"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800">
                    <a:solidFill>
                      <a:srgbClr val="000000"/>
                    </a:solidFill>
                  </a:rPr>
                  <a:t>2</a:t>
                </a:r>
                <a:endParaRPr lang="en-US" altLang="en-US"/>
              </a:p>
            </p:txBody>
          </p:sp>
          <p:sp>
            <p:nvSpPr>
              <p:cNvPr id="32931" name="Rectangle 134"/>
              <p:cNvSpPr>
                <a:spLocks noChangeArrowheads="1"/>
              </p:cNvSpPr>
              <p:nvPr/>
            </p:nvSpPr>
            <p:spPr bwMode="auto">
              <a:xfrm>
                <a:off x="3413" y="2831"/>
                <a:ext cx="15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932" name="Rectangle 135"/>
              <p:cNvSpPr>
                <a:spLocks noChangeArrowheads="1"/>
              </p:cNvSpPr>
              <p:nvPr/>
            </p:nvSpPr>
            <p:spPr bwMode="auto">
              <a:xfrm>
                <a:off x="3456" y="2862"/>
                <a:ext cx="59"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800">
                    <a:solidFill>
                      <a:srgbClr val="000000"/>
                    </a:solidFill>
                  </a:rPr>
                  <a:t>3</a:t>
                </a:r>
                <a:endParaRPr lang="en-US" altLang="en-US"/>
              </a:p>
            </p:txBody>
          </p:sp>
          <p:sp>
            <p:nvSpPr>
              <p:cNvPr id="32933" name="Rectangle 136"/>
              <p:cNvSpPr>
                <a:spLocks noChangeArrowheads="1"/>
              </p:cNvSpPr>
              <p:nvPr/>
            </p:nvSpPr>
            <p:spPr bwMode="auto">
              <a:xfrm>
                <a:off x="3413" y="2653"/>
                <a:ext cx="157"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934" name="Rectangle 137"/>
              <p:cNvSpPr>
                <a:spLocks noChangeArrowheads="1"/>
              </p:cNvSpPr>
              <p:nvPr/>
            </p:nvSpPr>
            <p:spPr bwMode="auto">
              <a:xfrm>
                <a:off x="3456" y="2684"/>
                <a:ext cx="59"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800">
                    <a:solidFill>
                      <a:srgbClr val="000000"/>
                    </a:solidFill>
                  </a:rPr>
                  <a:t>4</a:t>
                </a:r>
                <a:endParaRPr lang="en-US" altLang="en-US"/>
              </a:p>
            </p:txBody>
          </p:sp>
          <p:sp>
            <p:nvSpPr>
              <p:cNvPr id="32935" name="Rectangle 138"/>
              <p:cNvSpPr>
                <a:spLocks noChangeArrowheads="1"/>
              </p:cNvSpPr>
              <p:nvPr/>
            </p:nvSpPr>
            <p:spPr bwMode="auto">
              <a:xfrm>
                <a:off x="3413" y="2476"/>
                <a:ext cx="15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936" name="Rectangle 139"/>
              <p:cNvSpPr>
                <a:spLocks noChangeArrowheads="1"/>
              </p:cNvSpPr>
              <p:nvPr/>
            </p:nvSpPr>
            <p:spPr bwMode="auto">
              <a:xfrm>
                <a:off x="3456" y="2508"/>
                <a:ext cx="59"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800">
                    <a:solidFill>
                      <a:srgbClr val="000000"/>
                    </a:solidFill>
                  </a:rPr>
                  <a:t>5</a:t>
                </a:r>
                <a:endParaRPr lang="en-US" altLang="en-US"/>
              </a:p>
            </p:txBody>
          </p:sp>
          <p:sp>
            <p:nvSpPr>
              <p:cNvPr id="32937" name="Rectangle 140"/>
              <p:cNvSpPr>
                <a:spLocks noChangeArrowheads="1"/>
              </p:cNvSpPr>
              <p:nvPr/>
            </p:nvSpPr>
            <p:spPr bwMode="auto">
              <a:xfrm>
                <a:off x="3413" y="2298"/>
                <a:ext cx="157"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938" name="Rectangle 141"/>
              <p:cNvSpPr>
                <a:spLocks noChangeArrowheads="1"/>
              </p:cNvSpPr>
              <p:nvPr/>
            </p:nvSpPr>
            <p:spPr bwMode="auto">
              <a:xfrm>
                <a:off x="3456" y="2330"/>
                <a:ext cx="59"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800">
                    <a:solidFill>
                      <a:srgbClr val="000000"/>
                    </a:solidFill>
                  </a:rPr>
                  <a:t>6</a:t>
                </a:r>
                <a:endParaRPr lang="en-US" altLang="en-US"/>
              </a:p>
            </p:txBody>
          </p:sp>
          <p:sp>
            <p:nvSpPr>
              <p:cNvPr id="32939" name="Rectangle 142"/>
              <p:cNvSpPr>
                <a:spLocks noChangeArrowheads="1"/>
              </p:cNvSpPr>
              <p:nvPr/>
            </p:nvSpPr>
            <p:spPr bwMode="auto">
              <a:xfrm>
                <a:off x="3413" y="2121"/>
                <a:ext cx="157"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940" name="Rectangle 143"/>
              <p:cNvSpPr>
                <a:spLocks noChangeArrowheads="1"/>
              </p:cNvSpPr>
              <p:nvPr/>
            </p:nvSpPr>
            <p:spPr bwMode="auto">
              <a:xfrm>
                <a:off x="3456" y="2153"/>
                <a:ext cx="59"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800">
                    <a:solidFill>
                      <a:srgbClr val="000000"/>
                    </a:solidFill>
                  </a:rPr>
                  <a:t>7</a:t>
                </a:r>
                <a:endParaRPr lang="en-US" altLang="en-US"/>
              </a:p>
            </p:txBody>
          </p:sp>
          <p:sp>
            <p:nvSpPr>
              <p:cNvPr id="32941" name="Rectangle 144"/>
              <p:cNvSpPr>
                <a:spLocks noChangeArrowheads="1"/>
              </p:cNvSpPr>
              <p:nvPr/>
            </p:nvSpPr>
            <p:spPr bwMode="auto">
              <a:xfrm>
                <a:off x="3413" y="1943"/>
                <a:ext cx="157"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942" name="Rectangle 145"/>
              <p:cNvSpPr>
                <a:spLocks noChangeArrowheads="1"/>
              </p:cNvSpPr>
              <p:nvPr/>
            </p:nvSpPr>
            <p:spPr bwMode="auto">
              <a:xfrm>
                <a:off x="3456" y="1975"/>
                <a:ext cx="59"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800">
                    <a:solidFill>
                      <a:srgbClr val="000000"/>
                    </a:solidFill>
                  </a:rPr>
                  <a:t>8</a:t>
                </a:r>
                <a:endParaRPr lang="en-US" altLang="en-US"/>
              </a:p>
            </p:txBody>
          </p:sp>
          <p:sp>
            <p:nvSpPr>
              <p:cNvPr id="32943" name="Rectangle 146"/>
              <p:cNvSpPr>
                <a:spLocks noChangeArrowheads="1"/>
              </p:cNvSpPr>
              <p:nvPr/>
            </p:nvSpPr>
            <p:spPr bwMode="auto">
              <a:xfrm>
                <a:off x="3413" y="1766"/>
                <a:ext cx="157"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944" name="Rectangle 147"/>
              <p:cNvSpPr>
                <a:spLocks noChangeArrowheads="1"/>
              </p:cNvSpPr>
              <p:nvPr/>
            </p:nvSpPr>
            <p:spPr bwMode="auto">
              <a:xfrm>
                <a:off x="3456" y="1797"/>
                <a:ext cx="59"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800">
                    <a:solidFill>
                      <a:srgbClr val="000000"/>
                    </a:solidFill>
                  </a:rPr>
                  <a:t>9</a:t>
                </a:r>
                <a:endParaRPr lang="en-US" altLang="en-US"/>
              </a:p>
            </p:txBody>
          </p:sp>
          <p:sp>
            <p:nvSpPr>
              <p:cNvPr id="32945" name="Rectangle 148"/>
              <p:cNvSpPr>
                <a:spLocks noChangeArrowheads="1"/>
              </p:cNvSpPr>
              <p:nvPr/>
            </p:nvSpPr>
            <p:spPr bwMode="auto">
              <a:xfrm>
                <a:off x="3590" y="3464"/>
                <a:ext cx="1775" cy="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946" name="Rectangle 149"/>
              <p:cNvSpPr>
                <a:spLocks noChangeArrowheads="1"/>
              </p:cNvSpPr>
              <p:nvPr/>
            </p:nvSpPr>
            <p:spPr bwMode="auto">
              <a:xfrm>
                <a:off x="3585" y="1695"/>
                <a:ext cx="11" cy="17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grpSp>
        <p:sp>
          <p:nvSpPr>
            <p:cNvPr id="32795" name="Oval 150"/>
            <p:cNvSpPr>
              <a:spLocks noChangeArrowheads="1"/>
            </p:cNvSpPr>
            <p:nvPr/>
          </p:nvSpPr>
          <p:spPr bwMode="auto">
            <a:xfrm>
              <a:off x="3816" y="2836"/>
              <a:ext cx="72" cy="72"/>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796" name="Oval 151"/>
            <p:cNvSpPr>
              <a:spLocks noChangeArrowheads="1"/>
            </p:cNvSpPr>
            <p:nvPr/>
          </p:nvSpPr>
          <p:spPr bwMode="auto">
            <a:xfrm>
              <a:off x="3981" y="2547"/>
              <a:ext cx="72" cy="71"/>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797" name="Oval 152"/>
            <p:cNvSpPr>
              <a:spLocks noChangeArrowheads="1"/>
            </p:cNvSpPr>
            <p:nvPr/>
          </p:nvSpPr>
          <p:spPr bwMode="auto">
            <a:xfrm>
              <a:off x="3803" y="2547"/>
              <a:ext cx="72" cy="71"/>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798" name="Oval 153"/>
            <p:cNvSpPr>
              <a:spLocks noChangeArrowheads="1"/>
            </p:cNvSpPr>
            <p:nvPr/>
          </p:nvSpPr>
          <p:spPr bwMode="auto">
            <a:xfrm>
              <a:off x="4087" y="2724"/>
              <a:ext cx="72" cy="72"/>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799" name="Oval 154"/>
            <p:cNvSpPr>
              <a:spLocks noChangeArrowheads="1"/>
            </p:cNvSpPr>
            <p:nvPr/>
          </p:nvSpPr>
          <p:spPr bwMode="auto">
            <a:xfrm>
              <a:off x="4908" y="2158"/>
              <a:ext cx="72" cy="72"/>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00" name="Oval 155"/>
            <p:cNvSpPr>
              <a:spLocks noChangeArrowheads="1"/>
            </p:cNvSpPr>
            <p:nvPr/>
          </p:nvSpPr>
          <p:spPr bwMode="auto">
            <a:xfrm>
              <a:off x="5073" y="1869"/>
              <a:ext cx="72" cy="71"/>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01" name="Oval 156"/>
            <p:cNvSpPr>
              <a:spLocks noChangeArrowheads="1"/>
            </p:cNvSpPr>
            <p:nvPr/>
          </p:nvSpPr>
          <p:spPr bwMode="auto">
            <a:xfrm>
              <a:off x="4895" y="1869"/>
              <a:ext cx="72" cy="71"/>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02" name="Oval 157"/>
            <p:cNvSpPr>
              <a:spLocks noChangeArrowheads="1"/>
            </p:cNvSpPr>
            <p:nvPr/>
          </p:nvSpPr>
          <p:spPr bwMode="auto">
            <a:xfrm>
              <a:off x="5179" y="2046"/>
              <a:ext cx="72" cy="72"/>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03" name="Oval 158"/>
            <p:cNvSpPr>
              <a:spLocks noChangeArrowheads="1"/>
            </p:cNvSpPr>
            <p:nvPr/>
          </p:nvSpPr>
          <p:spPr bwMode="auto">
            <a:xfrm>
              <a:off x="4974" y="2644"/>
              <a:ext cx="72" cy="72"/>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04" name="Oval 159"/>
            <p:cNvSpPr>
              <a:spLocks noChangeArrowheads="1"/>
            </p:cNvSpPr>
            <p:nvPr/>
          </p:nvSpPr>
          <p:spPr bwMode="auto">
            <a:xfrm>
              <a:off x="5139" y="2355"/>
              <a:ext cx="72" cy="71"/>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05" name="Oval 160"/>
            <p:cNvSpPr>
              <a:spLocks noChangeArrowheads="1"/>
            </p:cNvSpPr>
            <p:nvPr/>
          </p:nvSpPr>
          <p:spPr bwMode="auto">
            <a:xfrm>
              <a:off x="4961" y="2355"/>
              <a:ext cx="72" cy="71"/>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806" name="Oval 161"/>
            <p:cNvSpPr>
              <a:spLocks noChangeArrowheads="1"/>
            </p:cNvSpPr>
            <p:nvPr/>
          </p:nvSpPr>
          <p:spPr bwMode="auto">
            <a:xfrm>
              <a:off x="5245" y="2532"/>
              <a:ext cx="72" cy="72"/>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grpSp>
      <p:sp>
        <p:nvSpPr>
          <p:cNvPr id="32774" name="Oval 162"/>
          <p:cNvSpPr>
            <a:spLocks noChangeArrowheads="1"/>
          </p:cNvSpPr>
          <p:nvPr/>
        </p:nvSpPr>
        <p:spPr bwMode="auto">
          <a:xfrm>
            <a:off x="5543550" y="3214687"/>
            <a:ext cx="133350" cy="100013"/>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775" name="Oval 163"/>
          <p:cNvSpPr>
            <a:spLocks noChangeArrowheads="1"/>
          </p:cNvSpPr>
          <p:nvPr/>
        </p:nvSpPr>
        <p:spPr bwMode="auto">
          <a:xfrm>
            <a:off x="8058150" y="2428875"/>
            <a:ext cx="133350" cy="100013"/>
          </a:xfrm>
          <a:prstGeom prst="ellipse">
            <a:avLst/>
          </a:prstGeom>
          <a:solidFill>
            <a:srgbClr val="FF00FF"/>
          </a:soli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2776" name="Line 164"/>
          <p:cNvSpPr>
            <a:spLocks noChangeShapeType="1"/>
          </p:cNvSpPr>
          <p:nvPr/>
        </p:nvSpPr>
        <p:spPr bwMode="auto">
          <a:xfrm flipH="1" flipV="1">
            <a:off x="5476876" y="3076575"/>
            <a:ext cx="92075" cy="142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77" name="Line 165"/>
          <p:cNvSpPr>
            <a:spLocks noChangeShapeType="1"/>
          </p:cNvSpPr>
          <p:nvPr/>
        </p:nvSpPr>
        <p:spPr bwMode="auto">
          <a:xfrm flipV="1">
            <a:off x="5645151" y="3069432"/>
            <a:ext cx="142875" cy="1547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78" name="Line 166"/>
          <p:cNvSpPr>
            <a:spLocks noChangeShapeType="1"/>
          </p:cNvSpPr>
          <p:nvPr/>
        </p:nvSpPr>
        <p:spPr bwMode="auto">
          <a:xfrm flipH="1">
            <a:off x="5505451" y="3309938"/>
            <a:ext cx="73025" cy="1309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79" name="Line 167"/>
          <p:cNvSpPr>
            <a:spLocks noChangeShapeType="1"/>
          </p:cNvSpPr>
          <p:nvPr/>
        </p:nvSpPr>
        <p:spPr bwMode="auto">
          <a:xfrm>
            <a:off x="5676900" y="3278982"/>
            <a:ext cx="311150" cy="309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80" name="Line 168"/>
          <p:cNvSpPr>
            <a:spLocks noChangeShapeType="1"/>
          </p:cNvSpPr>
          <p:nvPr/>
        </p:nvSpPr>
        <p:spPr bwMode="auto">
          <a:xfrm flipH="1" flipV="1">
            <a:off x="7832726" y="1978819"/>
            <a:ext cx="263525" cy="452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81" name="Line 169"/>
          <p:cNvSpPr>
            <a:spLocks noChangeShapeType="1"/>
          </p:cNvSpPr>
          <p:nvPr/>
        </p:nvSpPr>
        <p:spPr bwMode="auto">
          <a:xfrm flipV="1">
            <a:off x="8128001" y="1981200"/>
            <a:ext cx="53975" cy="44529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82" name="Line 170"/>
          <p:cNvSpPr>
            <a:spLocks noChangeShapeType="1"/>
          </p:cNvSpPr>
          <p:nvPr/>
        </p:nvSpPr>
        <p:spPr bwMode="auto">
          <a:xfrm flipV="1">
            <a:off x="8159751" y="2255044"/>
            <a:ext cx="206375" cy="1833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83" name="Line 171"/>
          <p:cNvSpPr>
            <a:spLocks noChangeShapeType="1"/>
          </p:cNvSpPr>
          <p:nvPr/>
        </p:nvSpPr>
        <p:spPr bwMode="auto">
          <a:xfrm flipH="1" flipV="1">
            <a:off x="7908925" y="2419350"/>
            <a:ext cx="152400" cy="357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84" name="Line 172"/>
          <p:cNvSpPr>
            <a:spLocks noChangeShapeType="1"/>
          </p:cNvSpPr>
          <p:nvPr/>
        </p:nvSpPr>
        <p:spPr bwMode="auto">
          <a:xfrm flipH="1">
            <a:off x="7988300" y="2521744"/>
            <a:ext cx="101600" cy="14049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85" name="Line 173"/>
          <p:cNvSpPr>
            <a:spLocks noChangeShapeType="1"/>
          </p:cNvSpPr>
          <p:nvPr/>
        </p:nvSpPr>
        <p:spPr bwMode="auto">
          <a:xfrm>
            <a:off x="8169276" y="2519362"/>
            <a:ext cx="123825" cy="142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86" name="Line 174"/>
          <p:cNvSpPr>
            <a:spLocks noChangeShapeType="1"/>
          </p:cNvSpPr>
          <p:nvPr/>
        </p:nvSpPr>
        <p:spPr bwMode="auto">
          <a:xfrm flipH="1">
            <a:off x="7988301" y="2526506"/>
            <a:ext cx="130175" cy="600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87" name="Line 175"/>
          <p:cNvSpPr>
            <a:spLocks noChangeShapeType="1"/>
          </p:cNvSpPr>
          <p:nvPr/>
        </p:nvSpPr>
        <p:spPr bwMode="auto">
          <a:xfrm flipH="1" flipV="1">
            <a:off x="8369301" y="2764632"/>
            <a:ext cx="149225" cy="1881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88" name="Line 176"/>
          <p:cNvSpPr>
            <a:spLocks noChangeShapeType="1"/>
          </p:cNvSpPr>
          <p:nvPr/>
        </p:nvSpPr>
        <p:spPr bwMode="auto">
          <a:xfrm flipV="1">
            <a:off x="1519686" y="2858887"/>
            <a:ext cx="361950" cy="9572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2789" name="Text Box 177"/>
          <p:cNvSpPr txBox="1">
            <a:spLocks noChangeArrowheads="1"/>
          </p:cNvSpPr>
          <p:nvPr/>
        </p:nvSpPr>
        <p:spPr bwMode="auto">
          <a:xfrm>
            <a:off x="188660" y="3750795"/>
            <a:ext cx="27350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dirty="0"/>
              <a:t>Objective Function</a:t>
            </a:r>
          </a:p>
        </p:txBody>
      </p:sp>
    </p:spTree>
    <p:extLst>
      <p:ext uri="{BB962C8B-B14F-4D97-AF65-F5344CB8AC3E}">
        <p14:creationId xmlns:p14="http://schemas.microsoft.com/office/powerpoint/2010/main" val="16718248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ChangeArrowheads="1"/>
          </p:cNvSpPr>
          <p:nvPr/>
        </p:nvSpPr>
        <p:spPr bwMode="auto">
          <a:xfrm>
            <a:off x="1891723" y="-43005"/>
            <a:ext cx="5360553" cy="914400"/>
          </a:xfrm>
          <a:prstGeom prst="rect">
            <a:avLst/>
          </a:prstGeom>
          <a:noFill/>
          <a:ln w="9525">
            <a:noFill/>
            <a:miter lim="800000"/>
            <a:headEnd/>
            <a:tailEnd/>
          </a:ln>
          <a:effectLst/>
        </p:spPr>
        <p:txBody>
          <a:bodyPr lIns="92075" tIns="46038" rIns="92075" bIns="46038" anchor="ctr"/>
          <a:lstStyle/>
          <a:p>
            <a:pPr algn="ctr">
              <a:defRPr/>
            </a:pPr>
            <a:r>
              <a:rPr lang="en-US" sz="3200" b="1" dirty="0" err="1">
                <a:latin typeface="Arial" pitchFamily="-111" charset="0"/>
                <a:ea typeface="ＭＳ Ｐゴシック" pitchFamily="-111" charset="-128"/>
                <a:cs typeface="ＭＳ Ｐゴシック" pitchFamily="-111" charset="-128"/>
              </a:rPr>
              <a:t>Eucledian</a:t>
            </a:r>
            <a:r>
              <a:rPr lang="en-US" sz="3200" b="1" dirty="0">
                <a:latin typeface="Arial" pitchFamily="-111" charset="0"/>
                <a:ea typeface="ＭＳ Ｐゴシック" pitchFamily="-111" charset="-128"/>
                <a:cs typeface="ＭＳ Ｐゴシック" pitchFamily="-111" charset="-128"/>
              </a:rPr>
              <a:t> Distance</a:t>
            </a:r>
          </a:p>
        </p:txBody>
      </p:sp>
      <p:sp>
        <p:nvSpPr>
          <p:cNvPr id="32771" name="Rectangle 3"/>
          <p:cNvSpPr>
            <a:spLocks noChangeArrowheads="1"/>
          </p:cNvSpPr>
          <p:nvPr/>
        </p:nvSpPr>
        <p:spPr bwMode="auto">
          <a:xfrm>
            <a:off x="685800" y="1231106"/>
            <a:ext cx="7772400" cy="334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marL="342900" indent="-342900">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spcBef>
                <a:spcPct val="20000"/>
              </a:spcBef>
            </a:pPr>
            <a:endParaRPr lang="en-US" altLang="en-US" sz="3200"/>
          </a:p>
        </p:txBody>
      </p:sp>
      <p:pic>
        <p:nvPicPr>
          <p:cNvPr id="2" name="Picture 1">
            <a:extLst>
              <a:ext uri="{FF2B5EF4-FFF2-40B4-BE49-F238E27FC236}">
                <a16:creationId xmlns:a16="http://schemas.microsoft.com/office/drawing/2014/main" id="{20F1CC53-FE79-4CF6-8889-6EC0227F735D}"/>
              </a:ext>
            </a:extLst>
          </p:cNvPr>
          <p:cNvPicPr>
            <a:picLocks noChangeAspect="1"/>
          </p:cNvPicPr>
          <p:nvPr/>
        </p:nvPicPr>
        <p:blipFill>
          <a:blip r:embed="rId3"/>
          <a:stretch>
            <a:fillRect/>
          </a:stretch>
        </p:blipFill>
        <p:spPr>
          <a:xfrm>
            <a:off x="571654" y="884401"/>
            <a:ext cx="3362325" cy="2543175"/>
          </a:xfrm>
          <a:prstGeom prst="rect">
            <a:avLst/>
          </a:prstGeom>
        </p:spPr>
      </p:pic>
      <p:pic>
        <p:nvPicPr>
          <p:cNvPr id="5" name="Picture 4">
            <a:extLst>
              <a:ext uri="{FF2B5EF4-FFF2-40B4-BE49-F238E27FC236}">
                <a16:creationId xmlns:a16="http://schemas.microsoft.com/office/drawing/2014/main" id="{B6D5A269-AD88-4192-A4DF-CAED72FD8A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0259" y="884401"/>
            <a:ext cx="4448094" cy="3069185"/>
          </a:xfrm>
          <a:prstGeom prst="rect">
            <a:avLst/>
          </a:prstGeom>
        </p:spPr>
      </p:pic>
      <p:sp>
        <p:nvSpPr>
          <p:cNvPr id="6" name="TextBox 5">
            <a:extLst>
              <a:ext uri="{FF2B5EF4-FFF2-40B4-BE49-F238E27FC236}">
                <a16:creationId xmlns:a16="http://schemas.microsoft.com/office/drawing/2014/main" id="{6E2AAB04-8DE4-4C9C-8156-762E574F78DC}"/>
              </a:ext>
            </a:extLst>
          </p:cNvPr>
          <p:cNvSpPr txBox="1"/>
          <p:nvPr/>
        </p:nvSpPr>
        <p:spPr>
          <a:xfrm>
            <a:off x="281252" y="4699224"/>
            <a:ext cx="6443626" cy="276999"/>
          </a:xfrm>
          <a:prstGeom prst="rect">
            <a:avLst/>
          </a:prstGeom>
          <a:noFill/>
        </p:spPr>
        <p:txBody>
          <a:bodyPr wrap="square" rtlCol="0">
            <a:spAutoFit/>
          </a:bodyPr>
          <a:lstStyle/>
          <a:p>
            <a:r>
              <a:rPr lang="en-US" sz="1200" i="1" dirty="0"/>
              <a:t>https://en.wikipedia.org/wiki/Euclidean_distance</a:t>
            </a:r>
          </a:p>
        </p:txBody>
      </p:sp>
    </p:spTree>
    <p:extLst>
      <p:ext uri="{BB962C8B-B14F-4D97-AF65-F5344CB8AC3E}">
        <p14:creationId xmlns:p14="http://schemas.microsoft.com/office/powerpoint/2010/main" val="1409709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57200" y="1"/>
            <a:ext cx="8229600" cy="742950"/>
          </a:xfrm>
        </p:spPr>
        <p:txBody>
          <a:bodyPr>
            <a:normAutofit/>
          </a:bodyPr>
          <a:lstStyle/>
          <a:p>
            <a:pPr>
              <a:defRPr/>
            </a:pPr>
            <a:r>
              <a:rPr lang="en-US" dirty="0"/>
              <a:t>K-means clustering</a:t>
            </a:r>
          </a:p>
        </p:txBody>
      </p:sp>
      <p:sp>
        <p:nvSpPr>
          <p:cNvPr id="3" name="Content Placeholder 2"/>
          <p:cNvSpPr>
            <a:spLocks noGrp="1"/>
          </p:cNvSpPr>
          <p:nvPr>
            <p:ph idx="1"/>
          </p:nvPr>
        </p:nvSpPr>
        <p:spPr>
          <a:xfrm>
            <a:off x="232834" y="721155"/>
            <a:ext cx="8678332" cy="3831795"/>
          </a:xfrm>
        </p:spPr>
        <p:txBody>
          <a:bodyPr rtlCol="0">
            <a:normAutofit fontScale="92500" lnSpcReduction="10000"/>
          </a:bodyPr>
          <a:lstStyle/>
          <a:p>
            <a:pPr fontAlgn="auto">
              <a:lnSpc>
                <a:spcPct val="100000"/>
              </a:lnSpc>
              <a:spcAft>
                <a:spcPts val="0"/>
              </a:spcAft>
              <a:buFontTx/>
              <a:buNone/>
              <a:defRPr/>
            </a:pPr>
            <a:r>
              <a:rPr lang="en-US" sz="2800" dirty="0"/>
              <a:t>The standard k-means algorithm is based on </a:t>
            </a:r>
            <a:r>
              <a:rPr lang="en-US" sz="2800" b="1" dirty="0">
                <a:solidFill>
                  <a:srgbClr val="C00000"/>
                </a:solidFill>
              </a:rPr>
              <a:t>Euclidean distance</a:t>
            </a:r>
            <a:r>
              <a:rPr lang="en-US" sz="2800" dirty="0"/>
              <a:t>.</a:t>
            </a:r>
          </a:p>
          <a:p>
            <a:pPr fontAlgn="auto">
              <a:lnSpc>
                <a:spcPct val="100000"/>
              </a:lnSpc>
              <a:spcAft>
                <a:spcPts val="0"/>
              </a:spcAft>
              <a:buFontTx/>
              <a:buNone/>
              <a:defRPr/>
            </a:pPr>
            <a:r>
              <a:rPr lang="en-US" sz="2800" dirty="0"/>
              <a:t>The cluster quality measure is an </a:t>
            </a:r>
            <a:r>
              <a:rPr lang="en-US" sz="2800" b="1" dirty="0">
                <a:solidFill>
                  <a:schemeClr val="tx2"/>
                </a:solidFill>
              </a:rPr>
              <a:t>intra-cluster measure only</a:t>
            </a:r>
            <a:r>
              <a:rPr lang="en-US" sz="2800" dirty="0"/>
              <a:t>, equivalent to the sum of item-to-centroid kernels.</a:t>
            </a:r>
          </a:p>
          <a:p>
            <a:pPr fontAlgn="auto">
              <a:lnSpc>
                <a:spcPct val="100000"/>
              </a:lnSpc>
              <a:spcAft>
                <a:spcPts val="0"/>
              </a:spcAft>
              <a:buFontTx/>
              <a:buNone/>
              <a:defRPr/>
            </a:pPr>
            <a:r>
              <a:rPr lang="en-US" sz="2800" dirty="0"/>
              <a:t>A simple greedy algorithm locally optimizes this measure (usually called Lloyd’s algorithm):</a:t>
            </a:r>
          </a:p>
          <a:p>
            <a:pPr fontAlgn="auto">
              <a:lnSpc>
                <a:spcPct val="100000"/>
              </a:lnSpc>
              <a:spcAft>
                <a:spcPts val="0"/>
              </a:spcAft>
              <a:defRPr/>
            </a:pPr>
            <a:r>
              <a:rPr lang="en-US" sz="2400" b="1" dirty="0">
                <a:solidFill>
                  <a:schemeClr val="tx2"/>
                </a:solidFill>
              </a:rPr>
              <a:t>Find the closest cluster center </a:t>
            </a:r>
            <a:r>
              <a:rPr lang="en-US" sz="2400" dirty="0"/>
              <a:t>for each item and assign it to that cluster. </a:t>
            </a:r>
          </a:p>
          <a:p>
            <a:pPr fontAlgn="auto">
              <a:lnSpc>
                <a:spcPct val="100000"/>
              </a:lnSpc>
              <a:spcAft>
                <a:spcPts val="0"/>
              </a:spcAft>
              <a:defRPr/>
            </a:pPr>
            <a:r>
              <a:rPr lang="en-US" sz="2400" b="1" dirty="0" err="1">
                <a:solidFill>
                  <a:schemeClr val="tx2"/>
                </a:solidFill>
              </a:rPr>
              <a:t>Recompute</a:t>
            </a:r>
            <a:r>
              <a:rPr lang="en-US" sz="2400" b="1" dirty="0">
                <a:solidFill>
                  <a:schemeClr val="tx2"/>
                </a:solidFill>
              </a:rPr>
              <a:t> the cluster centroid </a:t>
            </a:r>
            <a:r>
              <a:rPr lang="en-US" sz="2400" dirty="0"/>
              <a:t>as the mean of items, for the newly-assigned items in the cluster. </a:t>
            </a:r>
          </a:p>
        </p:txBody>
      </p:sp>
    </p:spTree>
    <p:extLst>
      <p:ext uri="{BB962C8B-B14F-4D97-AF65-F5344CB8AC3E}">
        <p14:creationId xmlns:p14="http://schemas.microsoft.com/office/powerpoint/2010/main" val="3154851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b="1" dirty="0"/>
              <a:t>Partition Algorithm: k-means</a:t>
            </a:r>
            <a:endParaRPr lang="en-US" dirty="0"/>
          </a:p>
        </p:txBody>
      </p:sp>
      <p:sp>
        <p:nvSpPr>
          <p:cNvPr id="3" name="Content Placeholder 2"/>
          <p:cNvSpPr>
            <a:spLocks noGrp="1"/>
          </p:cNvSpPr>
          <p:nvPr>
            <p:ph idx="1"/>
          </p:nvPr>
        </p:nvSpPr>
        <p:spPr>
          <a:xfrm>
            <a:off x="601670" y="912241"/>
            <a:ext cx="8246070" cy="3512210"/>
          </a:xfrm>
        </p:spPr>
        <p:txBody>
          <a:bodyPr>
            <a:normAutofit fontScale="85000" lnSpcReduction="10000"/>
          </a:bodyPr>
          <a:lstStyle/>
          <a:p>
            <a:pPr marL="0" indent="0">
              <a:spcBef>
                <a:spcPct val="50000"/>
              </a:spcBef>
              <a:buNone/>
            </a:pPr>
            <a:r>
              <a:rPr lang="en-US" altLang="en-US" dirty="0"/>
              <a:t>1. Decide on a value for </a:t>
            </a:r>
            <a:r>
              <a:rPr lang="en-US" altLang="en-US" i="1" dirty="0"/>
              <a:t>k</a:t>
            </a:r>
            <a:r>
              <a:rPr lang="en-US" altLang="en-US" dirty="0"/>
              <a:t>.	</a:t>
            </a:r>
          </a:p>
          <a:p>
            <a:pPr marL="0" indent="0">
              <a:spcBef>
                <a:spcPct val="50000"/>
              </a:spcBef>
              <a:buNone/>
            </a:pPr>
            <a:r>
              <a:rPr lang="en-US" altLang="en-US" dirty="0"/>
              <a:t>2. Initialize the </a:t>
            </a:r>
            <a:r>
              <a:rPr lang="en-US" altLang="en-US" i="1" dirty="0"/>
              <a:t>k</a:t>
            </a:r>
            <a:r>
              <a:rPr lang="en-US" altLang="en-US" dirty="0"/>
              <a:t> cluster centers (randomly, if necessary).</a:t>
            </a:r>
          </a:p>
          <a:p>
            <a:pPr marL="0" indent="0">
              <a:spcBef>
                <a:spcPct val="50000"/>
              </a:spcBef>
              <a:buNone/>
            </a:pPr>
            <a:r>
              <a:rPr lang="en-US" altLang="en-US" dirty="0"/>
              <a:t>3. Decide the class memberships of the </a:t>
            </a:r>
            <a:r>
              <a:rPr lang="en-US" altLang="en-US" i="1" dirty="0"/>
              <a:t>N</a:t>
            </a:r>
            <a:r>
              <a:rPr lang="en-US" altLang="en-US" dirty="0"/>
              <a:t> objects by assigning them to the nearest cluster center.	</a:t>
            </a:r>
          </a:p>
          <a:p>
            <a:pPr marL="0" indent="0">
              <a:spcBef>
                <a:spcPct val="50000"/>
              </a:spcBef>
              <a:buNone/>
            </a:pPr>
            <a:r>
              <a:rPr lang="en-US" altLang="en-US" dirty="0"/>
              <a:t>4. Re-estimate the </a:t>
            </a:r>
            <a:r>
              <a:rPr lang="en-US" altLang="en-US" i="1" dirty="0"/>
              <a:t>k</a:t>
            </a:r>
            <a:r>
              <a:rPr lang="en-US" altLang="en-US" dirty="0"/>
              <a:t> cluster centers, by assuming the memberships found above are correct.	</a:t>
            </a:r>
          </a:p>
          <a:p>
            <a:pPr marL="0" indent="0">
              <a:spcBef>
                <a:spcPct val="50000"/>
              </a:spcBef>
              <a:buNone/>
            </a:pPr>
            <a:r>
              <a:rPr lang="en-US" altLang="en-US" dirty="0"/>
              <a:t>5. If none of the </a:t>
            </a:r>
            <a:r>
              <a:rPr lang="en-US" altLang="en-US" i="1" dirty="0"/>
              <a:t>N</a:t>
            </a:r>
            <a:r>
              <a:rPr lang="en-US" altLang="en-US" dirty="0"/>
              <a:t> objects changed membership in the last iteration, exit. Otherwise </a:t>
            </a:r>
            <a:r>
              <a:rPr lang="en-US" altLang="en-US" dirty="0" err="1"/>
              <a:t>goto</a:t>
            </a:r>
            <a:r>
              <a:rPr lang="en-US" altLang="en-US" dirty="0"/>
              <a:t> 3.</a:t>
            </a:r>
            <a:endParaRPr lang="en-US" dirty="0"/>
          </a:p>
        </p:txBody>
      </p:sp>
    </p:spTree>
    <p:extLst>
      <p:ext uri="{BB962C8B-B14F-4D97-AF65-F5344CB8AC3E}">
        <p14:creationId xmlns:p14="http://schemas.microsoft.com/office/powerpoint/2010/main" val="36166995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97404"/>
            <a:ext cx="8229600" cy="3660345"/>
          </a:xfrm>
        </p:spPr>
        <p:txBody>
          <a:bodyPr rtlCol="0">
            <a:normAutofit/>
          </a:bodyPr>
          <a:lstStyle/>
          <a:p>
            <a:pPr fontAlgn="auto">
              <a:lnSpc>
                <a:spcPct val="100000"/>
              </a:lnSpc>
              <a:spcAft>
                <a:spcPts val="0"/>
              </a:spcAft>
              <a:buFontTx/>
              <a:buNone/>
              <a:defRPr/>
            </a:pPr>
            <a:r>
              <a:rPr lang="en-US" sz="2800" dirty="0"/>
              <a:t>Cluster centers – can pick by sampling the input data.</a:t>
            </a:r>
          </a:p>
        </p:txBody>
      </p:sp>
      <p:sp>
        <p:nvSpPr>
          <p:cNvPr id="5" name="Title 1"/>
          <p:cNvSpPr>
            <a:spLocks noGrp="1"/>
          </p:cNvSpPr>
          <p:nvPr>
            <p:ph type="title"/>
          </p:nvPr>
        </p:nvSpPr>
        <p:spPr>
          <a:xfrm>
            <a:off x="457200" y="93126"/>
            <a:ext cx="8229600" cy="594122"/>
          </a:xfrm>
        </p:spPr>
        <p:txBody>
          <a:bodyPr>
            <a:normAutofit fontScale="90000"/>
          </a:bodyPr>
          <a:lstStyle/>
          <a:p>
            <a:pPr>
              <a:defRPr/>
            </a:pPr>
            <a:r>
              <a:rPr lang="en-US" dirty="0"/>
              <a:t>K-means clustering</a:t>
            </a:r>
          </a:p>
        </p:txBody>
      </p:sp>
      <p:sp>
        <p:nvSpPr>
          <p:cNvPr id="2" name="Oval 1"/>
          <p:cNvSpPr/>
          <p:nvPr/>
        </p:nvSpPr>
        <p:spPr>
          <a:xfrm>
            <a:off x="5261645" y="2248702"/>
            <a:ext cx="86627" cy="64970"/>
          </a:xfrm>
          <a:prstGeom prst="ellipse">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Oval 5"/>
          <p:cNvSpPr/>
          <p:nvPr/>
        </p:nvSpPr>
        <p:spPr>
          <a:xfrm>
            <a:off x="4404642" y="2664511"/>
            <a:ext cx="86627" cy="64970"/>
          </a:xfrm>
          <a:prstGeom prst="ellipse">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Oval 6"/>
          <p:cNvSpPr/>
          <p:nvPr/>
        </p:nvSpPr>
        <p:spPr>
          <a:xfrm>
            <a:off x="5548632" y="2696995"/>
            <a:ext cx="86627" cy="64970"/>
          </a:xfrm>
          <a:prstGeom prst="ellipse">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Oval 7"/>
          <p:cNvSpPr/>
          <p:nvPr/>
        </p:nvSpPr>
        <p:spPr>
          <a:xfrm>
            <a:off x="4468436" y="3218198"/>
            <a:ext cx="86627" cy="64970"/>
          </a:xfrm>
          <a:prstGeom prst="ellipse">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Oval 8"/>
          <p:cNvSpPr/>
          <p:nvPr/>
        </p:nvSpPr>
        <p:spPr>
          <a:xfrm>
            <a:off x="3585245" y="3069757"/>
            <a:ext cx="86627" cy="64970"/>
          </a:xfrm>
          <a:prstGeom prst="ellipse">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694830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78129"/>
            <a:ext cx="8229600" cy="512180"/>
          </a:xfrm>
        </p:spPr>
        <p:txBody>
          <a:bodyPr>
            <a:normAutofit fontScale="90000"/>
          </a:bodyPr>
          <a:lstStyle/>
          <a:p>
            <a:pPr>
              <a:defRPr/>
            </a:pPr>
            <a:r>
              <a:rPr lang="en-US" dirty="0"/>
              <a:t>K-means clustering</a:t>
            </a:r>
          </a:p>
        </p:txBody>
      </p:sp>
      <p:pic>
        <p:nvPicPr>
          <p:cNvPr id="1026" name="Picture 2" descr="http://www.mathworks.com/matlabcentral/fx_files/19344/1/k_mean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9862" y="1138989"/>
            <a:ext cx="7010400" cy="393632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40262" y="910783"/>
            <a:ext cx="8229600" cy="4154588"/>
          </a:xfrm>
        </p:spPr>
        <p:txBody>
          <a:bodyPr rtlCol="0">
            <a:normAutofit/>
          </a:bodyPr>
          <a:lstStyle/>
          <a:p>
            <a:pPr fontAlgn="auto">
              <a:lnSpc>
                <a:spcPct val="100000"/>
              </a:lnSpc>
              <a:spcAft>
                <a:spcPts val="0"/>
              </a:spcAft>
              <a:buFontTx/>
              <a:buNone/>
              <a:defRPr/>
            </a:pPr>
            <a:r>
              <a:rPr lang="en-US" sz="2800" dirty="0"/>
              <a:t>Assign points to closest center</a:t>
            </a:r>
          </a:p>
        </p:txBody>
      </p:sp>
      <p:sp>
        <p:nvSpPr>
          <p:cNvPr id="6" name="Oval 5"/>
          <p:cNvSpPr/>
          <p:nvPr/>
        </p:nvSpPr>
        <p:spPr>
          <a:xfrm>
            <a:off x="5261645" y="2248702"/>
            <a:ext cx="86627" cy="64970"/>
          </a:xfrm>
          <a:prstGeom prst="ellipse">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Oval 6"/>
          <p:cNvSpPr/>
          <p:nvPr/>
        </p:nvSpPr>
        <p:spPr>
          <a:xfrm>
            <a:off x="4404642" y="2664511"/>
            <a:ext cx="86627" cy="64970"/>
          </a:xfrm>
          <a:prstGeom prst="ellipse">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Oval 7"/>
          <p:cNvSpPr/>
          <p:nvPr/>
        </p:nvSpPr>
        <p:spPr>
          <a:xfrm>
            <a:off x="5548632" y="2696995"/>
            <a:ext cx="86627" cy="64970"/>
          </a:xfrm>
          <a:prstGeom prst="ellipse">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Oval 8"/>
          <p:cNvSpPr/>
          <p:nvPr/>
        </p:nvSpPr>
        <p:spPr>
          <a:xfrm>
            <a:off x="4468436" y="3218198"/>
            <a:ext cx="86627" cy="64970"/>
          </a:xfrm>
          <a:prstGeom prst="ellipse">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Oval 9"/>
          <p:cNvSpPr/>
          <p:nvPr/>
        </p:nvSpPr>
        <p:spPr>
          <a:xfrm>
            <a:off x="3585245" y="3069757"/>
            <a:ext cx="86627" cy="64970"/>
          </a:xfrm>
          <a:prstGeom prst="ellipse">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833896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78129"/>
            <a:ext cx="8229600" cy="512180"/>
          </a:xfrm>
        </p:spPr>
        <p:txBody>
          <a:bodyPr>
            <a:normAutofit fontScale="90000"/>
          </a:bodyPr>
          <a:lstStyle/>
          <a:p>
            <a:pPr>
              <a:defRPr/>
            </a:pPr>
            <a:r>
              <a:rPr lang="en-US" dirty="0"/>
              <a:t>K-means clustering</a:t>
            </a:r>
          </a:p>
        </p:txBody>
      </p:sp>
      <p:pic>
        <p:nvPicPr>
          <p:cNvPr id="1026" name="Picture 2" descr="http://www.mathworks.com/matlabcentral/fx_files/19344/1/k_mean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9862" y="1199050"/>
            <a:ext cx="7010400" cy="393632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40262" y="910783"/>
            <a:ext cx="8229600" cy="4154588"/>
          </a:xfrm>
        </p:spPr>
        <p:txBody>
          <a:bodyPr rtlCol="0">
            <a:normAutofit/>
          </a:bodyPr>
          <a:lstStyle/>
          <a:p>
            <a:pPr fontAlgn="auto">
              <a:lnSpc>
                <a:spcPct val="100000"/>
              </a:lnSpc>
              <a:spcAft>
                <a:spcPts val="0"/>
              </a:spcAft>
              <a:buFontTx/>
              <a:buNone/>
              <a:defRPr/>
            </a:pPr>
            <a:r>
              <a:rPr lang="en-US" sz="2800" dirty="0" err="1"/>
              <a:t>Recompute</a:t>
            </a:r>
            <a:r>
              <a:rPr lang="en-US" sz="2800" dirty="0"/>
              <a:t> centers (old = cross, new = dot)</a:t>
            </a:r>
          </a:p>
        </p:txBody>
      </p:sp>
      <p:sp>
        <p:nvSpPr>
          <p:cNvPr id="6" name="Oval 5"/>
          <p:cNvSpPr/>
          <p:nvPr/>
        </p:nvSpPr>
        <p:spPr>
          <a:xfrm>
            <a:off x="5362543" y="2216217"/>
            <a:ext cx="86627" cy="64970"/>
          </a:xfrm>
          <a:prstGeom prst="ellipse">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Oval 6"/>
          <p:cNvSpPr/>
          <p:nvPr/>
        </p:nvSpPr>
        <p:spPr>
          <a:xfrm>
            <a:off x="4355815" y="2585085"/>
            <a:ext cx="86627" cy="64970"/>
          </a:xfrm>
          <a:prstGeom prst="ellipse">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Oval 7"/>
          <p:cNvSpPr/>
          <p:nvPr/>
        </p:nvSpPr>
        <p:spPr>
          <a:xfrm>
            <a:off x="5639203" y="2774380"/>
            <a:ext cx="86627" cy="64970"/>
          </a:xfrm>
          <a:prstGeom prst="ellipse">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Oval 8"/>
          <p:cNvSpPr/>
          <p:nvPr/>
        </p:nvSpPr>
        <p:spPr>
          <a:xfrm>
            <a:off x="4555062" y="3218198"/>
            <a:ext cx="86627" cy="64970"/>
          </a:xfrm>
          <a:prstGeom prst="ellipse">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Oval 9"/>
          <p:cNvSpPr/>
          <p:nvPr/>
        </p:nvSpPr>
        <p:spPr>
          <a:xfrm>
            <a:off x="3494975" y="3102241"/>
            <a:ext cx="86627" cy="64970"/>
          </a:xfrm>
          <a:prstGeom prst="ellipse">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1733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806C53-704E-B0BB-BCA9-5B6BD213B3FA}"/>
              </a:ext>
            </a:extLst>
          </p:cNvPr>
          <p:cNvSpPr>
            <a:spLocks noGrp="1"/>
          </p:cNvSpPr>
          <p:nvPr>
            <p:ph type="title"/>
          </p:nvPr>
        </p:nvSpPr>
        <p:spPr>
          <a:xfrm>
            <a:off x="448965" y="281175"/>
            <a:ext cx="8246070" cy="610820"/>
          </a:xfrm>
        </p:spPr>
        <p:txBody>
          <a:bodyPr>
            <a:normAutofit/>
          </a:bodyPr>
          <a:lstStyle/>
          <a:p>
            <a:r>
              <a:rPr lang="en-US" dirty="0">
                <a:solidFill>
                  <a:schemeClr val="tx1"/>
                </a:solidFill>
              </a:rPr>
              <a:t>Stopping criteria for k-means</a:t>
            </a:r>
          </a:p>
        </p:txBody>
      </p:sp>
      <p:sp>
        <p:nvSpPr>
          <p:cNvPr id="6" name="Rectangle 3">
            <a:extLst>
              <a:ext uri="{FF2B5EF4-FFF2-40B4-BE49-F238E27FC236}">
                <a16:creationId xmlns:a16="http://schemas.microsoft.com/office/drawing/2014/main" id="{B6183FBC-9E6B-EEE9-FC7E-F655EEB018A5}"/>
              </a:ext>
            </a:extLst>
          </p:cNvPr>
          <p:cNvSpPr txBox="1">
            <a:spLocks noChangeArrowheads="1"/>
          </p:cNvSpPr>
          <p:nvPr/>
        </p:nvSpPr>
        <p:spPr>
          <a:xfrm>
            <a:off x="448966" y="1197405"/>
            <a:ext cx="8246070" cy="351221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Wingdings" pitchFamily="2" charset="2"/>
              <a:buChar char="§"/>
              <a:defRPr sz="1600" b="0" i="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Wingdings" pitchFamily="2" charset="2"/>
              <a:buChar char="§"/>
              <a:defRPr sz="1600" b="0" i="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Wingdings" pitchFamily="2" charset="2"/>
              <a:buChar char="§"/>
              <a:defRPr sz="1600" b="0" i="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Wingdings" pitchFamily="2" charset="2"/>
              <a:buChar char="§"/>
              <a:defRPr sz="1600" kern="1200">
                <a:solidFill>
                  <a:schemeClr val="tx1"/>
                </a:solidFill>
                <a:latin typeface="Helvetica" pitchFamily="2" charset="0"/>
                <a:ea typeface="+mn-ea"/>
                <a:cs typeface="+mn-cs"/>
              </a:defRPr>
            </a:lvl4pPr>
            <a:lvl5pPr marL="2057400" indent="-228600" algn="l" defTabSz="457200" rtl="0" eaLnBrk="1" latinLnBrk="0" hangingPunct="1">
              <a:spcBef>
                <a:spcPct val="20000"/>
              </a:spcBef>
              <a:buFont typeface="Wingdings" pitchFamily="2" charset="2"/>
              <a:buChar char="§"/>
              <a:defRPr sz="1800" kern="1200">
                <a:solidFill>
                  <a:schemeClr val="tx1"/>
                </a:solidFill>
                <a:latin typeface="Helvetica" pitchFamily="2" charset="0"/>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571500" indent="-571500">
              <a:lnSpc>
                <a:spcPct val="90000"/>
              </a:lnSpc>
              <a:buFont typeface="Wingdings" pitchFamily="2" charset="2"/>
              <a:buAutoNum type="arabicPeriod"/>
            </a:pPr>
            <a:r>
              <a:rPr lang="en-US" altLang="ja-JP" sz="2000" dirty="0">
                <a:ea typeface="ＭＳ Ｐゴシック" panose="020B0600070205080204" pitchFamily="34" charset="-128"/>
              </a:rPr>
              <a:t>no (or minimum) re-assignments of data points to different clusters, </a:t>
            </a:r>
          </a:p>
          <a:p>
            <a:pPr marL="571500" indent="-571500">
              <a:lnSpc>
                <a:spcPct val="90000"/>
              </a:lnSpc>
              <a:buFont typeface="Wingdings" pitchFamily="2" charset="2"/>
              <a:buAutoNum type="arabicPeriod"/>
            </a:pPr>
            <a:r>
              <a:rPr lang="en-US" altLang="ja-JP" sz="2000" dirty="0">
                <a:ea typeface="ＭＳ Ｐゴシック" panose="020B0600070205080204" pitchFamily="34" charset="-128"/>
              </a:rPr>
              <a:t>no (or minimum) change of centroids, or </a:t>
            </a:r>
          </a:p>
          <a:p>
            <a:pPr marL="571500" indent="-571500">
              <a:lnSpc>
                <a:spcPct val="90000"/>
              </a:lnSpc>
              <a:buFont typeface="Wingdings" pitchFamily="2" charset="2"/>
              <a:buAutoNum type="arabicPeriod"/>
            </a:pPr>
            <a:r>
              <a:rPr lang="en-US" altLang="ja-JP" sz="2000" dirty="0">
                <a:ea typeface="ＭＳ Ｐゴシック" panose="020B0600070205080204" pitchFamily="34" charset="-128"/>
              </a:rPr>
              <a:t>minimum decrease in the </a:t>
            </a:r>
            <a:r>
              <a:rPr lang="en-US" altLang="ja-JP" sz="2000" b="1" dirty="0">
                <a:ea typeface="ＭＳ Ｐゴシック" panose="020B0600070205080204" pitchFamily="34" charset="-128"/>
              </a:rPr>
              <a:t>sum of squared error</a:t>
            </a:r>
            <a:r>
              <a:rPr lang="en-US" altLang="ja-JP" sz="2000" dirty="0">
                <a:ea typeface="ＭＳ Ｐゴシック" panose="020B0600070205080204" pitchFamily="34" charset="-128"/>
              </a:rPr>
              <a:t> (SSE), </a:t>
            </a:r>
          </a:p>
        </p:txBody>
      </p:sp>
    </p:spTree>
    <p:extLst>
      <p:ext uri="{BB962C8B-B14F-4D97-AF65-F5344CB8AC3E}">
        <p14:creationId xmlns:p14="http://schemas.microsoft.com/office/powerpoint/2010/main" val="2544472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4F35D-EA1C-81EB-F408-070B4184EE28}"/>
              </a:ext>
            </a:extLst>
          </p:cNvPr>
          <p:cNvSpPr>
            <a:spLocks noGrp="1"/>
          </p:cNvSpPr>
          <p:nvPr>
            <p:ph type="title"/>
          </p:nvPr>
        </p:nvSpPr>
        <p:spPr>
          <a:xfrm>
            <a:off x="457200" y="6882"/>
            <a:ext cx="8229600" cy="857250"/>
          </a:xfrm>
        </p:spPr>
        <p:txBody>
          <a:bodyPr/>
          <a:lstStyle/>
          <a:p>
            <a:r>
              <a:rPr lang="en-US" dirty="0"/>
              <a:t>Clustering</a:t>
            </a:r>
          </a:p>
        </p:txBody>
      </p:sp>
      <p:sp>
        <p:nvSpPr>
          <p:cNvPr id="4" name="Content Placeholder 3">
            <a:extLst>
              <a:ext uri="{FF2B5EF4-FFF2-40B4-BE49-F238E27FC236}">
                <a16:creationId xmlns:a16="http://schemas.microsoft.com/office/drawing/2014/main" id="{0B6E7EAE-829F-0C0A-8165-866B9836C5ED}"/>
              </a:ext>
            </a:extLst>
          </p:cNvPr>
          <p:cNvSpPr>
            <a:spLocks noGrp="1"/>
          </p:cNvSpPr>
          <p:nvPr>
            <p:ph sz="half" idx="1"/>
          </p:nvPr>
        </p:nvSpPr>
        <p:spPr>
          <a:xfrm>
            <a:off x="457200" y="710418"/>
            <a:ext cx="8229600" cy="3699023"/>
          </a:xfrm>
        </p:spPr>
        <p:txBody>
          <a:bodyPr>
            <a:normAutofit/>
          </a:bodyPr>
          <a:lstStyle/>
          <a:p>
            <a:pPr marL="0" indent="0">
              <a:buNone/>
            </a:pPr>
            <a:r>
              <a:rPr lang="en-US" altLang="ja-JP" sz="2000" dirty="0">
                <a:ea typeface="ＭＳ Ｐゴシック" panose="020B0600070205080204" pitchFamily="34" charset="-128"/>
              </a:rPr>
              <a:t>Clustering is a technique for finding </a:t>
            </a:r>
            <a:r>
              <a:rPr lang="en-US" altLang="ja-JP" sz="2000" dirty="0">
                <a:solidFill>
                  <a:srgbClr val="FF0000"/>
                </a:solidFill>
                <a:ea typeface="ＭＳ Ｐゴシック" panose="020B0600070205080204" pitchFamily="34" charset="-128"/>
              </a:rPr>
              <a:t>similarity groups</a:t>
            </a:r>
            <a:r>
              <a:rPr lang="en-US" altLang="ja-JP" sz="2000" b="1" dirty="0">
                <a:ea typeface="ＭＳ Ｐゴシック" panose="020B0600070205080204" pitchFamily="34" charset="-128"/>
              </a:rPr>
              <a:t> </a:t>
            </a:r>
            <a:r>
              <a:rPr lang="en-US" altLang="ja-JP" sz="2000" dirty="0">
                <a:ea typeface="ＭＳ Ｐゴシック" panose="020B0600070205080204" pitchFamily="34" charset="-128"/>
              </a:rPr>
              <a:t>in data, called </a:t>
            </a:r>
            <a:r>
              <a:rPr lang="en-US" altLang="ja-JP" sz="2000" b="1" dirty="0">
                <a:solidFill>
                  <a:srgbClr val="FF0000"/>
                </a:solidFill>
                <a:ea typeface="ＭＳ Ｐゴシック" panose="020B0600070205080204" pitchFamily="34" charset="-128"/>
              </a:rPr>
              <a:t>clusters</a:t>
            </a:r>
            <a:r>
              <a:rPr lang="en-US" altLang="ja-JP" sz="2000" dirty="0">
                <a:ea typeface="ＭＳ Ｐゴシック" panose="020B0600070205080204" pitchFamily="34" charset="-128"/>
              </a:rPr>
              <a:t>. i.e.,</a:t>
            </a:r>
          </a:p>
          <a:p>
            <a:pPr>
              <a:lnSpc>
                <a:spcPct val="90000"/>
              </a:lnSpc>
            </a:pPr>
            <a:r>
              <a:rPr lang="en-US" altLang="ja-JP" sz="2000" dirty="0"/>
              <a:t>It groups data instances that are similar to (near) each other in one cluster and data instances that are very different (far away) from each other into different clusters. </a:t>
            </a:r>
          </a:p>
          <a:p>
            <a:pPr>
              <a:lnSpc>
                <a:spcPct val="90000"/>
              </a:lnSpc>
            </a:pPr>
            <a:r>
              <a:rPr lang="en-US" altLang="ja-JP" sz="2000" dirty="0"/>
              <a:t>Clustering is often called an </a:t>
            </a:r>
            <a:r>
              <a:rPr lang="en-US" altLang="ja-JP" sz="2000" b="1" dirty="0">
                <a:solidFill>
                  <a:srgbClr val="3333CC"/>
                </a:solidFill>
              </a:rPr>
              <a:t>unsupervised learning</a:t>
            </a:r>
            <a:r>
              <a:rPr lang="en-US" altLang="ja-JP" sz="2000" b="1" dirty="0"/>
              <a:t> </a:t>
            </a:r>
            <a:r>
              <a:rPr lang="en-US" altLang="ja-JP" sz="2000" dirty="0"/>
              <a:t>task</a:t>
            </a:r>
            <a:r>
              <a:rPr lang="en-US" altLang="ja-JP" sz="2000" b="1" dirty="0"/>
              <a:t> </a:t>
            </a:r>
            <a:r>
              <a:rPr lang="en-US" altLang="ja-JP" sz="2000" dirty="0"/>
              <a:t>as no class values denoting an </a:t>
            </a:r>
            <a:r>
              <a:rPr lang="en-US" altLang="ja-JP" sz="2000" i="1" dirty="0" err="1"/>
              <a:t>apriori</a:t>
            </a:r>
            <a:r>
              <a:rPr lang="en-US" altLang="ja-JP" sz="2000" dirty="0"/>
              <a:t> grouping of the data instances are given, which is the case in supervised learning. </a:t>
            </a:r>
          </a:p>
          <a:p>
            <a:pPr>
              <a:lnSpc>
                <a:spcPct val="90000"/>
              </a:lnSpc>
            </a:pPr>
            <a:r>
              <a:rPr lang="en-US" altLang="en-US" sz="2000" dirty="0"/>
              <a:t>Due to historical reasons, clustering is often considered </a:t>
            </a:r>
            <a:r>
              <a:rPr lang="en-US" altLang="ja-JP" sz="2000" dirty="0"/>
              <a:t>synonymous with unsupervised learning</a:t>
            </a:r>
            <a:r>
              <a:rPr lang="en-US" altLang="en-US" sz="2000" dirty="0"/>
              <a:t>.</a:t>
            </a:r>
          </a:p>
          <a:p>
            <a:pPr>
              <a:lnSpc>
                <a:spcPct val="90000"/>
              </a:lnSpc>
            </a:pPr>
            <a:r>
              <a:rPr lang="en-US" altLang="en-US" sz="2000" dirty="0"/>
              <a:t>In fact, association rule mining is also unsupervised</a:t>
            </a:r>
          </a:p>
          <a:p>
            <a:endParaRPr lang="en-US" altLang="ja-JP" sz="2000" dirty="0">
              <a:ea typeface="ＭＳ Ｐゴシック" panose="020B0600070205080204" pitchFamily="34" charset="-128"/>
            </a:endParaRPr>
          </a:p>
          <a:p>
            <a:endParaRPr lang="en-US" sz="2000" dirty="0"/>
          </a:p>
        </p:txBody>
      </p:sp>
    </p:spTree>
    <p:extLst>
      <p:ext uri="{BB962C8B-B14F-4D97-AF65-F5344CB8AC3E}">
        <p14:creationId xmlns:p14="http://schemas.microsoft.com/office/powerpoint/2010/main" val="1680045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43"/>
          <p:cNvSpPr>
            <a:spLocks noChangeArrowheads="1"/>
          </p:cNvSpPr>
          <p:nvPr/>
        </p:nvSpPr>
        <p:spPr bwMode="auto">
          <a:xfrm>
            <a:off x="2071688" y="1098947"/>
            <a:ext cx="5867400" cy="3057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4820" name="Line 44"/>
          <p:cNvSpPr>
            <a:spLocks noChangeShapeType="1"/>
          </p:cNvSpPr>
          <p:nvPr/>
        </p:nvSpPr>
        <p:spPr bwMode="auto">
          <a:xfrm>
            <a:off x="2071688" y="3543300"/>
            <a:ext cx="5867400"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21" name="Line 45"/>
          <p:cNvSpPr>
            <a:spLocks noChangeShapeType="1"/>
          </p:cNvSpPr>
          <p:nvPr/>
        </p:nvSpPr>
        <p:spPr bwMode="auto">
          <a:xfrm>
            <a:off x="2071688" y="2931319"/>
            <a:ext cx="5867400"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22" name="Line 46"/>
          <p:cNvSpPr>
            <a:spLocks noChangeShapeType="1"/>
          </p:cNvSpPr>
          <p:nvPr/>
        </p:nvSpPr>
        <p:spPr bwMode="auto">
          <a:xfrm>
            <a:off x="2071688" y="2324100"/>
            <a:ext cx="5867400"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23" name="Line 47"/>
          <p:cNvSpPr>
            <a:spLocks noChangeShapeType="1"/>
          </p:cNvSpPr>
          <p:nvPr/>
        </p:nvSpPr>
        <p:spPr bwMode="auto">
          <a:xfrm>
            <a:off x="2071688" y="1710929"/>
            <a:ext cx="5867400"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24" name="Line 48"/>
          <p:cNvSpPr>
            <a:spLocks noChangeShapeType="1"/>
          </p:cNvSpPr>
          <p:nvPr/>
        </p:nvSpPr>
        <p:spPr bwMode="auto">
          <a:xfrm>
            <a:off x="2071688" y="1098948"/>
            <a:ext cx="5867400"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25" name="Rectangle 49"/>
          <p:cNvSpPr>
            <a:spLocks noChangeArrowheads="1"/>
          </p:cNvSpPr>
          <p:nvPr/>
        </p:nvSpPr>
        <p:spPr bwMode="auto">
          <a:xfrm>
            <a:off x="2071688" y="1098947"/>
            <a:ext cx="5867400" cy="3057525"/>
          </a:xfrm>
          <a:prstGeom prst="rect">
            <a:avLst/>
          </a:prstGeom>
          <a:noFill/>
          <a:ln w="7938">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4826" name="Line 50"/>
          <p:cNvSpPr>
            <a:spLocks noChangeShapeType="1"/>
          </p:cNvSpPr>
          <p:nvPr/>
        </p:nvSpPr>
        <p:spPr bwMode="auto">
          <a:xfrm>
            <a:off x="2071689" y="1098947"/>
            <a:ext cx="1587" cy="30575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27" name="Line 51"/>
          <p:cNvSpPr>
            <a:spLocks noChangeShapeType="1"/>
          </p:cNvSpPr>
          <p:nvPr/>
        </p:nvSpPr>
        <p:spPr bwMode="auto">
          <a:xfrm>
            <a:off x="2001838" y="4156473"/>
            <a:ext cx="69850"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28" name="Line 52"/>
          <p:cNvSpPr>
            <a:spLocks noChangeShapeType="1"/>
          </p:cNvSpPr>
          <p:nvPr/>
        </p:nvSpPr>
        <p:spPr bwMode="auto">
          <a:xfrm>
            <a:off x="2001838" y="3543300"/>
            <a:ext cx="69850"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29" name="Line 53"/>
          <p:cNvSpPr>
            <a:spLocks noChangeShapeType="1"/>
          </p:cNvSpPr>
          <p:nvPr/>
        </p:nvSpPr>
        <p:spPr bwMode="auto">
          <a:xfrm>
            <a:off x="2001838" y="2931319"/>
            <a:ext cx="69850"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30" name="Line 54"/>
          <p:cNvSpPr>
            <a:spLocks noChangeShapeType="1"/>
          </p:cNvSpPr>
          <p:nvPr/>
        </p:nvSpPr>
        <p:spPr bwMode="auto">
          <a:xfrm>
            <a:off x="2001838" y="2324100"/>
            <a:ext cx="69850"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31" name="Line 55"/>
          <p:cNvSpPr>
            <a:spLocks noChangeShapeType="1"/>
          </p:cNvSpPr>
          <p:nvPr/>
        </p:nvSpPr>
        <p:spPr bwMode="auto">
          <a:xfrm>
            <a:off x="2001838" y="1710929"/>
            <a:ext cx="69850"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32" name="Line 56"/>
          <p:cNvSpPr>
            <a:spLocks noChangeShapeType="1"/>
          </p:cNvSpPr>
          <p:nvPr/>
        </p:nvSpPr>
        <p:spPr bwMode="auto">
          <a:xfrm>
            <a:off x="2001838" y="1098948"/>
            <a:ext cx="69850"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33" name="Line 57"/>
          <p:cNvSpPr>
            <a:spLocks noChangeShapeType="1"/>
          </p:cNvSpPr>
          <p:nvPr/>
        </p:nvSpPr>
        <p:spPr bwMode="auto">
          <a:xfrm>
            <a:off x="2071688" y="4156473"/>
            <a:ext cx="5867400"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34" name="Line 58"/>
          <p:cNvSpPr>
            <a:spLocks noChangeShapeType="1"/>
          </p:cNvSpPr>
          <p:nvPr/>
        </p:nvSpPr>
        <p:spPr bwMode="auto">
          <a:xfrm flipV="1">
            <a:off x="2071689" y="4156472"/>
            <a:ext cx="1587" cy="523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35" name="Line 59"/>
          <p:cNvSpPr>
            <a:spLocks noChangeShapeType="1"/>
          </p:cNvSpPr>
          <p:nvPr/>
        </p:nvSpPr>
        <p:spPr bwMode="auto">
          <a:xfrm flipV="1">
            <a:off x="3243264" y="4156472"/>
            <a:ext cx="1587" cy="523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36" name="Line 60"/>
          <p:cNvSpPr>
            <a:spLocks noChangeShapeType="1"/>
          </p:cNvSpPr>
          <p:nvPr/>
        </p:nvSpPr>
        <p:spPr bwMode="auto">
          <a:xfrm flipV="1">
            <a:off x="4421189" y="4156472"/>
            <a:ext cx="1587" cy="523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37" name="Line 61"/>
          <p:cNvSpPr>
            <a:spLocks noChangeShapeType="1"/>
          </p:cNvSpPr>
          <p:nvPr/>
        </p:nvSpPr>
        <p:spPr bwMode="auto">
          <a:xfrm flipV="1">
            <a:off x="5591175" y="4156472"/>
            <a:ext cx="1588" cy="523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38" name="Line 62"/>
          <p:cNvSpPr>
            <a:spLocks noChangeShapeType="1"/>
          </p:cNvSpPr>
          <p:nvPr/>
        </p:nvSpPr>
        <p:spPr bwMode="auto">
          <a:xfrm flipV="1">
            <a:off x="6769100" y="4156472"/>
            <a:ext cx="1588" cy="523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39" name="Line 63"/>
          <p:cNvSpPr>
            <a:spLocks noChangeShapeType="1"/>
          </p:cNvSpPr>
          <p:nvPr/>
        </p:nvSpPr>
        <p:spPr bwMode="auto">
          <a:xfrm flipV="1">
            <a:off x="7939089" y="4156472"/>
            <a:ext cx="1587" cy="523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40" name="Freeform 64"/>
          <p:cNvSpPr>
            <a:spLocks/>
          </p:cNvSpPr>
          <p:nvPr/>
        </p:nvSpPr>
        <p:spPr bwMode="auto">
          <a:xfrm>
            <a:off x="3179763" y="3496866"/>
            <a:ext cx="125412" cy="94059"/>
          </a:xfrm>
          <a:custGeom>
            <a:avLst/>
            <a:gdLst>
              <a:gd name="T0" fmla="*/ 63500 w 79"/>
              <a:gd name="T1" fmla="*/ 0 h 79"/>
              <a:gd name="T2" fmla="*/ 125412 w 79"/>
              <a:gd name="T3" fmla="*/ 61912 h 79"/>
              <a:gd name="T4" fmla="*/ 63500 w 79"/>
              <a:gd name="T5" fmla="*/ 125412 h 79"/>
              <a:gd name="T6" fmla="*/ 0 w 79"/>
              <a:gd name="T7" fmla="*/ 61912 h 79"/>
              <a:gd name="T8" fmla="*/ 63500 w 79"/>
              <a:gd name="T9" fmla="*/ 0 h 79"/>
              <a:gd name="T10" fmla="*/ 0 60000 65536"/>
              <a:gd name="T11" fmla="*/ 0 60000 65536"/>
              <a:gd name="T12" fmla="*/ 0 60000 65536"/>
              <a:gd name="T13" fmla="*/ 0 60000 65536"/>
              <a:gd name="T14" fmla="*/ 0 60000 65536"/>
              <a:gd name="T15" fmla="*/ 0 w 79"/>
              <a:gd name="T16" fmla="*/ 0 h 79"/>
              <a:gd name="T17" fmla="*/ 79 w 79"/>
              <a:gd name="T18" fmla="*/ 79 h 79"/>
            </a:gdLst>
            <a:ahLst/>
            <a:cxnLst>
              <a:cxn ang="T10">
                <a:pos x="T0" y="T1"/>
              </a:cxn>
              <a:cxn ang="T11">
                <a:pos x="T2" y="T3"/>
              </a:cxn>
              <a:cxn ang="T12">
                <a:pos x="T4" y="T5"/>
              </a:cxn>
              <a:cxn ang="T13">
                <a:pos x="T6" y="T7"/>
              </a:cxn>
              <a:cxn ang="T14">
                <a:pos x="T8" y="T9"/>
              </a:cxn>
            </a:cxnLst>
            <a:rect l="T15" t="T16" r="T17" b="T18"/>
            <a:pathLst>
              <a:path w="79" h="79">
                <a:moveTo>
                  <a:pt x="40" y="0"/>
                </a:moveTo>
                <a:lnTo>
                  <a:pt x="79" y="39"/>
                </a:lnTo>
                <a:lnTo>
                  <a:pt x="40" y="79"/>
                </a:lnTo>
                <a:lnTo>
                  <a:pt x="0" y="39"/>
                </a:lnTo>
                <a:lnTo>
                  <a:pt x="40" y="0"/>
                </a:lnTo>
                <a:close/>
              </a:path>
            </a:pathLst>
          </a:custGeom>
          <a:solidFill>
            <a:srgbClr val="000080"/>
          </a:solidFill>
          <a:ln w="7938">
            <a:solidFill>
              <a:srgbClr val="000080"/>
            </a:solidFill>
            <a:round/>
            <a:headEnd/>
            <a:tailEnd/>
          </a:ln>
        </p:spPr>
        <p:txBody>
          <a:bodyPr/>
          <a:lstStyle/>
          <a:p>
            <a:endParaRPr lang="en-US"/>
          </a:p>
        </p:txBody>
      </p:sp>
      <p:sp>
        <p:nvSpPr>
          <p:cNvPr id="34841" name="Rectangle 65"/>
          <p:cNvSpPr>
            <a:spLocks noChangeArrowheads="1"/>
          </p:cNvSpPr>
          <p:nvPr/>
        </p:nvSpPr>
        <p:spPr bwMode="auto">
          <a:xfrm>
            <a:off x="1781176" y="4062413"/>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700">
                <a:solidFill>
                  <a:srgbClr val="000000"/>
                </a:solidFill>
              </a:rPr>
              <a:t>0</a:t>
            </a:r>
            <a:endParaRPr lang="en-US" altLang="en-US"/>
          </a:p>
        </p:txBody>
      </p:sp>
      <p:sp>
        <p:nvSpPr>
          <p:cNvPr id="34842" name="Rectangle 66"/>
          <p:cNvSpPr>
            <a:spLocks noChangeArrowheads="1"/>
          </p:cNvSpPr>
          <p:nvPr/>
        </p:nvSpPr>
        <p:spPr bwMode="auto">
          <a:xfrm>
            <a:off x="1781176" y="3449242"/>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700">
                <a:solidFill>
                  <a:srgbClr val="000000"/>
                </a:solidFill>
              </a:rPr>
              <a:t>1</a:t>
            </a:r>
            <a:endParaRPr lang="en-US" altLang="en-US"/>
          </a:p>
        </p:txBody>
      </p:sp>
      <p:sp>
        <p:nvSpPr>
          <p:cNvPr id="34843" name="Rectangle 67"/>
          <p:cNvSpPr>
            <a:spLocks noChangeArrowheads="1"/>
          </p:cNvSpPr>
          <p:nvPr/>
        </p:nvSpPr>
        <p:spPr bwMode="auto">
          <a:xfrm>
            <a:off x="1781176" y="2837260"/>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700">
                <a:solidFill>
                  <a:srgbClr val="000000"/>
                </a:solidFill>
              </a:rPr>
              <a:t>2</a:t>
            </a:r>
            <a:endParaRPr lang="en-US" altLang="en-US"/>
          </a:p>
        </p:txBody>
      </p:sp>
      <p:sp>
        <p:nvSpPr>
          <p:cNvPr id="34844" name="Rectangle 68"/>
          <p:cNvSpPr>
            <a:spLocks noChangeArrowheads="1"/>
          </p:cNvSpPr>
          <p:nvPr/>
        </p:nvSpPr>
        <p:spPr bwMode="auto">
          <a:xfrm>
            <a:off x="1781176" y="2230042"/>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700">
                <a:solidFill>
                  <a:srgbClr val="000000"/>
                </a:solidFill>
              </a:rPr>
              <a:t>3</a:t>
            </a:r>
            <a:endParaRPr lang="en-US" altLang="en-US"/>
          </a:p>
        </p:txBody>
      </p:sp>
      <p:sp>
        <p:nvSpPr>
          <p:cNvPr id="34845" name="Rectangle 69"/>
          <p:cNvSpPr>
            <a:spLocks noChangeArrowheads="1"/>
          </p:cNvSpPr>
          <p:nvPr/>
        </p:nvSpPr>
        <p:spPr bwMode="auto">
          <a:xfrm>
            <a:off x="1781176" y="1616869"/>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700">
                <a:solidFill>
                  <a:srgbClr val="000000"/>
                </a:solidFill>
              </a:rPr>
              <a:t>4</a:t>
            </a:r>
            <a:endParaRPr lang="en-US" altLang="en-US"/>
          </a:p>
        </p:txBody>
      </p:sp>
      <p:sp>
        <p:nvSpPr>
          <p:cNvPr id="34846" name="Rectangle 70"/>
          <p:cNvSpPr>
            <a:spLocks noChangeArrowheads="1"/>
          </p:cNvSpPr>
          <p:nvPr/>
        </p:nvSpPr>
        <p:spPr bwMode="auto">
          <a:xfrm>
            <a:off x="1781176" y="1004888"/>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700">
                <a:solidFill>
                  <a:srgbClr val="000000"/>
                </a:solidFill>
              </a:rPr>
              <a:t>5</a:t>
            </a:r>
            <a:endParaRPr lang="en-US" altLang="en-US"/>
          </a:p>
        </p:txBody>
      </p:sp>
      <p:sp>
        <p:nvSpPr>
          <p:cNvPr id="34847" name="Rectangle 71"/>
          <p:cNvSpPr>
            <a:spLocks noChangeArrowheads="1"/>
          </p:cNvSpPr>
          <p:nvPr/>
        </p:nvSpPr>
        <p:spPr bwMode="auto">
          <a:xfrm>
            <a:off x="2017714" y="4304110"/>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700">
                <a:solidFill>
                  <a:srgbClr val="000000"/>
                </a:solidFill>
              </a:rPr>
              <a:t>0</a:t>
            </a:r>
            <a:endParaRPr lang="en-US" altLang="en-US"/>
          </a:p>
        </p:txBody>
      </p:sp>
      <p:sp>
        <p:nvSpPr>
          <p:cNvPr id="34848" name="Rectangle 72"/>
          <p:cNvSpPr>
            <a:spLocks noChangeArrowheads="1"/>
          </p:cNvSpPr>
          <p:nvPr/>
        </p:nvSpPr>
        <p:spPr bwMode="auto">
          <a:xfrm>
            <a:off x="3187701" y="4304110"/>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700">
                <a:solidFill>
                  <a:srgbClr val="000000"/>
                </a:solidFill>
              </a:rPr>
              <a:t>1</a:t>
            </a:r>
            <a:endParaRPr lang="en-US" altLang="en-US"/>
          </a:p>
        </p:txBody>
      </p:sp>
      <p:sp>
        <p:nvSpPr>
          <p:cNvPr id="34849" name="Rectangle 73"/>
          <p:cNvSpPr>
            <a:spLocks noChangeArrowheads="1"/>
          </p:cNvSpPr>
          <p:nvPr/>
        </p:nvSpPr>
        <p:spPr bwMode="auto">
          <a:xfrm>
            <a:off x="4365626" y="4304110"/>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700">
                <a:solidFill>
                  <a:srgbClr val="000000"/>
                </a:solidFill>
              </a:rPr>
              <a:t>2</a:t>
            </a:r>
            <a:endParaRPr lang="en-US" altLang="en-US"/>
          </a:p>
        </p:txBody>
      </p:sp>
      <p:sp>
        <p:nvSpPr>
          <p:cNvPr id="34850" name="Rectangle 74"/>
          <p:cNvSpPr>
            <a:spLocks noChangeArrowheads="1"/>
          </p:cNvSpPr>
          <p:nvPr/>
        </p:nvSpPr>
        <p:spPr bwMode="auto">
          <a:xfrm>
            <a:off x="5535614" y="4304110"/>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700">
                <a:solidFill>
                  <a:srgbClr val="000000"/>
                </a:solidFill>
              </a:rPr>
              <a:t>3</a:t>
            </a:r>
            <a:endParaRPr lang="en-US" altLang="en-US"/>
          </a:p>
        </p:txBody>
      </p:sp>
      <p:sp>
        <p:nvSpPr>
          <p:cNvPr id="34851" name="Rectangle 75"/>
          <p:cNvSpPr>
            <a:spLocks noChangeArrowheads="1"/>
          </p:cNvSpPr>
          <p:nvPr/>
        </p:nvSpPr>
        <p:spPr bwMode="auto">
          <a:xfrm>
            <a:off x="6715126" y="4304110"/>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700">
                <a:solidFill>
                  <a:srgbClr val="000000"/>
                </a:solidFill>
              </a:rPr>
              <a:t>4</a:t>
            </a:r>
            <a:endParaRPr lang="en-US" altLang="en-US"/>
          </a:p>
        </p:txBody>
      </p:sp>
      <p:sp>
        <p:nvSpPr>
          <p:cNvPr id="34852" name="Rectangle 76"/>
          <p:cNvSpPr>
            <a:spLocks noChangeArrowheads="1"/>
          </p:cNvSpPr>
          <p:nvPr/>
        </p:nvSpPr>
        <p:spPr bwMode="auto">
          <a:xfrm>
            <a:off x="7885114" y="4304110"/>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700">
                <a:solidFill>
                  <a:srgbClr val="000000"/>
                </a:solidFill>
              </a:rPr>
              <a:t>5</a:t>
            </a:r>
            <a:endParaRPr lang="en-US" altLang="en-US"/>
          </a:p>
        </p:txBody>
      </p:sp>
      <p:sp>
        <p:nvSpPr>
          <p:cNvPr id="264195" name="Rectangle 3"/>
          <p:cNvSpPr>
            <a:spLocks noGrp="1" noChangeArrowheads="1"/>
          </p:cNvSpPr>
          <p:nvPr>
            <p:ph type="title"/>
          </p:nvPr>
        </p:nvSpPr>
        <p:spPr>
          <a:xfrm>
            <a:off x="685800" y="171450"/>
            <a:ext cx="8458200" cy="567840"/>
          </a:xfrm>
        </p:spPr>
        <p:txBody>
          <a:bodyPr>
            <a:noAutofit/>
          </a:bodyPr>
          <a:lstStyle/>
          <a:p>
            <a:pPr>
              <a:defRPr/>
            </a:pPr>
            <a:r>
              <a:rPr lang="en-US" sz="3200" dirty="0"/>
              <a:t>K-means Clustering: Step 1</a:t>
            </a:r>
          </a:p>
        </p:txBody>
      </p:sp>
      <p:sp>
        <p:nvSpPr>
          <p:cNvPr id="34854" name="Text Box 4"/>
          <p:cNvSpPr txBox="1">
            <a:spLocks noChangeArrowheads="1"/>
          </p:cNvSpPr>
          <p:nvPr/>
        </p:nvSpPr>
        <p:spPr bwMode="auto">
          <a:xfrm>
            <a:off x="564704" y="636091"/>
            <a:ext cx="79383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dirty="0"/>
              <a:t>Algorithm: k-means, Distance Metric: Euclidean Distance</a:t>
            </a:r>
          </a:p>
        </p:txBody>
      </p:sp>
      <p:sp>
        <p:nvSpPr>
          <p:cNvPr id="34855" name="AutoShape 5"/>
          <p:cNvSpPr>
            <a:spLocks noChangeArrowheads="1"/>
          </p:cNvSpPr>
          <p:nvPr/>
        </p:nvSpPr>
        <p:spPr bwMode="auto">
          <a:xfrm>
            <a:off x="3200400" y="3486150"/>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4856" name="AutoShape 6"/>
          <p:cNvSpPr>
            <a:spLocks noChangeArrowheads="1"/>
          </p:cNvSpPr>
          <p:nvPr/>
        </p:nvSpPr>
        <p:spPr bwMode="auto">
          <a:xfrm>
            <a:off x="3352800" y="3657600"/>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4857" name="AutoShape 7"/>
          <p:cNvSpPr>
            <a:spLocks noChangeArrowheads="1"/>
          </p:cNvSpPr>
          <p:nvPr/>
        </p:nvSpPr>
        <p:spPr bwMode="auto">
          <a:xfrm>
            <a:off x="3124200" y="3829050"/>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4858" name="AutoShape 8"/>
          <p:cNvSpPr>
            <a:spLocks noChangeArrowheads="1"/>
          </p:cNvSpPr>
          <p:nvPr/>
        </p:nvSpPr>
        <p:spPr bwMode="auto">
          <a:xfrm>
            <a:off x="2895600" y="3314700"/>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4859" name="AutoShape 9"/>
          <p:cNvSpPr>
            <a:spLocks noChangeArrowheads="1"/>
          </p:cNvSpPr>
          <p:nvPr/>
        </p:nvSpPr>
        <p:spPr bwMode="auto">
          <a:xfrm>
            <a:off x="2895600" y="1543050"/>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4860" name="AutoShape 10"/>
          <p:cNvSpPr>
            <a:spLocks noChangeArrowheads="1"/>
          </p:cNvSpPr>
          <p:nvPr/>
        </p:nvSpPr>
        <p:spPr bwMode="auto">
          <a:xfrm>
            <a:off x="2895600" y="2686050"/>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4861" name="AutoShape 11"/>
          <p:cNvSpPr>
            <a:spLocks noChangeArrowheads="1"/>
          </p:cNvSpPr>
          <p:nvPr/>
        </p:nvSpPr>
        <p:spPr bwMode="auto">
          <a:xfrm>
            <a:off x="2895600" y="3829050"/>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4862" name="AutoShape 12"/>
          <p:cNvSpPr>
            <a:spLocks noChangeArrowheads="1"/>
          </p:cNvSpPr>
          <p:nvPr/>
        </p:nvSpPr>
        <p:spPr bwMode="auto">
          <a:xfrm>
            <a:off x="2438400" y="3086100"/>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4863" name="AutoShape 13"/>
          <p:cNvSpPr>
            <a:spLocks noChangeArrowheads="1"/>
          </p:cNvSpPr>
          <p:nvPr/>
        </p:nvSpPr>
        <p:spPr bwMode="auto">
          <a:xfrm>
            <a:off x="4572000" y="2857500"/>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4864" name="AutoShape 14"/>
          <p:cNvSpPr>
            <a:spLocks noChangeArrowheads="1"/>
          </p:cNvSpPr>
          <p:nvPr/>
        </p:nvSpPr>
        <p:spPr bwMode="auto">
          <a:xfrm>
            <a:off x="6705600" y="1371600"/>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4865" name="AutoShape 15"/>
          <p:cNvSpPr>
            <a:spLocks noChangeArrowheads="1"/>
          </p:cNvSpPr>
          <p:nvPr/>
        </p:nvSpPr>
        <p:spPr bwMode="auto">
          <a:xfrm>
            <a:off x="7162800" y="1428750"/>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4866" name="AutoShape 16"/>
          <p:cNvSpPr>
            <a:spLocks noChangeArrowheads="1"/>
          </p:cNvSpPr>
          <p:nvPr/>
        </p:nvSpPr>
        <p:spPr bwMode="auto">
          <a:xfrm>
            <a:off x="7010400" y="1543050"/>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4867" name="AutoShape 17"/>
          <p:cNvSpPr>
            <a:spLocks noChangeArrowheads="1"/>
          </p:cNvSpPr>
          <p:nvPr/>
        </p:nvSpPr>
        <p:spPr bwMode="auto">
          <a:xfrm>
            <a:off x="6858000" y="1657350"/>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4868" name="AutoShape 18"/>
          <p:cNvSpPr>
            <a:spLocks noChangeArrowheads="1"/>
          </p:cNvSpPr>
          <p:nvPr/>
        </p:nvSpPr>
        <p:spPr bwMode="auto">
          <a:xfrm>
            <a:off x="7162800" y="1771650"/>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4869" name="AutoShape 19"/>
          <p:cNvSpPr>
            <a:spLocks noChangeArrowheads="1"/>
          </p:cNvSpPr>
          <p:nvPr/>
        </p:nvSpPr>
        <p:spPr bwMode="auto">
          <a:xfrm>
            <a:off x="7467600" y="2057400"/>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4870" name="AutoShape 20"/>
          <p:cNvSpPr>
            <a:spLocks noChangeArrowheads="1"/>
          </p:cNvSpPr>
          <p:nvPr/>
        </p:nvSpPr>
        <p:spPr bwMode="auto">
          <a:xfrm>
            <a:off x="5715000" y="1371600"/>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4871" name="AutoShape 21"/>
          <p:cNvSpPr>
            <a:spLocks noChangeArrowheads="1"/>
          </p:cNvSpPr>
          <p:nvPr/>
        </p:nvSpPr>
        <p:spPr bwMode="auto">
          <a:xfrm>
            <a:off x="6019800" y="2457450"/>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4872" name="AutoShape 22"/>
          <p:cNvSpPr>
            <a:spLocks noChangeArrowheads="1"/>
          </p:cNvSpPr>
          <p:nvPr/>
        </p:nvSpPr>
        <p:spPr bwMode="auto">
          <a:xfrm>
            <a:off x="6019800" y="3600450"/>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4873" name="AutoShape 23"/>
          <p:cNvSpPr>
            <a:spLocks noChangeArrowheads="1"/>
          </p:cNvSpPr>
          <p:nvPr/>
        </p:nvSpPr>
        <p:spPr bwMode="auto">
          <a:xfrm>
            <a:off x="6400800" y="3829050"/>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4874" name="AutoShape 24"/>
          <p:cNvSpPr>
            <a:spLocks noChangeArrowheads="1"/>
          </p:cNvSpPr>
          <p:nvPr/>
        </p:nvSpPr>
        <p:spPr bwMode="auto">
          <a:xfrm>
            <a:off x="6781800" y="3257550"/>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4875" name="AutoShape 25"/>
          <p:cNvSpPr>
            <a:spLocks noChangeArrowheads="1"/>
          </p:cNvSpPr>
          <p:nvPr/>
        </p:nvSpPr>
        <p:spPr bwMode="auto">
          <a:xfrm>
            <a:off x="5943600" y="2800350"/>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4876" name="AutoShape 26"/>
          <p:cNvSpPr>
            <a:spLocks noChangeArrowheads="1"/>
          </p:cNvSpPr>
          <p:nvPr/>
        </p:nvSpPr>
        <p:spPr bwMode="auto">
          <a:xfrm>
            <a:off x="5181600" y="3143250"/>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4877" name="AutoShape 27"/>
          <p:cNvSpPr>
            <a:spLocks noChangeArrowheads="1"/>
          </p:cNvSpPr>
          <p:nvPr/>
        </p:nvSpPr>
        <p:spPr bwMode="auto">
          <a:xfrm>
            <a:off x="7162800" y="3486150"/>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4878" name="AutoShape 28"/>
          <p:cNvSpPr>
            <a:spLocks noChangeArrowheads="1"/>
          </p:cNvSpPr>
          <p:nvPr/>
        </p:nvSpPr>
        <p:spPr bwMode="auto">
          <a:xfrm>
            <a:off x="7010400" y="3771900"/>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4879" name="AutoShape 29"/>
          <p:cNvSpPr>
            <a:spLocks noChangeArrowheads="1"/>
          </p:cNvSpPr>
          <p:nvPr/>
        </p:nvSpPr>
        <p:spPr bwMode="auto">
          <a:xfrm>
            <a:off x="6858000" y="3028950"/>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4880" name="AutoShape 30"/>
          <p:cNvSpPr>
            <a:spLocks noChangeArrowheads="1"/>
          </p:cNvSpPr>
          <p:nvPr/>
        </p:nvSpPr>
        <p:spPr bwMode="auto">
          <a:xfrm>
            <a:off x="7467600" y="3943350"/>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4881" name="AutoShape 31"/>
          <p:cNvSpPr>
            <a:spLocks noChangeArrowheads="1"/>
          </p:cNvSpPr>
          <p:nvPr/>
        </p:nvSpPr>
        <p:spPr bwMode="auto">
          <a:xfrm>
            <a:off x="6629400" y="1943100"/>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grpSp>
        <p:nvGrpSpPr>
          <p:cNvPr id="2" name="Group 32"/>
          <p:cNvGrpSpPr>
            <a:grpSpLocks/>
          </p:cNvGrpSpPr>
          <p:nvPr/>
        </p:nvGrpSpPr>
        <p:grpSpPr bwMode="auto">
          <a:xfrm>
            <a:off x="3657600" y="1714500"/>
            <a:ext cx="2743200" cy="2576513"/>
            <a:chOff x="2304" y="1440"/>
            <a:chExt cx="1728" cy="2164"/>
          </a:xfrm>
        </p:grpSpPr>
        <p:grpSp>
          <p:nvGrpSpPr>
            <p:cNvPr id="34884" name="Group 33"/>
            <p:cNvGrpSpPr>
              <a:grpSpLocks/>
            </p:cNvGrpSpPr>
            <p:nvPr/>
          </p:nvGrpSpPr>
          <p:grpSpPr bwMode="auto">
            <a:xfrm>
              <a:off x="2784" y="1440"/>
              <a:ext cx="432" cy="436"/>
              <a:chOff x="192" y="1824"/>
              <a:chExt cx="432" cy="436"/>
            </a:xfrm>
          </p:grpSpPr>
          <p:sp>
            <p:nvSpPr>
              <p:cNvPr id="34891" name="Oval 34"/>
              <p:cNvSpPr>
                <a:spLocks noChangeArrowheads="1"/>
              </p:cNvSpPr>
              <p:nvPr/>
            </p:nvSpPr>
            <p:spPr bwMode="auto">
              <a:xfrm>
                <a:off x="192" y="1824"/>
                <a:ext cx="144" cy="144"/>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4892" name="Text Box 35"/>
              <p:cNvSpPr txBox="1">
                <a:spLocks noChangeArrowheads="1"/>
              </p:cNvSpPr>
              <p:nvPr/>
            </p:nvSpPr>
            <p:spPr bwMode="auto">
              <a:xfrm>
                <a:off x="288" y="1872"/>
                <a:ext cx="336"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spcBef>
                    <a:spcPct val="50000"/>
                  </a:spcBef>
                </a:pPr>
                <a:r>
                  <a:rPr lang="en-US" altLang="en-US"/>
                  <a:t>k</a:t>
                </a:r>
                <a:r>
                  <a:rPr lang="en-US" altLang="en-US" baseline="-25000"/>
                  <a:t>1</a:t>
                </a:r>
              </a:p>
            </p:txBody>
          </p:sp>
        </p:grpSp>
        <p:grpSp>
          <p:nvGrpSpPr>
            <p:cNvPr id="34885" name="Group 36"/>
            <p:cNvGrpSpPr>
              <a:grpSpLocks/>
            </p:cNvGrpSpPr>
            <p:nvPr/>
          </p:nvGrpSpPr>
          <p:grpSpPr bwMode="auto">
            <a:xfrm>
              <a:off x="2304" y="2160"/>
              <a:ext cx="432" cy="436"/>
              <a:chOff x="192" y="1824"/>
              <a:chExt cx="432" cy="436"/>
            </a:xfrm>
          </p:grpSpPr>
          <p:sp>
            <p:nvSpPr>
              <p:cNvPr id="34889" name="Oval 37"/>
              <p:cNvSpPr>
                <a:spLocks noChangeArrowheads="1"/>
              </p:cNvSpPr>
              <p:nvPr/>
            </p:nvSpPr>
            <p:spPr bwMode="auto">
              <a:xfrm>
                <a:off x="192" y="1824"/>
                <a:ext cx="144" cy="144"/>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4890" name="Text Box 38"/>
              <p:cNvSpPr txBox="1">
                <a:spLocks noChangeArrowheads="1"/>
              </p:cNvSpPr>
              <p:nvPr/>
            </p:nvSpPr>
            <p:spPr bwMode="auto">
              <a:xfrm>
                <a:off x="288" y="1872"/>
                <a:ext cx="336"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spcBef>
                    <a:spcPct val="50000"/>
                  </a:spcBef>
                </a:pPr>
                <a:r>
                  <a:rPr lang="en-US" altLang="en-US"/>
                  <a:t>k</a:t>
                </a:r>
                <a:r>
                  <a:rPr lang="en-US" altLang="en-US" baseline="-25000"/>
                  <a:t>2</a:t>
                </a:r>
              </a:p>
            </p:txBody>
          </p:sp>
        </p:grpSp>
        <p:grpSp>
          <p:nvGrpSpPr>
            <p:cNvPr id="34886" name="Group 39"/>
            <p:cNvGrpSpPr>
              <a:grpSpLocks/>
            </p:cNvGrpSpPr>
            <p:nvPr/>
          </p:nvGrpSpPr>
          <p:grpSpPr bwMode="auto">
            <a:xfrm>
              <a:off x="3600" y="3168"/>
              <a:ext cx="432" cy="436"/>
              <a:chOff x="192" y="1824"/>
              <a:chExt cx="432" cy="436"/>
            </a:xfrm>
          </p:grpSpPr>
          <p:sp>
            <p:nvSpPr>
              <p:cNvPr id="34887" name="Oval 40"/>
              <p:cNvSpPr>
                <a:spLocks noChangeArrowheads="1"/>
              </p:cNvSpPr>
              <p:nvPr/>
            </p:nvSpPr>
            <p:spPr bwMode="auto">
              <a:xfrm>
                <a:off x="192" y="1824"/>
                <a:ext cx="144" cy="144"/>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4888" name="Text Box 41"/>
              <p:cNvSpPr txBox="1">
                <a:spLocks noChangeArrowheads="1"/>
              </p:cNvSpPr>
              <p:nvPr/>
            </p:nvSpPr>
            <p:spPr bwMode="auto">
              <a:xfrm>
                <a:off x="288" y="1872"/>
                <a:ext cx="336"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spcBef>
                    <a:spcPct val="50000"/>
                  </a:spcBef>
                </a:pPr>
                <a:r>
                  <a:rPr lang="en-US" altLang="en-US"/>
                  <a:t>k</a:t>
                </a:r>
                <a:r>
                  <a:rPr lang="en-US" altLang="en-US" baseline="-25000"/>
                  <a:t>3</a:t>
                </a:r>
              </a:p>
            </p:txBody>
          </p:sp>
        </p:grpSp>
      </p:grpSp>
    </p:spTree>
    <p:extLst>
      <p:ext uri="{BB962C8B-B14F-4D97-AF65-F5344CB8AC3E}">
        <p14:creationId xmlns:p14="http://schemas.microsoft.com/office/powerpoint/2010/main" val="2836780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46"/>
          <p:cNvSpPr>
            <a:spLocks noChangeArrowheads="1"/>
          </p:cNvSpPr>
          <p:nvPr/>
        </p:nvSpPr>
        <p:spPr bwMode="auto">
          <a:xfrm>
            <a:off x="2071688" y="1098947"/>
            <a:ext cx="5867400" cy="3057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5844" name="Line 47"/>
          <p:cNvSpPr>
            <a:spLocks noChangeShapeType="1"/>
          </p:cNvSpPr>
          <p:nvPr/>
        </p:nvSpPr>
        <p:spPr bwMode="auto">
          <a:xfrm>
            <a:off x="2071688" y="3543300"/>
            <a:ext cx="5867400"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45" name="Line 48"/>
          <p:cNvSpPr>
            <a:spLocks noChangeShapeType="1"/>
          </p:cNvSpPr>
          <p:nvPr/>
        </p:nvSpPr>
        <p:spPr bwMode="auto">
          <a:xfrm>
            <a:off x="2071688" y="2931319"/>
            <a:ext cx="5867400"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46" name="Line 49"/>
          <p:cNvSpPr>
            <a:spLocks noChangeShapeType="1"/>
          </p:cNvSpPr>
          <p:nvPr/>
        </p:nvSpPr>
        <p:spPr bwMode="auto">
          <a:xfrm>
            <a:off x="2071688" y="2324100"/>
            <a:ext cx="5867400"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47" name="Line 50"/>
          <p:cNvSpPr>
            <a:spLocks noChangeShapeType="1"/>
          </p:cNvSpPr>
          <p:nvPr/>
        </p:nvSpPr>
        <p:spPr bwMode="auto">
          <a:xfrm>
            <a:off x="2071688" y="1710929"/>
            <a:ext cx="5867400"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48" name="Line 51"/>
          <p:cNvSpPr>
            <a:spLocks noChangeShapeType="1"/>
          </p:cNvSpPr>
          <p:nvPr/>
        </p:nvSpPr>
        <p:spPr bwMode="auto">
          <a:xfrm>
            <a:off x="2071688" y="1098948"/>
            <a:ext cx="5867400"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49" name="Rectangle 52"/>
          <p:cNvSpPr>
            <a:spLocks noChangeArrowheads="1"/>
          </p:cNvSpPr>
          <p:nvPr/>
        </p:nvSpPr>
        <p:spPr bwMode="auto">
          <a:xfrm>
            <a:off x="2071688" y="1098947"/>
            <a:ext cx="5867400" cy="3057525"/>
          </a:xfrm>
          <a:prstGeom prst="rect">
            <a:avLst/>
          </a:prstGeom>
          <a:noFill/>
          <a:ln w="7938">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5850" name="Line 53"/>
          <p:cNvSpPr>
            <a:spLocks noChangeShapeType="1"/>
          </p:cNvSpPr>
          <p:nvPr/>
        </p:nvSpPr>
        <p:spPr bwMode="auto">
          <a:xfrm>
            <a:off x="2071689" y="1098947"/>
            <a:ext cx="1587" cy="30575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51" name="Line 54"/>
          <p:cNvSpPr>
            <a:spLocks noChangeShapeType="1"/>
          </p:cNvSpPr>
          <p:nvPr/>
        </p:nvSpPr>
        <p:spPr bwMode="auto">
          <a:xfrm>
            <a:off x="2001838" y="4156473"/>
            <a:ext cx="69850"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52" name="Line 55"/>
          <p:cNvSpPr>
            <a:spLocks noChangeShapeType="1"/>
          </p:cNvSpPr>
          <p:nvPr/>
        </p:nvSpPr>
        <p:spPr bwMode="auto">
          <a:xfrm>
            <a:off x="2001838" y="3543300"/>
            <a:ext cx="69850"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53" name="Line 56"/>
          <p:cNvSpPr>
            <a:spLocks noChangeShapeType="1"/>
          </p:cNvSpPr>
          <p:nvPr/>
        </p:nvSpPr>
        <p:spPr bwMode="auto">
          <a:xfrm>
            <a:off x="2001838" y="2931319"/>
            <a:ext cx="69850"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54" name="Line 57"/>
          <p:cNvSpPr>
            <a:spLocks noChangeShapeType="1"/>
          </p:cNvSpPr>
          <p:nvPr/>
        </p:nvSpPr>
        <p:spPr bwMode="auto">
          <a:xfrm>
            <a:off x="2001838" y="2324100"/>
            <a:ext cx="69850"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55" name="Line 58"/>
          <p:cNvSpPr>
            <a:spLocks noChangeShapeType="1"/>
          </p:cNvSpPr>
          <p:nvPr/>
        </p:nvSpPr>
        <p:spPr bwMode="auto">
          <a:xfrm>
            <a:off x="2001838" y="1710929"/>
            <a:ext cx="69850"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56" name="Line 59"/>
          <p:cNvSpPr>
            <a:spLocks noChangeShapeType="1"/>
          </p:cNvSpPr>
          <p:nvPr/>
        </p:nvSpPr>
        <p:spPr bwMode="auto">
          <a:xfrm>
            <a:off x="2001838" y="1098948"/>
            <a:ext cx="69850"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57" name="Line 60"/>
          <p:cNvSpPr>
            <a:spLocks noChangeShapeType="1"/>
          </p:cNvSpPr>
          <p:nvPr/>
        </p:nvSpPr>
        <p:spPr bwMode="auto">
          <a:xfrm>
            <a:off x="2071688" y="4156473"/>
            <a:ext cx="5867400"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58" name="Line 61"/>
          <p:cNvSpPr>
            <a:spLocks noChangeShapeType="1"/>
          </p:cNvSpPr>
          <p:nvPr/>
        </p:nvSpPr>
        <p:spPr bwMode="auto">
          <a:xfrm flipV="1">
            <a:off x="2071689" y="4156472"/>
            <a:ext cx="1587" cy="523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59" name="Line 62"/>
          <p:cNvSpPr>
            <a:spLocks noChangeShapeType="1"/>
          </p:cNvSpPr>
          <p:nvPr/>
        </p:nvSpPr>
        <p:spPr bwMode="auto">
          <a:xfrm flipV="1">
            <a:off x="3243264" y="4156472"/>
            <a:ext cx="1587" cy="523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60" name="Line 63"/>
          <p:cNvSpPr>
            <a:spLocks noChangeShapeType="1"/>
          </p:cNvSpPr>
          <p:nvPr/>
        </p:nvSpPr>
        <p:spPr bwMode="auto">
          <a:xfrm flipV="1">
            <a:off x="4421189" y="4156472"/>
            <a:ext cx="1587" cy="523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61" name="Line 64"/>
          <p:cNvSpPr>
            <a:spLocks noChangeShapeType="1"/>
          </p:cNvSpPr>
          <p:nvPr/>
        </p:nvSpPr>
        <p:spPr bwMode="auto">
          <a:xfrm flipV="1">
            <a:off x="5591175" y="4156472"/>
            <a:ext cx="1588" cy="523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62" name="Line 65"/>
          <p:cNvSpPr>
            <a:spLocks noChangeShapeType="1"/>
          </p:cNvSpPr>
          <p:nvPr/>
        </p:nvSpPr>
        <p:spPr bwMode="auto">
          <a:xfrm flipV="1">
            <a:off x="6769100" y="4156472"/>
            <a:ext cx="1588" cy="523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63" name="Line 66"/>
          <p:cNvSpPr>
            <a:spLocks noChangeShapeType="1"/>
          </p:cNvSpPr>
          <p:nvPr/>
        </p:nvSpPr>
        <p:spPr bwMode="auto">
          <a:xfrm flipV="1">
            <a:off x="7939089" y="4156472"/>
            <a:ext cx="1587" cy="523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864" name="Freeform 67"/>
          <p:cNvSpPr>
            <a:spLocks/>
          </p:cNvSpPr>
          <p:nvPr/>
        </p:nvSpPr>
        <p:spPr bwMode="auto">
          <a:xfrm>
            <a:off x="3179763" y="3496866"/>
            <a:ext cx="125412" cy="94059"/>
          </a:xfrm>
          <a:custGeom>
            <a:avLst/>
            <a:gdLst>
              <a:gd name="T0" fmla="*/ 63500 w 79"/>
              <a:gd name="T1" fmla="*/ 0 h 79"/>
              <a:gd name="T2" fmla="*/ 125412 w 79"/>
              <a:gd name="T3" fmla="*/ 61912 h 79"/>
              <a:gd name="T4" fmla="*/ 63500 w 79"/>
              <a:gd name="T5" fmla="*/ 125412 h 79"/>
              <a:gd name="T6" fmla="*/ 0 w 79"/>
              <a:gd name="T7" fmla="*/ 61912 h 79"/>
              <a:gd name="T8" fmla="*/ 63500 w 79"/>
              <a:gd name="T9" fmla="*/ 0 h 79"/>
              <a:gd name="T10" fmla="*/ 0 60000 65536"/>
              <a:gd name="T11" fmla="*/ 0 60000 65536"/>
              <a:gd name="T12" fmla="*/ 0 60000 65536"/>
              <a:gd name="T13" fmla="*/ 0 60000 65536"/>
              <a:gd name="T14" fmla="*/ 0 60000 65536"/>
              <a:gd name="T15" fmla="*/ 0 w 79"/>
              <a:gd name="T16" fmla="*/ 0 h 79"/>
              <a:gd name="T17" fmla="*/ 79 w 79"/>
              <a:gd name="T18" fmla="*/ 79 h 79"/>
            </a:gdLst>
            <a:ahLst/>
            <a:cxnLst>
              <a:cxn ang="T10">
                <a:pos x="T0" y="T1"/>
              </a:cxn>
              <a:cxn ang="T11">
                <a:pos x="T2" y="T3"/>
              </a:cxn>
              <a:cxn ang="T12">
                <a:pos x="T4" y="T5"/>
              </a:cxn>
              <a:cxn ang="T13">
                <a:pos x="T6" y="T7"/>
              </a:cxn>
              <a:cxn ang="T14">
                <a:pos x="T8" y="T9"/>
              </a:cxn>
            </a:cxnLst>
            <a:rect l="T15" t="T16" r="T17" b="T18"/>
            <a:pathLst>
              <a:path w="79" h="79">
                <a:moveTo>
                  <a:pt x="40" y="0"/>
                </a:moveTo>
                <a:lnTo>
                  <a:pt x="79" y="39"/>
                </a:lnTo>
                <a:lnTo>
                  <a:pt x="40" y="79"/>
                </a:lnTo>
                <a:lnTo>
                  <a:pt x="0" y="39"/>
                </a:lnTo>
                <a:lnTo>
                  <a:pt x="40" y="0"/>
                </a:lnTo>
                <a:close/>
              </a:path>
            </a:pathLst>
          </a:custGeom>
          <a:solidFill>
            <a:srgbClr val="000080"/>
          </a:solidFill>
          <a:ln w="7938">
            <a:solidFill>
              <a:srgbClr val="000080"/>
            </a:solidFill>
            <a:round/>
            <a:headEnd/>
            <a:tailEnd/>
          </a:ln>
        </p:spPr>
        <p:txBody>
          <a:bodyPr/>
          <a:lstStyle/>
          <a:p>
            <a:endParaRPr lang="en-US"/>
          </a:p>
        </p:txBody>
      </p:sp>
      <p:sp>
        <p:nvSpPr>
          <p:cNvPr id="35865" name="Rectangle 68"/>
          <p:cNvSpPr>
            <a:spLocks noChangeArrowheads="1"/>
          </p:cNvSpPr>
          <p:nvPr/>
        </p:nvSpPr>
        <p:spPr bwMode="auto">
          <a:xfrm>
            <a:off x="1781176" y="4062413"/>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700">
                <a:solidFill>
                  <a:srgbClr val="000000"/>
                </a:solidFill>
              </a:rPr>
              <a:t>0</a:t>
            </a:r>
            <a:endParaRPr lang="en-US" altLang="en-US"/>
          </a:p>
        </p:txBody>
      </p:sp>
      <p:sp>
        <p:nvSpPr>
          <p:cNvPr id="35866" name="Rectangle 69"/>
          <p:cNvSpPr>
            <a:spLocks noChangeArrowheads="1"/>
          </p:cNvSpPr>
          <p:nvPr/>
        </p:nvSpPr>
        <p:spPr bwMode="auto">
          <a:xfrm>
            <a:off x="1781176" y="3449242"/>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700">
                <a:solidFill>
                  <a:srgbClr val="000000"/>
                </a:solidFill>
              </a:rPr>
              <a:t>1</a:t>
            </a:r>
            <a:endParaRPr lang="en-US" altLang="en-US"/>
          </a:p>
        </p:txBody>
      </p:sp>
      <p:sp>
        <p:nvSpPr>
          <p:cNvPr id="35867" name="Rectangle 70"/>
          <p:cNvSpPr>
            <a:spLocks noChangeArrowheads="1"/>
          </p:cNvSpPr>
          <p:nvPr/>
        </p:nvSpPr>
        <p:spPr bwMode="auto">
          <a:xfrm>
            <a:off x="1781176" y="2837260"/>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700">
                <a:solidFill>
                  <a:srgbClr val="000000"/>
                </a:solidFill>
              </a:rPr>
              <a:t>2</a:t>
            </a:r>
            <a:endParaRPr lang="en-US" altLang="en-US"/>
          </a:p>
        </p:txBody>
      </p:sp>
      <p:sp>
        <p:nvSpPr>
          <p:cNvPr id="35868" name="Rectangle 71"/>
          <p:cNvSpPr>
            <a:spLocks noChangeArrowheads="1"/>
          </p:cNvSpPr>
          <p:nvPr/>
        </p:nvSpPr>
        <p:spPr bwMode="auto">
          <a:xfrm>
            <a:off x="1781176" y="2230042"/>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700">
                <a:solidFill>
                  <a:srgbClr val="000000"/>
                </a:solidFill>
              </a:rPr>
              <a:t>3</a:t>
            </a:r>
            <a:endParaRPr lang="en-US" altLang="en-US"/>
          </a:p>
        </p:txBody>
      </p:sp>
      <p:sp>
        <p:nvSpPr>
          <p:cNvPr id="35869" name="Rectangle 72"/>
          <p:cNvSpPr>
            <a:spLocks noChangeArrowheads="1"/>
          </p:cNvSpPr>
          <p:nvPr/>
        </p:nvSpPr>
        <p:spPr bwMode="auto">
          <a:xfrm>
            <a:off x="1781176" y="1616869"/>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700">
                <a:solidFill>
                  <a:srgbClr val="000000"/>
                </a:solidFill>
              </a:rPr>
              <a:t>4</a:t>
            </a:r>
            <a:endParaRPr lang="en-US" altLang="en-US"/>
          </a:p>
        </p:txBody>
      </p:sp>
      <p:sp>
        <p:nvSpPr>
          <p:cNvPr id="35870" name="Rectangle 73"/>
          <p:cNvSpPr>
            <a:spLocks noChangeArrowheads="1"/>
          </p:cNvSpPr>
          <p:nvPr/>
        </p:nvSpPr>
        <p:spPr bwMode="auto">
          <a:xfrm>
            <a:off x="1781176" y="1004888"/>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700">
                <a:solidFill>
                  <a:srgbClr val="000000"/>
                </a:solidFill>
              </a:rPr>
              <a:t>5</a:t>
            </a:r>
            <a:endParaRPr lang="en-US" altLang="en-US"/>
          </a:p>
        </p:txBody>
      </p:sp>
      <p:sp>
        <p:nvSpPr>
          <p:cNvPr id="35871" name="Rectangle 74"/>
          <p:cNvSpPr>
            <a:spLocks noChangeArrowheads="1"/>
          </p:cNvSpPr>
          <p:nvPr/>
        </p:nvSpPr>
        <p:spPr bwMode="auto">
          <a:xfrm>
            <a:off x="2017714" y="4304110"/>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700">
                <a:solidFill>
                  <a:srgbClr val="000000"/>
                </a:solidFill>
              </a:rPr>
              <a:t>0</a:t>
            </a:r>
            <a:endParaRPr lang="en-US" altLang="en-US"/>
          </a:p>
        </p:txBody>
      </p:sp>
      <p:sp>
        <p:nvSpPr>
          <p:cNvPr id="35872" name="Rectangle 75"/>
          <p:cNvSpPr>
            <a:spLocks noChangeArrowheads="1"/>
          </p:cNvSpPr>
          <p:nvPr/>
        </p:nvSpPr>
        <p:spPr bwMode="auto">
          <a:xfrm>
            <a:off x="3187701" y="4304110"/>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700">
                <a:solidFill>
                  <a:srgbClr val="000000"/>
                </a:solidFill>
              </a:rPr>
              <a:t>1</a:t>
            </a:r>
            <a:endParaRPr lang="en-US" altLang="en-US"/>
          </a:p>
        </p:txBody>
      </p:sp>
      <p:sp>
        <p:nvSpPr>
          <p:cNvPr id="35873" name="Rectangle 76"/>
          <p:cNvSpPr>
            <a:spLocks noChangeArrowheads="1"/>
          </p:cNvSpPr>
          <p:nvPr/>
        </p:nvSpPr>
        <p:spPr bwMode="auto">
          <a:xfrm>
            <a:off x="4365626" y="4304110"/>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700">
                <a:solidFill>
                  <a:srgbClr val="000000"/>
                </a:solidFill>
              </a:rPr>
              <a:t>2</a:t>
            </a:r>
            <a:endParaRPr lang="en-US" altLang="en-US"/>
          </a:p>
        </p:txBody>
      </p:sp>
      <p:sp>
        <p:nvSpPr>
          <p:cNvPr id="35874" name="Rectangle 77"/>
          <p:cNvSpPr>
            <a:spLocks noChangeArrowheads="1"/>
          </p:cNvSpPr>
          <p:nvPr/>
        </p:nvSpPr>
        <p:spPr bwMode="auto">
          <a:xfrm>
            <a:off x="5535614" y="4304110"/>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700">
                <a:solidFill>
                  <a:srgbClr val="000000"/>
                </a:solidFill>
              </a:rPr>
              <a:t>3</a:t>
            </a:r>
            <a:endParaRPr lang="en-US" altLang="en-US"/>
          </a:p>
        </p:txBody>
      </p:sp>
      <p:sp>
        <p:nvSpPr>
          <p:cNvPr id="35875" name="Rectangle 78"/>
          <p:cNvSpPr>
            <a:spLocks noChangeArrowheads="1"/>
          </p:cNvSpPr>
          <p:nvPr/>
        </p:nvSpPr>
        <p:spPr bwMode="auto">
          <a:xfrm>
            <a:off x="6715126" y="4304110"/>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700">
                <a:solidFill>
                  <a:srgbClr val="000000"/>
                </a:solidFill>
              </a:rPr>
              <a:t>4</a:t>
            </a:r>
            <a:endParaRPr lang="en-US" altLang="en-US"/>
          </a:p>
        </p:txBody>
      </p:sp>
      <p:sp>
        <p:nvSpPr>
          <p:cNvPr id="35876" name="Rectangle 79"/>
          <p:cNvSpPr>
            <a:spLocks noChangeArrowheads="1"/>
          </p:cNvSpPr>
          <p:nvPr/>
        </p:nvSpPr>
        <p:spPr bwMode="auto">
          <a:xfrm>
            <a:off x="7885114" y="4304110"/>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700">
                <a:solidFill>
                  <a:srgbClr val="000000"/>
                </a:solidFill>
              </a:rPr>
              <a:t>5</a:t>
            </a:r>
            <a:endParaRPr lang="en-US" altLang="en-US"/>
          </a:p>
        </p:txBody>
      </p:sp>
      <p:sp>
        <p:nvSpPr>
          <p:cNvPr id="265219" name="Rectangle 3"/>
          <p:cNvSpPr>
            <a:spLocks noGrp="1" noChangeArrowheads="1"/>
          </p:cNvSpPr>
          <p:nvPr>
            <p:ph type="title"/>
          </p:nvPr>
        </p:nvSpPr>
        <p:spPr>
          <a:xfrm>
            <a:off x="685800" y="171450"/>
            <a:ext cx="8458200" cy="567840"/>
          </a:xfrm>
        </p:spPr>
        <p:txBody>
          <a:bodyPr>
            <a:noAutofit/>
          </a:bodyPr>
          <a:lstStyle/>
          <a:p>
            <a:pPr>
              <a:defRPr/>
            </a:pPr>
            <a:r>
              <a:rPr lang="en-US" sz="3200" dirty="0"/>
              <a:t>K-means Clustering: Step 2</a:t>
            </a:r>
          </a:p>
        </p:txBody>
      </p:sp>
      <p:sp>
        <p:nvSpPr>
          <p:cNvPr id="35878" name="Text Box 4"/>
          <p:cNvSpPr txBox="1">
            <a:spLocks noChangeArrowheads="1"/>
          </p:cNvSpPr>
          <p:nvPr/>
        </p:nvSpPr>
        <p:spPr bwMode="auto">
          <a:xfrm>
            <a:off x="755204" y="646809"/>
            <a:ext cx="79383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dirty="0"/>
              <a:t>Algorithm: k-means, Distance Metric: Euclidean Distance</a:t>
            </a:r>
          </a:p>
        </p:txBody>
      </p:sp>
      <p:grpSp>
        <p:nvGrpSpPr>
          <p:cNvPr id="35879" name="Group 5"/>
          <p:cNvGrpSpPr>
            <a:grpSpLocks/>
          </p:cNvGrpSpPr>
          <p:nvPr/>
        </p:nvGrpSpPr>
        <p:grpSpPr bwMode="auto">
          <a:xfrm>
            <a:off x="4419600" y="1714502"/>
            <a:ext cx="685800" cy="519113"/>
            <a:chOff x="192" y="1824"/>
            <a:chExt cx="432" cy="436"/>
          </a:xfrm>
        </p:grpSpPr>
        <p:sp>
          <p:nvSpPr>
            <p:cNvPr id="35921" name="Oval 6"/>
            <p:cNvSpPr>
              <a:spLocks noChangeArrowheads="1"/>
            </p:cNvSpPr>
            <p:nvPr/>
          </p:nvSpPr>
          <p:spPr bwMode="auto">
            <a:xfrm>
              <a:off x="192" y="1824"/>
              <a:ext cx="144" cy="144"/>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5922" name="Text Box 7"/>
            <p:cNvSpPr txBox="1">
              <a:spLocks noChangeArrowheads="1"/>
            </p:cNvSpPr>
            <p:nvPr/>
          </p:nvSpPr>
          <p:spPr bwMode="auto">
            <a:xfrm>
              <a:off x="288" y="1872"/>
              <a:ext cx="336"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spcBef>
                  <a:spcPct val="50000"/>
                </a:spcBef>
              </a:pPr>
              <a:r>
                <a:rPr lang="en-US" altLang="en-US"/>
                <a:t>k</a:t>
              </a:r>
              <a:r>
                <a:rPr lang="en-US" altLang="en-US" baseline="-25000"/>
                <a:t>1</a:t>
              </a:r>
            </a:p>
          </p:txBody>
        </p:sp>
      </p:grpSp>
      <p:grpSp>
        <p:nvGrpSpPr>
          <p:cNvPr id="35880" name="Group 8"/>
          <p:cNvGrpSpPr>
            <a:grpSpLocks/>
          </p:cNvGrpSpPr>
          <p:nvPr/>
        </p:nvGrpSpPr>
        <p:grpSpPr bwMode="auto">
          <a:xfrm>
            <a:off x="3657600" y="2571752"/>
            <a:ext cx="685800" cy="519113"/>
            <a:chOff x="192" y="1824"/>
            <a:chExt cx="432" cy="436"/>
          </a:xfrm>
        </p:grpSpPr>
        <p:sp>
          <p:nvSpPr>
            <p:cNvPr id="35919" name="Oval 9"/>
            <p:cNvSpPr>
              <a:spLocks noChangeArrowheads="1"/>
            </p:cNvSpPr>
            <p:nvPr/>
          </p:nvSpPr>
          <p:spPr bwMode="auto">
            <a:xfrm>
              <a:off x="192" y="1824"/>
              <a:ext cx="144" cy="144"/>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5920" name="Text Box 10"/>
            <p:cNvSpPr txBox="1">
              <a:spLocks noChangeArrowheads="1"/>
            </p:cNvSpPr>
            <p:nvPr/>
          </p:nvSpPr>
          <p:spPr bwMode="auto">
            <a:xfrm>
              <a:off x="288" y="1872"/>
              <a:ext cx="336"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spcBef>
                  <a:spcPct val="50000"/>
                </a:spcBef>
              </a:pPr>
              <a:r>
                <a:rPr lang="en-US" altLang="en-US"/>
                <a:t>k</a:t>
              </a:r>
              <a:r>
                <a:rPr lang="en-US" altLang="en-US" baseline="-25000"/>
                <a:t>2</a:t>
              </a:r>
            </a:p>
          </p:txBody>
        </p:sp>
      </p:grpSp>
      <p:grpSp>
        <p:nvGrpSpPr>
          <p:cNvPr id="35881" name="Group 11"/>
          <p:cNvGrpSpPr>
            <a:grpSpLocks/>
          </p:cNvGrpSpPr>
          <p:nvPr/>
        </p:nvGrpSpPr>
        <p:grpSpPr bwMode="auto">
          <a:xfrm>
            <a:off x="5715000" y="3771902"/>
            <a:ext cx="685800" cy="519113"/>
            <a:chOff x="192" y="1824"/>
            <a:chExt cx="432" cy="436"/>
          </a:xfrm>
        </p:grpSpPr>
        <p:sp>
          <p:nvSpPr>
            <p:cNvPr id="35917" name="Oval 12"/>
            <p:cNvSpPr>
              <a:spLocks noChangeArrowheads="1"/>
            </p:cNvSpPr>
            <p:nvPr/>
          </p:nvSpPr>
          <p:spPr bwMode="auto">
            <a:xfrm>
              <a:off x="192" y="1824"/>
              <a:ext cx="144" cy="144"/>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5918" name="Text Box 13"/>
            <p:cNvSpPr txBox="1">
              <a:spLocks noChangeArrowheads="1"/>
            </p:cNvSpPr>
            <p:nvPr/>
          </p:nvSpPr>
          <p:spPr bwMode="auto">
            <a:xfrm>
              <a:off x="288" y="1872"/>
              <a:ext cx="336"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spcBef>
                  <a:spcPct val="50000"/>
                </a:spcBef>
              </a:pPr>
              <a:r>
                <a:rPr lang="en-US" altLang="en-US"/>
                <a:t>k</a:t>
              </a:r>
              <a:r>
                <a:rPr lang="en-US" altLang="en-US" baseline="-25000"/>
                <a:t>3</a:t>
              </a:r>
            </a:p>
          </p:txBody>
        </p:sp>
      </p:grpSp>
      <p:sp>
        <p:nvSpPr>
          <p:cNvPr id="35882" name="AutoShape 14"/>
          <p:cNvSpPr>
            <a:spLocks noChangeArrowheads="1"/>
          </p:cNvSpPr>
          <p:nvPr/>
        </p:nvSpPr>
        <p:spPr bwMode="auto">
          <a:xfrm>
            <a:off x="3200400" y="3486150"/>
            <a:ext cx="152400" cy="114300"/>
          </a:xfrm>
          <a:prstGeom prst="diamond">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5883" name="AutoShape 15"/>
          <p:cNvSpPr>
            <a:spLocks noChangeArrowheads="1"/>
          </p:cNvSpPr>
          <p:nvPr/>
        </p:nvSpPr>
        <p:spPr bwMode="auto">
          <a:xfrm>
            <a:off x="3352800" y="3657600"/>
            <a:ext cx="152400" cy="114300"/>
          </a:xfrm>
          <a:prstGeom prst="diamond">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5884" name="AutoShape 16"/>
          <p:cNvSpPr>
            <a:spLocks noChangeArrowheads="1"/>
          </p:cNvSpPr>
          <p:nvPr/>
        </p:nvSpPr>
        <p:spPr bwMode="auto">
          <a:xfrm>
            <a:off x="3124200" y="3829050"/>
            <a:ext cx="152400" cy="114300"/>
          </a:xfrm>
          <a:prstGeom prst="diamond">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5885" name="AutoShape 17"/>
          <p:cNvSpPr>
            <a:spLocks noChangeArrowheads="1"/>
          </p:cNvSpPr>
          <p:nvPr/>
        </p:nvSpPr>
        <p:spPr bwMode="auto">
          <a:xfrm>
            <a:off x="2895600" y="3314700"/>
            <a:ext cx="152400" cy="114300"/>
          </a:xfrm>
          <a:prstGeom prst="diamond">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5886" name="AutoShape 18"/>
          <p:cNvSpPr>
            <a:spLocks noChangeArrowheads="1"/>
          </p:cNvSpPr>
          <p:nvPr/>
        </p:nvSpPr>
        <p:spPr bwMode="auto">
          <a:xfrm>
            <a:off x="2895600" y="1543050"/>
            <a:ext cx="152400" cy="114300"/>
          </a:xfrm>
          <a:prstGeom prst="diamond">
            <a:avLst/>
          </a:prstGeom>
          <a:solidFill>
            <a:srgbClr val="00FF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5887" name="AutoShape 19"/>
          <p:cNvSpPr>
            <a:spLocks noChangeArrowheads="1"/>
          </p:cNvSpPr>
          <p:nvPr/>
        </p:nvSpPr>
        <p:spPr bwMode="auto">
          <a:xfrm>
            <a:off x="2895600" y="2686050"/>
            <a:ext cx="152400" cy="114300"/>
          </a:xfrm>
          <a:prstGeom prst="diamond">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5888" name="AutoShape 20"/>
          <p:cNvSpPr>
            <a:spLocks noChangeArrowheads="1"/>
          </p:cNvSpPr>
          <p:nvPr/>
        </p:nvSpPr>
        <p:spPr bwMode="auto">
          <a:xfrm>
            <a:off x="2895600" y="3829050"/>
            <a:ext cx="152400" cy="114300"/>
          </a:xfrm>
          <a:prstGeom prst="diamond">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5889" name="AutoShape 21"/>
          <p:cNvSpPr>
            <a:spLocks noChangeArrowheads="1"/>
          </p:cNvSpPr>
          <p:nvPr/>
        </p:nvSpPr>
        <p:spPr bwMode="auto">
          <a:xfrm>
            <a:off x="2438400" y="3086100"/>
            <a:ext cx="152400" cy="114300"/>
          </a:xfrm>
          <a:prstGeom prst="diamond">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5890" name="AutoShape 22"/>
          <p:cNvSpPr>
            <a:spLocks noChangeArrowheads="1"/>
          </p:cNvSpPr>
          <p:nvPr/>
        </p:nvSpPr>
        <p:spPr bwMode="auto">
          <a:xfrm>
            <a:off x="4572000" y="2857500"/>
            <a:ext cx="152400" cy="114300"/>
          </a:xfrm>
          <a:prstGeom prst="diamond">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5891" name="AutoShape 23"/>
          <p:cNvSpPr>
            <a:spLocks noChangeArrowheads="1"/>
          </p:cNvSpPr>
          <p:nvPr/>
        </p:nvSpPr>
        <p:spPr bwMode="auto">
          <a:xfrm>
            <a:off x="6705600" y="1371600"/>
            <a:ext cx="152400" cy="114300"/>
          </a:xfrm>
          <a:prstGeom prst="diamond">
            <a:avLst/>
          </a:prstGeom>
          <a:solidFill>
            <a:srgbClr val="00FF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5892" name="AutoShape 24"/>
          <p:cNvSpPr>
            <a:spLocks noChangeArrowheads="1"/>
          </p:cNvSpPr>
          <p:nvPr/>
        </p:nvSpPr>
        <p:spPr bwMode="auto">
          <a:xfrm>
            <a:off x="7162800" y="1428750"/>
            <a:ext cx="152400" cy="114300"/>
          </a:xfrm>
          <a:prstGeom prst="diamond">
            <a:avLst/>
          </a:prstGeom>
          <a:solidFill>
            <a:srgbClr val="00FF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5893" name="AutoShape 25"/>
          <p:cNvSpPr>
            <a:spLocks noChangeArrowheads="1"/>
          </p:cNvSpPr>
          <p:nvPr/>
        </p:nvSpPr>
        <p:spPr bwMode="auto">
          <a:xfrm>
            <a:off x="7010400" y="1543050"/>
            <a:ext cx="152400" cy="114300"/>
          </a:xfrm>
          <a:prstGeom prst="diamond">
            <a:avLst/>
          </a:prstGeom>
          <a:solidFill>
            <a:srgbClr val="00FF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5894" name="AutoShape 26"/>
          <p:cNvSpPr>
            <a:spLocks noChangeArrowheads="1"/>
          </p:cNvSpPr>
          <p:nvPr/>
        </p:nvSpPr>
        <p:spPr bwMode="auto">
          <a:xfrm>
            <a:off x="6858000" y="1657350"/>
            <a:ext cx="152400" cy="114300"/>
          </a:xfrm>
          <a:prstGeom prst="diamond">
            <a:avLst/>
          </a:prstGeom>
          <a:solidFill>
            <a:srgbClr val="00FF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5895" name="AutoShape 27"/>
          <p:cNvSpPr>
            <a:spLocks noChangeArrowheads="1"/>
          </p:cNvSpPr>
          <p:nvPr/>
        </p:nvSpPr>
        <p:spPr bwMode="auto">
          <a:xfrm>
            <a:off x="7162800" y="1771650"/>
            <a:ext cx="152400" cy="114300"/>
          </a:xfrm>
          <a:prstGeom prst="diamond">
            <a:avLst/>
          </a:prstGeom>
          <a:solidFill>
            <a:srgbClr val="00FF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5896" name="AutoShape 28"/>
          <p:cNvSpPr>
            <a:spLocks noChangeArrowheads="1"/>
          </p:cNvSpPr>
          <p:nvPr/>
        </p:nvSpPr>
        <p:spPr bwMode="auto">
          <a:xfrm>
            <a:off x="7467600" y="2057400"/>
            <a:ext cx="152400" cy="114300"/>
          </a:xfrm>
          <a:prstGeom prst="diamond">
            <a:avLst/>
          </a:prstGeom>
          <a:solidFill>
            <a:srgbClr val="00FF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5897" name="AutoShape 29"/>
          <p:cNvSpPr>
            <a:spLocks noChangeArrowheads="1"/>
          </p:cNvSpPr>
          <p:nvPr/>
        </p:nvSpPr>
        <p:spPr bwMode="auto">
          <a:xfrm>
            <a:off x="5715000" y="1371600"/>
            <a:ext cx="152400" cy="114300"/>
          </a:xfrm>
          <a:prstGeom prst="diamond">
            <a:avLst/>
          </a:prstGeom>
          <a:solidFill>
            <a:srgbClr val="00FF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5898" name="AutoShape 30"/>
          <p:cNvSpPr>
            <a:spLocks noChangeArrowheads="1"/>
          </p:cNvSpPr>
          <p:nvPr/>
        </p:nvSpPr>
        <p:spPr bwMode="auto">
          <a:xfrm>
            <a:off x="6019800" y="2457450"/>
            <a:ext cx="152400" cy="114300"/>
          </a:xfrm>
          <a:prstGeom prst="diamond">
            <a:avLst/>
          </a:prstGeom>
          <a:solidFill>
            <a:srgbClr val="00FF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5899" name="AutoShape 31"/>
          <p:cNvSpPr>
            <a:spLocks noChangeArrowheads="1"/>
          </p:cNvSpPr>
          <p:nvPr/>
        </p:nvSpPr>
        <p:spPr bwMode="auto">
          <a:xfrm>
            <a:off x="6019800" y="3600450"/>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5900" name="AutoShape 32"/>
          <p:cNvSpPr>
            <a:spLocks noChangeArrowheads="1"/>
          </p:cNvSpPr>
          <p:nvPr/>
        </p:nvSpPr>
        <p:spPr bwMode="auto">
          <a:xfrm>
            <a:off x="6400800" y="3829050"/>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5901" name="AutoShape 33"/>
          <p:cNvSpPr>
            <a:spLocks noChangeArrowheads="1"/>
          </p:cNvSpPr>
          <p:nvPr/>
        </p:nvSpPr>
        <p:spPr bwMode="auto">
          <a:xfrm>
            <a:off x="6781800" y="3257550"/>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5902" name="AutoShape 34"/>
          <p:cNvSpPr>
            <a:spLocks noChangeArrowheads="1"/>
          </p:cNvSpPr>
          <p:nvPr/>
        </p:nvSpPr>
        <p:spPr bwMode="auto">
          <a:xfrm>
            <a:off x="5943600" y="2800350"/>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5903" name="AutoShape 35"/>
          <p:cNvSpPr>
            <a:spLocks noChangeArrowheads="1"/>
          </p:cNvSpPr>
          <p:nvPr/>
        </p:nvSpPr>
        <p:spPr bwMode="auto">
          <a:xfrm>
            <a:off x="5181600" y="3143250"/>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5904" name="AutoShape 36"/>
          <p:cNvSpPr>
            <a:spLocks noChangeArrowheads="1"/>
          </p:cNvSpPr>
          <p:nvPr/>
        </p:nvSpPr>
        <p:spPr bwMode="auto">
          <a:xfrm>
            <a:off x="7162800" y="3486150"/>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5905" name="AutoShape 37"/>
          <p:cNvSpPr>
            <a:spLocks noChangeArrowheads="1"/>
          </p:cNvSpPr>
          <p:nvPr/>
        </p:nvSpPr>
        <p:spPr bwMode="auto">
          <a:xfrm>
            <a:off x="7010400" y="3771900"/>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5906" name="AutoShape 38"/>
          <p:cNvSpPr>
            <a:spLocks noChangeArrowheads="1"/>
          </p:cNvSpPr>
          <p:nvPr/>
        </p:nvSpPr>
        <p:spPr bwMode="auto">
          <a:xfrm>
            <a:off x="6858000" y="3028950"/>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5907" name="AutoShape 39"/>
          <p:cNvSpPr>
            <a:spLocks noChangeArrowheads="1"/>
          </p:cNvSpPr>
          <p:nvPr/>
        </p:nvSpPr>
        <p:spPr bwMode="auto">
          <a:xfrm>
            <a:off x="7467600" y="3943350"/>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5908" name="AutoShape 40"/>
          <p:cNvSpPr>
            <a:spLocks noChangeArrowheads="1"/>
          </p:cNvSpPr>
          <p:nvPr/>
        </p:nvSpPr>
        <p:spPr bwMode="auto">
          <a:xfrm>
            <a:off x="6629400" y="1943100"/>
            <a:ext cx="152400" cy="114300"/>
          </a:xfrm>
          <a:prstGeom prst="diamond">
            <a:avLst/>
          </a:prstGeom>
          <a:solidFill>
            <a:srgbClr val="00FF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grpSp>
        <p:nvGrpSpPr>
          <p:cNvPr id="5" name="Group 41"/>
          <p:cNvGrpSpPr>
            <a:grpSpLocks/>
          </p:cNvGrpSpPr>
          <p:nvPr/>
        </p:nvGrpSpPr>
        <p:grpSpPr bwMode="auto">
          <a:xfrm>
            <a:off x="3505200" y="1828800"/>
            <a:ext cx="2895600" cy="1943100"/>
            <a:chOff x="2208" y="1536"/>
            <a:chExt cx="1824" cy="1632"/>
          </a:xfrm>
        </p:grpSpPr>
        <p:sp>
          <p:nvSpPr>
            <p:cNvPr id="35914" name="Line 42"/>
            <p:cNvSpPr>
              <a:spLocks noChangeShapeType="1"/>
            </p:cNvSpPr>
            <p:nvPr/>
          </p:nvSpPr>
          <p:spPr bwMode="auto">
            <a:xfrm>
              <a:off x="2976" y="1536"/>
              <a:ext cx="960"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5915" name="Line 43"/>
            <p:cNvSpPr>
              <a:spLocks noChangeShapeType="1"/>
            </p:cNvSpPr>
            <p:nvPr/>
          </p:nvSpPr>
          <p:spPr bwMode="auto">
            <a:xfrm flipH="1">
              <a:off x="2208" y="2352"/>
              <a:ext cx="140" cy="384"/>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5916" name="Line 44"/>
            <p:cNvSpPr>
              <a:spLocks noChangeShapeType="1"/>
            </p:cNvSpPr>
            <p:nvPr/>
          </p:nvSpPr>
          <p:spPr bwMode="auto">
            <a:xfrm flipV="1">
              <a:off x="3744" y="2688"/>
              <a:ext cx="288" cy="48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35910" name="Line 82"/>
          <p:cNvSpPr>
            <a:spLocks noChangeShapeType="1"/>
          </p:cNvSpPr>
          <p:nvPr/>
        </p:nvSpPr>
        <p:spPr bwMode="auto">
          <a:xfrm flipH="1" flipV="1">
            <a:off x="2057400" y="1314450"/>
            <a:ext cx="2971800" cy="1428750"/>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11" name="Line 83"/>
          <p:cNvSpPr>
            <a:spLocks noChangeShapeType="1"/>
          </p:cNvSpPr>
          <p:nvPr/>
        </p:nvSpPr>
        <p:spPr bwMode="auto">
          <a:xfrm flipH="1">
            <a:off x="4038600" y="2743200"/>
            <a:ext cx="990600" cy="1371600"/>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912" name="Line 84"/>
          <p:cNvSpPr>
            <a:spLocks noChangeShapeType="1"/>
          </p:cNvSpPr>
          <p:nvPr/>
        </p:nvSpPr>
        <p:spPr bwMode="auto">
          <a:xfrm flipV="1">
            <a:off x="5029200" y="2743200"/>
            <a:ext cx="2895600" cy="0"/>
          </a:xfrm>
          <a:prstGeom prst="line">
            <a:avLst/>
          </a:prstGeom>
          <a:noFill/>
          <a:ln w="25400">
            <a:solidFill>
              <a:srgbClr val="FF6600"/>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7192970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69"/>
          <p:cNvSpPr>
            <a:spLocks noChangeArrowheads="1"/>
          </p:cNvSpPr>
          <p:nvPr/>
        </p:nvSpPr>
        <p:spPr bwMode="auto">
          <a:xfrm>
            <a:off x="2071688" y="1098947"/>
            <a:ext cx="5867400" cy="3057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6868" name="Line 70"/>
          <p:cNvSpPr>
            <a:spLocks noChangeShapeType="1"/>
          </p:cNvSpPr>
          <p:nvPr/>
        </p:nvSpPr>
        <p:spPr bwMode="auto">
          <a:xfrm>
            <a:off x="2071688" y="3543300"/>
            <a:ext cx="5867400"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69" name="Line 71"/>
          <p:cNvSpPr>
            <a:spLocks noChangeShapeType="1"/>
          </p:cNvSpPr>
          <p:nvPr/>
        </p:nvSpPr>
        <p:spPr bwMode="auto">
          <a:xfrm>
            <a:off x="2071688" y="2931319"/>
            <a:ext cx="5867400"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70" name="Line 72"/>
          <p:cNvSpPr>
            <a:spLocks noChangeShapeType="1"/>
          </p:cNvSpPr>
          <p:nvPr/>
        </p:nvSpPr>
        <p:spPr bwMode="auto">
          <a:xfrm>
            <a:off x="2071688" y="2324100"/>
            <a:ext cx="5867400"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71" name="Line 73"/>
          <p:cNvSpPr>
            <a:spLocks noChangeShapeType="1"/>
          </p:cNvSpPr>
          <p:nvPr/>
        </p:nvSpPr>
        <p:spPr bwMode="auto">
          <a:xfrm>
            <a:off x="2071688" y="1710929"/>
            <a:ext cx="5867400"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72" name="Line 74"/>
          <p:cNvSpPr>
            <a:spLocks noChangeShapeType="1"/>
          </p:cNvSpPr>
          <p:nvPr/>
        </p:nvSpPr>
        <p:spPr bwMode="auto">
          <a:xfrm>
            <a:off x="2071688" y="1098948"/>
            <a:ext cx="5867400"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73" name="Rectangle 75"/>
          <p:cNvSpPr>
            <a:spLocks noChangeArrowheads="1"/>
          </p:cNvSpPr>
          <p:nvPr/>
        </p:nvSpPr>
        <p:spPr bwMode="auto">
          <a:xfrm>
            <a:off x="2071688" y="1098947"/>
            <a:ext cx="5867400" cy="3057525"/>
          </a:xfrm>
          <a:prstGeom prst="rect">
            <a:avLst/>
          </a:prstGeom>
          <a:noFill/>
          <a:ln w="7938">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6874" name="Line 76"/>
          <p:cNvSpPr>
            <a:spLocks noChangeShapeType="1"/>
          </p:cNvSpPr>
          <p:nvPr/>
        </p:nvSpPr>
        <p:spPr bwMode="auto">
          <a:xfrm>
            <a:off x="2071689" y="1098947"/>
            <a:ext cx="1587" cy="30575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75" name="Line 77"/>
          <p:cNvSpPr>
            <a:spLocks noChangeShapeType="1"/>
          </p:cNvSpPr>
          <p:nvPr/>
        </p:nvSpPr>
        <p:spPr bwMode="auto">
          <a:xfrm>
            <a:off x="2001838" y="4156473"/>
            <a:ext cx="69850"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76" name="Line 78"/>
          <p:cNvSpPr>
            <a:spLocks noChangeShapeType="1"/>
          </p:cNvSpPr>
          <p:nvPr/>
        </p:nvSpPr>
        <p:spPr bwMode="auto">
          <a:xfrm>
            <a:off x="2001838" y="3543300"/>
            <a:ext cx="69850"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77" name="Line 79"/>
          <p:cNvSpPr>
            <a:spLocks noChangeShapeType="1"/>
          </p:cNvSpPr>
          <p:nvPr/>
        </p:nvSpPr>
        <p:spPr bwMode="auto">
          <a:xfrm>
            <a:off x="2001838" y="2931319"/>
            <a:ext cx="69850"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78" name="Line 80"/>
          <p:cNvSpPr>
            <a:spLocks noChangeShapeType="1"/>
          </p:cNvSpPr>
          <p:nvPr/>
        </p:nvSpPr>
        <p:spPr bwMode="auto">
          <a:xfrm>
            <a:off x="2001838" y="2324100"/>
            <a:ext cx="69850"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79" name="Line 81"/>
          <p:cNvSpPr>
            <a:spLocks noChangeShapeType="1"/>
          </p:cNvSpPr>
          <p:nvPr/>
        </p:nvSpPr>
        <p:spPr bwMode="auto">
          <a:xfrm>
            <a:off x="2001838" y="1710929"/>
            <a:ext cx="69850"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80" name="Line 82"/>
          <p:cNvSpPr>
            <a:spLocks noChangeShapeType="1"/>
          </p:cNvSpPr>
          <p:nvPr/>
        </p:nvSpPr>
        <p:spPr bwMode="auto">
          <a:xfrm>
            <a:off x="2001838" y="1098948"/>
            <a:ext cx="69850"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81" name="Line 83"/>
          <p:cNvSpPr>
            <a:spLocks noChangeShapeType="1"/>
          </p:cNvSpPr>
          <p:nvPr/>
        </p:nvSpPr>
        <p:spPr bwMode="auto">
          <a:xfrm>
            <a:off x="2071688" y="4156473"/>
            <a:ext cx="5867400"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82" name="Line 84"/>
          <p:cNvSpPr>
            <a:spLocks noChangeShapeType="1"/>
          </p:cNvSpPr>
          <p:nvPr/>
        </p:nvSpPr>
        <p:spPr bwMode="auto">
          <a:xfrm flipV="1">
            <a:off x="2071689" y="4156472"/>
            <a:ext cx="1587" cy="523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83" name="Line 85"/>
          <p:cNvSpPr>
            <a:spLocks noChangeShapeType="1"/>
          </p:cNvSpPr>
          <p:nvPr/>
        </p:nvSpPr>
        <p:spPr bwMode="auto">
          <a:xfrm flipV="1">
            <a:off x="3243264" y="4156472"/>
            <a:ext cx="1587" cy="523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84" name="Line 86"/>
          <p:cNvSpPr>
            <a:spLocks noChangeShapeType="1"/>
          </p:cNvSpPr>
          <p:nvPr/>
        </p:nvSpPr>
        <p:spPr bwMode="auto">
          <a:xfrm flipV="1">
            <a:off x="4421189" y="4156472"/>
            <a:ext cx="1587" cy="523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85" name="Line 87"/>
          <p:cNvSpPr>
            <a:spLocks noChangeShapeType="1"/>
          </p:cNvSpPr>
          <p:nvPr/>
        </p:nvSpPr>
        <p:spPr bwMode="auto">
          <a:xfrm flipV="1">
            <a:off x="5591175" y="4156472"/>
            <a:ext cx="1588" cy="523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86" name="Line 88"/>
          <p:cNvSpPr>
            <a:spLocks noChangeShapeType="1"/>
          </p:cNvSpPr>
          <p:nvPr/>
        </p:nvSpPr>
        <p:spPr bwMode="auto">
          <a:xfrm flipV="1">
            <a:off x="6769100" y="4156472"/>
            <a:ext cx="1588" cy="523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87" name="Line 89"/>
          <p:cNvSpPr>
            <a:spLocks noChangeShapeType="1"/>
          </p:cNvSpPr>
          <p:nvPr/>
        </p:nvSpPr>
        <p:spPr bwMode="auto">
          <a:xfrm flipV="1">
            <a:off x="7939089" y="4156472"/>
            <a:ext cx="1587" cy="523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88" name="Freeform 90"/>
          <p:cNvSpPr>
            <a:spLocks/>
          </p:cNvSpPr>
          <p:nvPr/>
        </p:nvSpPr>
        <p:spPr bwMode="auto">
          <a:xfrm>
            <a:off x="3179763" y="3496866"/>
            <a:ext cx="125412" cy="94059"/>
          </a:xfrm>
          <a:custGeom>
            <a:avLst/>
            <a:gdLst>
              <a:gd name="T0" fmla="*/ 63500 w 79"/>
              <a:gd name="T1" fmla="*/ 0 h 79"/>
              <a:gd name="T2" fmla="*/ 125412 w 79"/>
              <a:gd name="T3" fmla="*/ 61912 h 79"/>
              <a:gd name="T4" fmla="*/ 63500 w 79"/>
              <a:gd name="T5" fmla="*/ 125412 h 79"/>
              <a:gd name="T6" fmla="*/ 0 w 79"/>
              <a:gd name="T7" fmla="*/ 61912 h 79"/>
              <a:gd name="T8" fmla="*/ 63500 w 79"/>
              <a:gd name="T9" fmla="*/ 0 h 79"/>
              <a:gd name="T10" fmla="*/ 0 60000 65536"/>
              <a:gd name="T11" fmla="*/ 0 60000 65536"/>
              <a:gd name="T12" fmla="*/ 0 60000 65536"/>
              <a:gd name="T13" fmla="*/ 0 60000 65536"/>
              <a:gd name="T14" fmla="*/ 0 60000 65536"/>
              <a:gd name="T15" fmla="*/ 0 w 79"/>
              <a:gd name="T16" fmla="*/ 0 h 79"/>
              <a:gd name="T17" fmla="*/ 79 w 79"/>
              <a:gd name="T18" fmla="*/ 79 h 79"/>
            </a:gdLst>
            <a:ahLst/>
            <a:cxnLst>
              <a:cxn ang="T10">
                <a:pos x="T0" y="T1"/>
              </a:cxn>
              <a:cxn ang="T11">
                <a:pos x="T2" y="T3"/>
              </a:cxn>
              <a:cxn ang="T12">
                <a:pos x="T4" y="T5"/>
              </a:cxn>
              <a:cxn ang="T13">
                <a:pos x="T6" y="T7"/>
              </a:cxn>
              <a:cxn ang="T14">
                <a:pos x="T8" y="T9"/>
              </a:cxn>
            </a:cxnLst>
            <a:rect l="T15" t="T16" r="T17" b="T18"/>
            <a:pathLst>
              <a:path w="79" h="79">
                <a:moveTo>
                  <a:pt x="40" y="0"/>
                </a:moveTo>
                <a:lnTo>
                  <a:pt x="79" y="39"/>
                </a:lnTo>
                <a:lnTo>
                  <a:pt x="40" y="79"/>
                </a:lnTo>
                <a:lnTo>
                  <a:pt x="0" y="39"/>
                </a:lnTo>
                <a:lnTo>
                  <a:pt x="40" y="0"/>
                </a:lnTo>
                <a:close/>
              </a:path>
            </a:pathLst>
          </a:custGeom>
          <a:solidFill>
            <a:srgbClr val="000080"/>
          </a:solidFill>
          <a:ln w="7938">
            <a:solidFill>
              <a:srgbClr val="000080"/>
            </a:solidFill>
            <a:round/>
            <a:headEnd/>
            <a:tailEnd/>
          </a:ln>
        </p:spPr>
        <p:txBody>
          <a:bodyPr/>
          <a:lstStyle/>
          <a:p>
            <a:endParaRPr lang="en-US"/>
          </a:p>
        </p:txBody>
      </p:sp>
      <p:sp>
        <p:nvSpPr>
          <p:cNvPr id="36889" name="Rectangle 91"/>
          <p:cNvSpPr>
            <a:spLocks noChangeArrowheads="1"/>
          </p:cNvSpPr>
          <p:nvPr/>
        </p:nvSpPr>
        <p:spPr bwMode="auto">
          <a:xfrm>
            <a:off x="1781176" y="4062413"/>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700">
                <a:solidFill>
                  <a:srgbClr val="000000"/>
                </a:solidFill>
              </a:rPr>
              <a:t>0</a:t>
            </a:r>
            <a:endParaRPr lang="en-US" altLang="en-US"/>
          </a:p>
        </p:txBody>
      </p:sp>
      <p:sp>
        <p:nvSpPr>
          <p:cNvPr id="36890" name="Rectangle 92"/>
          <p:cNvSpPr>
            <a:spLocks noChangeArrowheads="1"/>
          </p:cNvSpPr>
          <p:nvPr/>
        </p:nvSpPr>
        <p:spPr bwMode="auto">
          <a:xfrm>
            <a:off x="1781176" y="3449242"/>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700">
                <a:solidFill>
                  <a:srgbClr val="000000"/>
                </a:solidFill>
              </a:rPr>
              <a:t>1</a:t>
            </a:r>
            <a:endParaRPr lang="en-US" altLang="en-US"/>
          </a:p>
        </p:txBody>
      </p:sp>
      <p:sp>
        <p:nvSpPr>
          <p:cNvPr id="36891" name="Rectangle 93"/>
          <p:cNvSpPr>
            <a:spLocks noChangeArrowheads="1"/>
          </p:cNvSpPr>
          <p:nvPr/>
        </p:nvSpPr>
        <p:spPr bwMode="auto">
          <a:xfrm>
            <a:off x="1781176" y="2837260"/>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700">
                <a:solidFill>
                  <a:srgbClr val="000000"/>
                </a:solidFill>
              </a:rPr>
              <a:t>2</a:t>
            </a:r>
            <a:endParaRPr lang="en-US" altLang="en-US"/>
          </a:p>
        </p:txBody>
      </p:sp>
      <p:sp>
        <p:nvSpPr>
          <p:cNvPr id="36892" name="Rectangle 94"/>
          <p:cNvSpPr>
            <a:spLocks noChangeArrowheads="1"/>
          </p:cNvSpPr>
          <p:nvPr/>
        </p:nvSpPr>
        <p:spPr bwMode="auto">
          <a:xfrm>
            <a:off x="1781176" y="2230042"/>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700">
                <a:solidFill>
                  <a:srgbClr val="000000"/>
                </a:solidFill>
              </a:rPr>
              <a:t>3</a:t>
            </a:r>
            <a:endParaRPr lang="en-US" altLang="en-US"/>
          </a:p>
        </p:txBody>
      </p:sp>
      <p:sp>
        <p:nvSpPr>
          <p:cNvPr id="36893" name="Rectangle 95"/>
          <p:cNvSpPr>
            <a:spLocks noChangeArrowheads="1"/>
          </p:cNvSpPr>
          <p:nvPr/>
        </p:nvSpPr>
        <p:spPr bwMode="auto">
          <a:xfrm>
            <a:off x="1781176" y="1616869"/>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700">
                <a:solidFill>
                  <a:srgbClr val="000000"/>
                </a:solidFill>
              </a:rPr>
              <a:t>4</a:t>
            </a:r>
            <a:endParaRPr lang="en-US" altLang="en-US"/>
          </a:p>
        </p:txBody>
      </p:sp>
      <p:sp>
        <p:nvSpPr>
          <p:cNvPr id="36894" name="Rectangle 96"/>
          <p:cNvSpPr>
            <a:spLocks noChangeArrowheads="1"/>
          </p:cNvSpPr>
          <p:nvPr/>
        </p:nvSpPr>
        <p:spPr bwMode="auto">
          <a:xfrm>
            <a:off x="1781176" y="1004888"/>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700">
                <a:solidFill>
                  <a:srgbClr val="000000"/>
                </a:solidFill>
              </a:rPr>
              <a:t>5</a:t>
            </a:r>
            <a:endParaRPr lang="en-US" altLang="en-US"/>
          </a:p>
        </p:txBody>
      </p:sp>
      <p:sp>
        <p:nvSpPr>
          <p:cNvPr id="36895" name="Rectangle 97"/>
          <p:cNvSpPr>
            <a:spLocks noChangeArrowheads="1"/>
          </p:cNvSpPr>
          <p:nvPr/>
        </p:nvSpPr>
        <p:spPr bwMode="auto">
          <a:xfrm>
            <a:off x="2017714" y="4304110"/>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700">
                <a:solidFill>
                  <a:srgbClr val="000000"/>
                </a:solidFill>
              </a:rPr>
              <a:t>0</a:t>
            </a:r>
            <a:endParaRPr lang="en-US" altLang="en-US"/>
          </a:p>
        </p:txBody>
      </p:sp>
      <p:sp>
        <p:nvSpPr>
          <p:cNvPr id="36896" name="Rectangle 98"/>
          <p:cNvSpPr>
            <a:spLocks noChangeArrowheads="1"/>
          </p:cNvSpPr>
          <p:nvPr/>
        </p:nvSpPr>
        <p:spPr bwMode="auto">
          <a:xfrm>
            <a:off x="3187701" y="4304110"/>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700">
                <a:solidFill>
                  <a:srgbClr val="000000"/>
                </a:solidFill>
              </a:rPr>
              <a:t>1</a:t>
            </a:r>
            <a:endParaRPr lang="en-US" altLang="en-US"/>
          </a:p>
        </p:txBody>
      </p:sp>
      <p:sp>
        <p:nvSpPr>
          <p:cNvPr id="36897" name="Rectangle 99"/>
          <p:cNvSpPr>
            <a:spLocks noChangeArrowheads="1"/>
          </p:cNvSpPr>
          <p:nvPr/>
        </p:nvSpPr>
        <p:spPr bwMode="auto">
          <a:xfrm>
            <a:off x="4365626" y="4304110"/>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700">
                <a:solidFill>
                  <a:srgbClr val="000000"/>
                </a:solidFill>
              </a:rPr>
              <a:t>2</a:t>
            </a:r>
            <a:endParaRPr lang="en-US" altLang="en-US"/>
          </a:p>
        </p:txBody>
      </p:sp>
      <p:sp>
        <p:nvSpPr>
          <p:cNvPr id="36898" name="Rectangle 100"/>
          <p:cNvSpPr>
            <a:spLocks noChangeArrowheads="1"/>
          </p:cNvSpPr>
          <p:nvPr/>
        </p:nvSpPr>
        <p:spPr bwMode="auto">
          <a:xfrm>
            <a:off x="5535614" y="4304110"/>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700">
                <a:solidFill>
                  <a:srgbClr val="000000"/>
                </a:solidFill>
              </a:rPr>
              <a:t>3</a:t>
            </a:r>
            <a:endParaRPr lang="en-US" altLang="en-US"/>
          </a:p>
        </p:txBody>
      </p:sp>
      <p:sp>
        <p:nvSpPr>
          <p:cNvPr id="36899" name="Rectangle 101"/>
          <p:cNvSpPr>
            <a:spLocks noChangeArrowheads="1"/>
          </p:cNvSpPr>
          <p:nvPr/>
        </p:nvSpPr>
        <p:spPr bwMode="auto">
          <a:xfrm>
            <a:off x="6715126" y="4304110"/>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700">
                <a:solidFill>
                  <a:srgbClr val="000000"/>
                </a:solidFill>
              </a:rPr>
              <a:t>4</a:t>
            </a:r>
            <a:endParaRPr lang="en-US" altLang="en-US"/>
          </a:p>
        </p:txBody>
      </p:sp>
      <p:sp>
        <p:nvSpPr>
          <p:cNvPr id="36900" name="Rectangle 102"/>
          <p:cNvSpPr>
            <a:spLocks noChangeArrowheads="1"/>
          </p:cNvSpPr>
          <p:nvPr/>
        </p:nvSpPr>
        <p:spPr bwMode="auto">
          <a:xfrm>
            <a:off x="7885114" y="4304110"/>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700">
                <a:solidFill>
                  <a:srgbClr val="000000"/>
                </a:solidFill>
              </a:rPr>
              <a:t>5</a:t>
            </a:r>
            <a:endParaRPr lang="en-US" altLang="en-US"/>
          </a:p>
        </p:txBody>
      </p:sp>
      <p:sp>
        <p:nvSpPr>
          <p:cNvPr id="266243" name="Rectangle 3"/>
          <p:cNvSpPr>
            <a:spLocks noGrp="1" noChangeArrowheads="1"/>
          </p:cNvSpPr>
          <p:nvPr>
            <p:ph type="title"/>
          </p:nvPr>
        </p:nvSpPr>
        <p:spPr>
          <a:xfrm>
            <a:off x="1367118" y="281175"/>
            <a:ext cx="7772400" cy="400050"/>
          </a:xfrm>
        </p:spPr>
        <p:txBody>
          <a:bodyPr>
            <a:noAutofit/>
          </a:bodyPr>
          <a:lstStyle/>
          <a:p>
            <a:pPr>
              <a:defRPr/>
            </a:pPr>
            <a:r>
              <a:rPr lang="en-US" sz="3200" dirty="0"/>
              <a:t>K-means Clustering: Step 3</a:t>
            </a:r>
          </a:p>
        </p:txBody>
      </p:sp>
      <p:sp>
        <p:nvSpPr>
          <p:cNvPr id="36902" name="Text Box 4"/>
          <p:cNvSpPr txBox="1">
            <a:spLocks noChangeArrowheads="1"/>
          </p:cNvSpPr>
          <p:nvPr/>
        </p:nvSpPr>
        <p:spPr bwMode="auto">
          <a:xfrm>
            <a:off x="1212404" y="603350"/>
            <a:ext cx="79383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dirty="0"/>
              <a:t>Algorithm: k-means, Distance Metric: Euclidean Distance</a:t>
            </a:r>
          </a:p>
        </p:txBody>
      </p:sp>
      <p:grpSp>
        <p:nvGrpSpPr>
          <p:cNvPr id="36903" name="Group 5"/>
          <p:cNvGrpSpPr>
            <a:grpSpLocks/>
          </p:cNvGrpSpPr>
          <p:nvPr/>
        </p:nvGrpSpPr>
        <p:grpSpPr bwMode="auto">
          <a:xfrm>
            <a:off x="6172200" y="1600202"/>
            <a:ext cx="685800" cy="519113"/>
            <a:chOff x="192" y="1824"/>
            <a:chExt cx="432" cy="436"/>
          </a:xfrm>
        </p:grpSpPr>
        <p:sp>
          <p:nvSpPr>
            <p:cNvPr id="36965" name="Oval 6"/>
            <p:cNvSpPr>
              <a:spLocks noChangeArrowheads="1"/>
            </p:cNvSpPr>
            <p:nvPr/>
          </p:nvSpPr>
          <p:spPr bwMode="auto">
            <a:xfrm>
              <a:off x="192" y="1824"/>
              <a:ext cx="144" cy="144"/>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6966" name="Text Box 7"/>
            <p:cNvSpPr txBox="1">
              <a:spLocks noChangeArrowheads="1"/>
            </p:cNvSpPr>
            <p:nvPr/>
          </p:nvSpPr>
          <p:spPr bwMode="auto">
            <a:xfrm>
              <a:off x="288" y="1872"/>
              <a:ext cx="336"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spcBef>
                  <a:spcPct val="50000"/>
                </a:spcBef>
              </a:pPr>
              <a:r>
                <a:rPr lang="en-US" altLang="en-US"/>
                <a:t>k</a:t>
              </a:r>
              <a:r>
                <a:rPr lang="en-US" altLang="en-US" baseline="-25000"/>
                <a:t>1</a:t>
              </a:r>
            </a:p>
          </p:txBody>
        </p:sp>
      </p:grpSp>
      <p:grpSp>
        <p:nvGrpSpPr>
          <p:cNvPr id="36904" name="Group 8"/>
          <p:cNvGrpSpPr>
            <a:grpSpLocks/>
          </p:cNvGrpSpPr>
          <p:nvPr/>
        </p:nvGrpSpPr>
        <p:grpSpPr bwMode="auto">
          <a:xfrm>
            <a:off x="3124200" y="3257552"/>
            <a:ext cx="685800" cy="519113"/>
            <a:chOff x="192" y="1824"/>
            <a:chExt cx="432" cy="436"/>
          </a:xfrm>
        </p:grpSpPr>
        <p:sp>
          <p:nvSpPr>
            <p:cNvPr id="36963" name="Oval 9"/>
            <p:cNvSpPr>
              <a:spLocks noChangeArrowheads="1"/>
            </p:cNvSpPr>
            <p:nvPr/>
          </p:nvSpPr>
          <p:spPr bwMode="auto">
            <a:xfrm>
              <a:off x="192" y="1824"/>
              <a:ext cx="144" cy="144"/>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6964" name="Text Box 10"/>
            <p:cNvSpPr txBox="1">
              <a:spLocks noChangeArrowheads="1"/>
            </p:cNvSpPr>
            <p:nvPr/>
          </p:nvSpPr>
          <p:spPr bwMode="auto">
            <a:xfrm>
              <a:off x="288" y="1872"/>
              <a:ext cx="336"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spcBef>
                  <a:spcPct val="50000"/>
                </a:spcBef>
              </a:pPr>
              <a:r>
                <a:rPr lang="en-US" altLang="en-US"/>
                <a:t>k</a:t>
              </a:r>
              <a:r>
                <a:rPr lang="en-US" altLang="en-US" baseline="-25000"/>
                <a:t>2</a:t>
              </a:r>
            </a:p>
          </p:txBody>
        </p:sp>
      </p:grpSp>
      <p:grpSp>
        <p:nvGrpSpPr>
          <p:cNvPr id="36905" name="Group 11"/>
          <p:cNvGrpSpPr>
            <a:grpSpLocks/>
          </p:cNvGrpSpPr>
          <p:nvPr/>
        </p:nvGrpSpPr>
        <p:grpSpPr bwMode="auto">
          <a:xfrm>
            <a:off x="6248400" y="3028952"/>
            <a:ext cx="685800" cy="519113"/>
            <a:chOff x="192" y="1824"/>
            <a:chExt cx="432" cy="436"/>
          </a:xfrm>
        </p:grpSpPr>
        <p:sp>
          <p:nvSpPr>
            <p:cNvPr id="36961" name="Oval 12"/>
            <p:cNvSpPr>
              <a:spLocks noChangeArrowheads="1"/>
            </p:cNvSpPr>
            <p:nvPr/>
          </p:nvSpPr>
          <p:spPr bwMode="auto">
            <a:xfrm>
              <a:off x="192" y="1824"/>
              <a:ext cx="144" cy="144"/>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6962" name="Text Box 13"/>
            <p:cNvSpPr txBox="1">
              <a:spLocks noChangeArrowheads="1"/>
            </p:cNvSpPr>
            <p:nvPr/>
          </p:nvSpPr>
          <p:spPr bwMode="auto">
            <a:xfrm>
              <a:off x="288" y="1872"/>
              <a:ext cx="336"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spcBef>
                  <a:spcPct val="50000"/>
                </a:spcBef>
              </a:pPr>
              <a:r>
                <a:rPr lang="en-US" altLang="en-US"/>
                <a:t>k</a:t>
              </a:r>
              <a:r>
                <a:rPr lang="en-US" altLang="en-US" baseline="-25000"/>
                <a:t>3</a:t>
              </a:r>
            </a:p>
          </p:txBody>
        </p:sp>
      </p:grpSp>
      <p:sp>
        <p:nvSpPr>
          <p:cNvPr id="36906" name="AutoShape 14"/>
          <p:cNvSpPr>
            <a:spLocks noChangeArrowheads="1"/>
          </p:cNvSpPr>
          <p:nvPr/>
        </p:nvSpPr>
        <p:spPr bwMode="auto">
          <a:xfrm>
            <a:off x="3200400" y="3486150"/>
            <a:ext cx="152400" cy="114300"/>
          </a:xfrm>
          <a:prstGeom prst="diamond">
            <a:avLst/>
          </a:prstGeom>
          <a:solidFill>
            <a:srgbClr val="660066"/>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6907" name="AutoShape 15"/>
          <p:cNvSpPr>
            <a:spLocks noChangeArrowheads="1"/>
          </p:cNvSpPr>
          <p:nvPr/>
        </p:nvSpPr>
        <p:spPr bwMode="auto">
          <a:xfrm>
            <a:off x="3352800" y="3657600"/>
            <a:ext cx="152400" cy="114300"/>
          </a:xfrm>
          <a:prstGeom prst="diamond">
            <a:avLst/>
          </a:prstGeom>
          <a:solidFill>
            <a:srgbClr val="660066"/>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6908" name="AutoShape 16"/>
          <p:cNvSpPr>
            <a:spLocks noChangeArrowheads="1"/>
          </p:cNvSpPr>
          <p:nvPr/>
        </p:nvSpPr>
        <p:spPr bwMode="auto">
          <a:xfrm>
            <a:off x="3124200" y="3829050"/>
            <a:ext cx="152400" cy="114300"/>
          </a:xfrm>
          <a:prstGeom prst="diamond">
            <a:avLst/>
          </a:prstGeom>
          <a:solidFill>
            <a:srgbClr val="660066"/>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6909" name="AutoShape 17"/>
          <p:cNvSpPr>
            <a:spLocks noChangeArrowheads="1"/>
          </p:cNvSpPr>
          <p:nvPr/>
        </p:nvSpPr>
        <p:spPr bwMode="auto">
          <a:xfrm>
            <a:off x="2895600" y="3314700"/>
            <a:ext cx="152400" cy="114300"/>
          </a:xfrm>
          <a:prstGeom prst="diamond">
            <a:avLst/>
          </a:prstGeom>
          <a:solidFill>
            <a:srgbClr val="660066"/>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6910" name="AutoShape 18"/>
          <p:cNvSpPr>
            <a:spLocks noChangeArrowheads="1"/>
          </p:cNvSpPr>
          <p:nvPr/>
        </p:nvSpPr>
        <p:spPr bwMode="auto">
          <a:xfrm>
            <a:off x="2895600" y="1543050"/>
            <a:ext cx="152400" cy="114300"/>
          </a:xfrm>
          <a:prstGeom prst="diamond">
            <a:avLst/>
          </a:prstGeom>
          <a:solidFill>
            <a:srgbClr val="0066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6911" name="AutoShape 19"/>
          <p:cNvSpPr>
            <a:spLocks noChangeArrowheads="1"/>
          </p:cNvSpPr>
          <p:nvPr/>
        </p:nvSpPr>
        <p:spPr bwMode="auto">
          <a:xfrm>
            <a:off x="2895600" y="2686050"/>
            <a:ext cx="152400" cy="114300"/>
          </a:xfrm>
          <a:prstGeom prst="diamond">
            <a:avLst/>
          </a:prstGeom>
          <a:solidFill>
            <a:srgbClr val="660066"/>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6912" name="AutoShape 20"/>
          <p:cNvSpPr>
            <a:spLocks noChangeArrowheads="1"/>
          </p:cNvSpPr>
          <p:nvPr/>
        </p:nvSpPr>
        <p:spPr bwMode="auto">
          <a:xfrm>
            <a:off x="2895600" y="3829050"/>
            <a:ext cx="152400" cy="114300"/>
          </a:xfrm>
          <a:prstGeom prst="diamond">
            <a:avLst/>
          </a:prstGeom>
          <a:solidFill>
            <a:srgbClr val="660066"/>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6913" name="AutoShape 21"/>
          <p:cNvSpPr>
            <a:spLocks noChangeArrowheads="1"/>
          </p:cNvSpPr>
          <p:nvPr/>
        </p:nvSpPr>
        <p:spPr bwMode="auto">
          <a:xfrm>
            <a:off x="2438400" y="3086100"/>
            <a:ext cx="152400" cy="114300"/>
          </a:xfrm>
          <a:prstGeom prst="diamond">
            <a:avLst/>
          </a:prstGeom>
          <a:solidFill>
            <a:srgbClr val="660066"/>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6914" name="AutoShape 22"/>
          <p:cNvSpPr>
            <a:spLocks noChangeArrowheads="1"/>
          </p:cNvSpPr>
          <p:nvPr/>
        </p:nvSpPr>
        <p:spPr bwMode="auto">
          <a:xfrm>
            <a:off x="4572000" y="2857500"/>
            <a:ext cx="152400" cy="114300"/>
          </a:xfrm>
          <a:prstGeom prst="diamond">
            <a:avLst/>
          </a:prstGeom>
          <a:solidFill>
            <a:srgbClr val="660066"/>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6915" name="AutoShape 23"/>
          <p:cNvSpPr>
            <a:spLocks noChangeArrowheads="1"/>
          </p:cNvSpPr>
          <p:nvPr/>
        </p:nvSpPr>
        <p:spPr bwMode="auto">
          <a:xfrm>
            <a:off x="6705600" y="1371600"/>
            <a:ext cx="152400" cy="114300"/>
          </a:xfrm>
          <a:prstGeom prst="diamond">
            <a:avLst/>
          </a:prstGeom>
          <a:solidFill>
            <a:srgbClr val="0066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6916" name="AutoShape 24"/>
          <p:cNvSpPr>
            <a:spLocks noChangeArrowheads="1"/>
          </p:cNvSpPr>
          <p:nvPr/>
        </p:nvSpPr>
        <p:spPr bwMode="auto">
          <a:xfrm>
            <a:off x="7162800" y="1428750"/>
            <a:ext cx="152400" cy="114300"/>
          </a:xfrm>
          <a:prstGeom prst="diamond">
            <a:avLst/>
          </a:prstGeom>
          <a:solidFill>
            <a:srgbClr val="0066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6917" name="AutoShape 25"/>
          <p:cNvSpPr>
            <a:spLocks noChangeArrowheads="1"/>
          </p:cNvSpPr>
          <p:nvPr/>
        </p:nvSpPr>
        <p:spPr bwMode="auto">
          <a:xfrm>
            <a:off x="7010400" y="1543050"/>
            <a:ext cx="152400" cy="114300"/>
          </a:xfrm>
          <a:prstGeom prst="diamond">
            <a:avLst/>
          </a:prstGeom>
          <a:solidFill>
            <a:srgbClr val="0066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6918" name="AutoShape 26"/>
          <p:cNvSpPr>
            <a:spLocks noChangeArrowheads="1"/>
          </p:cNvSpPr>
          <p:nvPr/>
        </p:nvSpPr>
        <p:spPr bwMode="auto">
          <a:xfrm>
            <a:off x="6858000" y="1657350"/>
            <a:ext cx="152400" cy="114300"/>
          </a:xfrm>
          <a:prstGeom prst="diamond">
            <a:avLst/>
          </a:prstGeom>
          <a:solidFill>
            <a:srgbClr val="0066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6919" name="AutoShape 27"/>
          <p:cNvSpPr>
            <a:spLocks noChangeArrowheads="1"/>
          </p:cNvSpPr>
          <p:nvPr/>
        </p:nvSpPr>
        <p:spPr bwMode="auto">
          <a:xfrm>
            <a:off x="7162800" y="1771650"/>
            <a:ext cx="152400" cy="114300"/>
          </a:xfrm>
          <a:prstGeom prst="diamond">
            <a:avLst/>
          </a:prstGeom>
          <a:solidFill>
            <a:srgbClr val="0066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6920" name="AutoShape 28"/>
          <p:cNvSpPr>
            <a:spLocks noChangeArrowheads="1"/>
          </p:cNvSpPr>
          <p:nvPr/>
        </p:nvSpPr>
        <p:spPr bwMode="auto">
          <a:xfrm>
            <a:off x="7467600" y="2057400"/>
            <a:ext cx="152400" cy="114300"/>
          </a:xfrm>
          <a:prstGeom prst="diamond">
            <a:avLst/>
          </a:prstGeom>
          <a:solidFill>
            <a:srgbClr val="0066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6921" name="AutoShape 29"/>
          <p:cNvSpPr>
            <a:spLocks noChangeArrowheads="1"/>
          </p:cNvSpPr>
          <p:nvPr/>
        </p:nvSpPr>
        <p:spPr bwMode="auto">
          <a:xfrm>
            <a:off x="5715000" y="1371600"/>
            <a:ext cx="152400" cy="114300"/>
          </a:xfrm>
          <a:prstGeom prst="diamond">
            <a:avLst/>
          </a:prstGeom>
          <a:solidFill>
            <a:srgbClr val="0066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6922" name="AutoShape 30"/>
          <p:cNvSpPr>
            <a:spLocks noChangeArrowheads="1"/>
          </p:cNvSpPr>
          <p:nvPr/>
        </p:nvSpPr>
        <p:spPr bwMode="auto">
          <a:xfrm>
            <a:off x="6019800" y="2457450"/>
            <a:ext cx="152400" cy="114300"/>
          </a:xfrm>
          <a:prstGeom prst="diamond">
            <a:avLst/>
          </a:prstGeom>
          <a:solidFill>
            <a:srgbClr val="0066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6923" name="AutoShape 31"/>
          <p:cNvSpPr>
            <a:spLocks noChangeArrowheads="1"/>
          </p:cNvSpPr>
          <p:nvPr/>
        </p:nvSpPr>
        <p:spPr bwMode="auto">
          <a:xfrm>
            <a:off x="6019800" y="3600450"/>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6924" name="AutoShape 32"/>
          <p:cNvSpPr>
            <a:spLocks noChangeArrowheads="1"/>
          </p:cNvSpPr>
          <p:nvPr/>
        </p:nvSpPr>
        <p:spPr bwMode="auto">
          <a:xfrm>
            <a:off x="6400800" y="3829050"/>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6925" name="AutoShape 33"/>
          <p:cNvSpPr>
            <a:spLocks noChangeArrowheads="1"/>
          </p:cNvSpPr>
          <p:nvPr/>
        </p:nvSpPr>
        <p:spPr bwMode="auto">
          <a:xfrm>
            <a:off x="6781800" y="3257550"/>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6926" name="AutoShape 34"/>
          <p:cNvSpPr>
            <a:spLocks noChangeArrowheads="1"/>
          </p:cNvSpPr>
          <p:nvPr/>
        </p:nvSpPr>
        <p:spPr bwMode="auto">
          <a:xfrm>
            <a:off x="5943600" y="2800350"/>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6927" name="AutoShape 35"/>
          <p:cNvSpPr>
            <a:spLocks noChangeArrowheads="1"/>
          </p:cNvSpPr>
          <p:nvPr/>
        </p:nvSpPr>
        <p:spPr bwMode="auto">
          <a:xfrm>
            <a:off x="5181600" y="3143250"/>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6928" name="AutoShape 36"/>
          <p:cNvSpPr>
            <a:spLocks noChangeArrowheads="1"/>
          </p:cNvSpPr>
          <p:nvPr/>
        </p:nvSpPr>
        <p:spPr bwMode="auto">
          <a:xfrm>
            <a:off x="7162800" y="3486150"/>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6929" name="AutoShape 37"/>
          <p:cNvSpPr>
            <a:spLocks noChangeArrowheads="1"/>
          </p:cNvSpPr>
          <p:nvPr/>
        </p:nvSpPr>
        <p:spPr bwMode="auto">
          <a:xfrm>
            <a:off x="7010400" y="3771900"/>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6930" name="AutoShape 38"/>
          <p:cNvSpPr>
            <a:spLocks noChangeArrowheads="1"/>
          </p:cNvSpPr>
          <p:nvPr/>
        </p:nvSpPr>
        <p:spPr bwMode="auto">
          <a:xfrm>
            <a:off x="6858000" y="3028950"/>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6931" name="AutoShape 39"/>
          <p:cNvSpPr>
            <a:spLocks noChangeArrowheads="1"/>
          </p:cNvSpPr>
          <p:nvPr/>
        </p:nvSpPr>
        <p:spPr bwMode="auto">
          <a:xfrm>
            <a:off x="7467600" y="3943350"/>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6932" name="AutoShape 40"/>
          <p:cNvSpPr>
            <a:spLocks noChangeArrowheads="1"/>
          </p:cNvSpPr>
          <p:nvPr/>
        </p:nvSpPr>
        <p:spPr bwMode="auto">
          <a:xfrm>
            <a:off x="6629400" y="1943100"/>
            <a:ext cx="152400" cy="114300"/>
          </a:xfrm>
          <a:prstGeom prst="diamond">
            <a:avLst/>
          </a:prstGeom>
          <a:solidFill>
            <a:srgbClr val="0066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6933" name="AutoShape 41"/>
          <p:cNvSpPr>
            <a:spLocks noChangeArrowheads="1"/>
          </p:cNvSpPr>
          <p:nvPr/>
        </p:nvSpPr>
        <p:spPr bwMode="auto">
          <a:xfrm>
            <a:off x="3200400" y="3486150"/>
            <a:ext cx="152400" cy="114300"/>
          </a:xfrm>
          <a:prstGeom prst="diamond">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6934" name="AutoShape 42"/>
          <p:cNvSpPr>
            <a:spLocks noChangeArrowheads="1"/>
          </p:cNvSpPr>
          <p:nvPr/>
        </p:nvSpPr>
        <p:spPr bwMode="auto">
          <a:xfrm>
            <a:off x="3352800" y="3657600"/>
            <a:ext cx="152400" cy="114300"/>
          </a:xfrm>
          <a:prstGeom prst="diamond">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6935" name="AutoShape 43"/>
          <p:cNvSpPr>
            <a:spLocks noChangeArrowheads="1"/>
          </p:cNvSpPr>
          <p:nvPr/>
        </p:nvSpPr>
        <p:spPr bwMode="auto">
          <a:xfrm>
            <a:off x="3124200" y="3829050"/>
            <a:ext cx="152400" cy="114300"/>
          </a:xfrm>
          <a:prstGeom prst="diamond">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6936" name="AutoShape 44"/>
          <p:cNvSpPr>
            <a:spLocks noChangeArrowheads="1"/>
          </p:cNvSpPr>
          <p:nvPr/>
        </p:nvSpPr>
        <p:spPr bwMode="auto">
          <a:xfrm>
            <a:off x="2895600" y="3314700"/>
            <a:ext cx="152400" cy="114300"/>
          </a:xfrm>
          <a:prstGeom prst="diamond">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6937" name="AutoShape 45"/>
          <p:cNvSpPr>
            <a:spLocks noChangeArrowheads="1"/>
          </p:cNvSpPr>
          <p:nvPr/>
        </p:nvSpPr>
        <p:spPr bwMode="auto">
          <a:xfrm>
            <a:off x="2895600" y="1543050"/>
            <a:ext cx="152400" cy="114300"/>
          </a:xfrm>
          <a:prstGeom prst="diamond">
            <a:avLst/>
          </a:prstGeom>
          <a:solidFill>
            <a:srgbClr val="00FF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6938" name="AutoShape 46"/>
          <p:cNvSpPr>
            <a:spLocks noChangeArrowheads="1"/>
          </p:cNvSpPr>
          <p:nvPr/>
        </p:nvSpPr>
        <p:spPr bwMode="auto">
          <a:xfrm>
            <a:off x="2895600" y="2686050"/>
            <a:ext cx="152400" cy="114300"/>
          </a:xfrm>
          <a:prstGeom prst="diamond">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6939" name="AutoShape 47"/>
          <p:cNvSpPr>
            <a:spLocks noChangeArrowheads="1"/>
          </p:cNvSpPr>
          <p:nvPr/>
        </p:nvSpPr>
        <p:spPr bwMode="auto">
          <a:xfrm>
            <a:off x="2895600" y="3829050"/>
            <a:ext cx="152400" cy="114300"/>
          </a:xfrm>
          <a:prstGeom prst="diamond">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6940" name="AutoShape 48"/>
          <p:cNvSpPr>
            <a:spLocks noChangeArrowheads="1"/>
          </p:cNvSpPr>
          <p:nvPr/>
        </p:nvSpPr>
        <p:spPr bwMode="auto">
          <a:xfrm>
            <a:off x="2438400" y="3086100"/>
            <a:ext cx="152400" cy="114300"/>
          </a:xfrm>
          <a:prstGeom prst="diamond">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6941" name="AutoShape 49"/>
          <p:cNvSpPr>
            <a:spLocks noChangeArrowheads="1"/>
          </p:cNvSpPr>
          <p:nvPr/>
        </p:nvSpPr>
        <p:spPr bwMode="auto">
          <a:xfrm>
            <a:off x="4572000" y="2857500"/>
            <a:ext cx="152400" cy="114300"/>
          </a:xfrm>
          <a:prstGeom prst="diamond">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6942" name="AutoShape 50"/>
          <p:cNvSpPr>
            <a:spLocks noChangeArrowheads="1"/>
          </p:cNvSpPr>
          <p:nvPr/>
        </p:nvSpPr>
        <p:spPr bwMode="auto">
          <a:xfrm>
            <a:off x="6705600" y="1371600"/>
            <a:ext cx="152400" cy="114300"/>
          </a:xfrm>
          <a:prstGeom prst="diamond">
            <a:avLst/>
          </a:prstGeom>
          <a:solidFill>
            <a:srgbClr val="00FF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6943" name="AutoShape 51"/>
          <p:cNvSpPr>
            <a:spLocks noChangeArrowheads="1"/>
          </p:cNvSpPr>
          <p:nvPr/>
        </p:nvSpPr>
        <p:spPr bwMode="auto">
          <a:xfrm>
            <a:off x="7162800" y="1428750"/>
            <a:ext cx="152400" cy="114300"/>
          </a:xfrm>
          <a:prstGeom prst="diamond">
            <a:avLst/>
          </a:prstGeom>
          <a:solidFill>
            <a:srgbClr val="00FF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6944" name="AutoShape 52"/>
          <p:cNvSpPr>
            <a:spLocks noChangeArrowheads="1"/>
          </p:cNvSpPr>
          <p:nvPr/>
        </p:nvSpPr>
        <p:spPr bwMode="auto">
          <a:xfrm>
            <a:off x="7010400" y="1543050"/>
            <a:ext cx="152400" cy="114300"/>
          </a:xfrm>
          <a:prstGeom prst="diamond">
            <a:avLst/>
          </a:prstGeom>
          <a:solidFill>
            <a:srgbClr val="00FF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6945" name="AutoShape 53"/>
          <p:cNvSpPr>
            <a:spLocks noChangeArrowheads="1"/>
          </p:cNvSpPr>
          <p:nvPr/>
        </p:nvSpPr>
        <p:spPr bwMode="auto">
          <a:xfrm>
            <a:off x="6858000" y="1657350"/>
            <a:ext cx="152400" cy="114300"/>
          </a:xfrm>
          <a:prstGeom prst="diamond">
            <a:avLst/>
          </a:prstGeom>
          <a:solidFill>
            <a:srgbClr val="00FF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6946" name="AutoShape 54"/>
          <p:cNvSpPr>
            <a:spLocks noChangeArrowheads="1"/>
          </p:cNvSpPr>
          <p:nvPr/>
        </p:nvSpPr>
        <p:spPr bwMode="auto">
          <a:xfrm>
            <a:off x="7162800" y="1771650"/>
            <a:ext cx="152400" cy="114300"/>
          </a:xfrm>
          <a:prstGeom prst="diamond">
            <a:avLst/>
          </a:prstGeom>
          <a:solidFill>
            <a:srgbClr val="00FF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6947" name="AutoShape 55"/>
          <p:cNvSpPr>
            <a:spLocks noChangeArrowheads="1"/>
          </p:cNvSpPr>
          <p:nvPr/>
        </p:nvSpPr>
        <p:spPr bwMode="auto">
          <a:xfrm>
            <a:off x="7467600" y="2057400"/>
            <a:ext cx="152400" cy="114300"/>
          </a:xfrm>
          <a:prstGeom prst="diamond">
            <a:avLst/>
          </a:prstGeom>
          <a:solidFill>
            <a:srgbClr val="00FF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6948" name="AutoShape 56"/>
          <p:cNvSpPr>
            <a:spLocks noChangeArrowheads="1"/>
          </p:cNvSpPr>
          <p:nvPr/>
        </p:nvSpPr>
        <p:spPr bwMode="auto">
          <a:xfrm>
            <a:off x="5715000" y="1371600"/>
            <a:ext cx="152400" cy="114300"/>
          </a:xfrm>
          <a:prstGeom prst="diamond">
            <a:avLst/>
          </a:prstGeom>
          <a:solidFill>
            <a:srgbClr val="00FF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6949" name="AutoShape 57"/>
          <p:cNvSpPr>
            <a:spLocks noChangeArrowheads="1"/>
          </p:cNvSpPr>
          <p:nvPr/>
        </p:nvSpPr>
        <p:spPr bwMode="auto">
          <a:xfrm>
            <a:off x="6019800" y="2457450"/>
            <a:ext cx="152400" cy="114300"/>
          </a:xfrm>
          <a:prstGeom prst="diamond">
            <a:avLst/>
          </a:prstGeom>
          <a:solidFill>
            <a:srgbClr val="00FF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6950" name="AutoShape 58"/>
          <p:cNvSpPr>
            <a:spLocks noChangeArrowheads="1"/>
          </p:cNvSpPr>
          <p:nvPr/>
        </p:nvSpPr>
        <p:spPr bwMode="auto">
          <a:xfrm>
            <a:off x="6019800" y="3600450"/>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6951" name="AutoShape 59"/>
          <p:cNvSpPr>
            <a:spLocks noChangeArrowheads="1"/>
          </p:cNvSpPr>
          <p:nvPr/>
        </p:nvSpPr>
        <p:spPr bwMode="auto">
          <a:xfrm>
            <a:off x="6400800" y="3829050"/>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6952" name="AutoShape 60"/>
          <p:cNvSpPr>
            <a:spLocks noChangeArrowheads="1"/>
          </p:cNvSpPr>
          <p:nvPr/>
        </p:nvSpPr>
        <p:spPr bwMode="auto">
          <a:xfrm>
            <a:off x="6781800" y="3257550"/>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6953" name="AutoShape 61"/>
          <p:cNvSpPr>
            <a:spLocks noChangeArrowheads="1"/>
          </p:cNvSpPr>
          <p:nvPr/>
        </p:nvSpPr>
        <p:spPr bwMode="auto">
          <a:xfrm>
            <a:off x="5943600" y="2800350"/>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6954" name="AutoShape 62"/>
          <p:cNvSpPr>
            <a:spLocks noChangeArrowheads="1"/>
          </p:cNvSpPr>
          <p:nvPr/>
        </p:nvSpPr>
        <p:spPr bwMode="auto">
          <a:xfrm>
            <a:off x="5181600" y="3143250"/>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6955" name="AutoShape 63"/>
          <p:cNvSpPr>
            <a:spLocks noChangeArrowheads="1"/>
          </p:cNvSpPr>
          <p:nvPr/>
        </p:nvSpPr>
        <p:spPr bwMode="auto">
          <a:xfrm>
            <a:off x="7162800" y="3486150"/>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6956" name="AutoShape 64"/>
          <p:cNvSpPr>
            <a:spLocks noChangeArrowheads="1"/>
          </p:cNvSpPr>
          <p:nvPr/>
        </p:nvSpPr>
        <p:spPr bwMode="auto">
          <a:xfrm>
            <a:off x="7010400" y="3771900"/>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6957" name="AutoShape 65"/>
          <p:cNvSpPr>
            <a:spLocks noChangeArrowheads="1"/>
          </p:cNvSpPr>
          <p:nvPr/>
        </p:nvSpPr>
        <p:spPr bwMode="auto">
          <a:xfrm>
            <a:off x="6858000" y="3028950"/>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6958" name="AutoShape 66"/>
          <p:cNvSpPr>
            <a:spLocks noChangeArrowheads="1"/>
          </p:cNvSpPr>
          <p:nvPr/>
        </p:nvSpPr>
        <p:spPr bwMode="auto">
          <a:xfrm>
            <a:off x="7467600" y="3943350"/>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6959" name="AutoShape 67"/>
          <p:cNvSpPr>
            <a:spLocks noChangeArrowheads="1"/>
          </p:cNvSpPr>
          <p:nvPr/>
        </p:nvSpPr>
        <p:spPr bwMode="auto">
          <a:xfrm>
            <a:off x="6629400" y="1943100"/>
            <a:ext cx="152400" cy="114300"/>
          </a:xfrm>
          <a:prstGeom prst="diamond">
            <a:avLst/>
          </a:prstGeom>
          <a:solidFill>
            <a:srgbClr val="00FF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Tree>
    <p:extLst>
      <p:ext uri="{BB962C8B-B14F-4D97-AF65-F5344CB8AC3E}">
        <p14:creationId xmlns:p14="http://schemas.microsoft.com/office/powerpoint/2010/main" val="10210480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46"/>
          <p:cNvSpPr>
            <a:spLocks noChangeArrowheads="1"/>
          </p:cNvSpPr>
          <p:nvPr/>
        </p:nvSpPr>
        <p:spPr bwMode="auto">
          <a:xfrm>
            <a:off x="2071688" y="1098947"/>
            <a:ext cx="5867400" cy="30575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7892" name="Line 47"/>
          <p:cNvSpPr>
            <a:spLocks noChangeShapeType="1"/>
          </p:cNvSpPr>
          <p:nvPr/>
        </p:nvSpPr>
        <p:spPr bwMode="auto">
          <a:xfrm>
            <a:off x="2071688" y="3543300"/>
            <a:ext cx="5867400"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93" name="Line 48"/>
          <p:cNvSpPr>
            <a:spLocks noChangeShapeType="1"/>
          </p:cNvSpPr>
          <p:nvPr/>
        </p:nvSpPr>
        <p:spPr bwMode="auto">
          <a:xfrm>
            <a:off x="2071688" y="2931319"/>
            <a:ext cx="5867400"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94" name="Line 49"/>
          <p:cNvSpPr>
            <a:spLocks noChangeShapeType="1"/>
          </p:cNvSpPr>
          <p:nvPr/>
        </p:nvSpPr>
        <p:spPr bwMode="auto">
          <a:xfrm>
            <a:off x="2071688" y="2324100"/>
            <a:ext cx="5867400"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95" name="Line 50"/>
          <p:cNvSpPr>
            <a:spLocks noChangeShapeType="1"/>
          </p:cNvSpPr>
          <p:nvPr/>
        </p:nvSpPr>
        <p:spPr bwMode="auto">
          <a:xfrm>
            <a:off x="2071688" y="1710929"/>
            <a:ext cx="5867400"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96" name="Line 51"/>
          <p:cNvSpPr>
            <a:spLocks noChangeShapeType="1"/>
          </p:cNvSpPr>
          <p:nvPr/>
        </p:nvSpPr>
        <p:spPr bwMode="auto">
          <a:xfrm>
            <a:off x="2071688" y="1098948"/>
            <a:ext cx="5867400"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97" name="Rectangle 52"/>
          <p:cNvSpPr>
            <a:spLocks noChangeArrowheads="1"/>
          </p:cNvSpPr>
          <p:nvPr/>
        </p:nvSpPr>
        <p:spPr bwMode="auto">
          <a:xfrm>
            <a:off x="2071688" y="1098947"/>
            <a:ext cx="5867400" cy="3057525"/>
          </a:xfrm>
          <a:prstGeom prst="rect">
            <a:avLst/>
          </a:prstGeom>
          <a:noFill/>
          <a:ln w="7938">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7898" name="Line 53"/>
          <p:cNvSpPr>
            <a:spLocks noChangeShapeType="1"/>
          </p:cNvSpPr>
          <p:nvPr/>
        </p:nvSpPr>
        <p:spPr bwMode="auto">
          <a:xfrm>
            <a:off x="2071689" y="1098947"/>
            <a:ext cx="1587" cy="30575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899" name="Line 54"/>
          <p:cNvSpPr>
            <a:spLocks noChangeShapeType="1"/>
          </p:cNvSpPr>
          <p:nvPr/>
        </p:nvSpPr>
        <p:spPr bwMode="auto">
          <a:xfrm>
            <a:off x="2001838" y="4156473"/>
            <a:ext cx="69850"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00" name="Line 55"/>
          <p:cNvSpPr>
            <a:spLocks noChangeShapeType="1"/>
          </p:cNvSpPr>
          <p:nvPr/>
        </p:nvSpPr>
        <p:spPr bwMode="auto">
          <a:xfrm>
            <a:off x="2001838" y="3543300"/>
            <a:ext cx="69850"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01" name="Line 56"/>
          <p:cNvSpPr>
            <a:spLocks noChangeShapeType="1"/>
          </p:cNvSpPr>
          <p:nvPr/>
        </p:nvSpPr>
        <p:spPr bwMode="auto">
          <a:xfrm>
            <a:off x="2001838" y="2931319"/>
            <a:ext cx="69850"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02" name="Line 57"/>
          <p:cNvSpPr>
            <a:spLocks noChangeShapeType="1"/>
          </p:cNvSpPr>
          <p:nvPr/>
        </p:nvSpPr>
        <p:spPr bwMode="auto">
          <a:xfrm>
            <a:off x="2001838" y="2324100"/>
            <a:ext cx="69850"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03" name="Line 58"/>
          <p:cNvSpPr>
            <a:spLocks noChangeShapeType="1"/>
          </p:cNvSpPr>
          <p:nvPr/>
        </p:nvSpPr>
        <p:spPr bwMode="auto">
          <a:xfrm>
            <a:off x="2001838" y="1710929"/>
            <a:ext cx="69850"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04" name="Line 59"/>
          <p:cNvSpPr>
            <a:spLocks noChangeShapeType="1"/>
          </p:cNvSpPr>
          <p:nvPr/>
        </p:nvSpPr>
        <p:spPr bwMode="auto">
          <a:xfrm>
            <a:off x="2001838" y="1098948"/>
            <a:ext cx="69850"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05" name="Line 60"/>
          <p:cNvSpPr>
            <a:spLocks noChangeShapeType="1"/>
          </p:cNvSpPr>
          <p:nvPr/>
        </p:nvSpPr>
        <p:spPr bwMode="auto">
          <a:xfrm>
            <a:off x="2071688" y="4156473"/>
            <a:ext cx="5867400" cy="119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06" name="Line 61"/>
          <p:cNvSpPr>
            <a:spLocks noChangeShapeType="1"/>
          </p:cNvSpPr>
          <p:nvPr/>
        </p:nvSpPr>
        <p:spPr bwMode="auto">
          <a:xfrm flipV="1">
            <a:off x="2071689" y="4156472"/>
            <a:ext cx="1587" cy="523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07" name="Line 62"/>
          <p:cNvSpPr>
            <a:spLocks noChangeShapeType="1"/>
          </p:cNvSpPr>
          <p:nvPr/>
        </p:nvSpPr>
        <p:spPr bwMode="auto">
          <a:xfrm flipV="1">
            <a:off x="3243264" y="4156472"/>
            <a:ext cx="1587" cy="523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08" name="Line 63"/>
          <p:cNvSpPr>
            <a:spLocks noChangeShapeType="1"/>
          </p:cNvSpPr>
          <p:nvPr/>
        </p:nvSpPr>
        <p:spPr bwMode="auto">
          <a:xfrm flipV="1">
            <a:off x="4421189" y="4156472"/>
            <a:ext cx="1587" cy="523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09" name="Line 64"/>
          <p:cNvSpPr>
            <a:spLocks noChangeShapeType="1"/>
          </p:cNvSpPr>
          <p:nvPr/>
        </p:nvSpPr>
        <p:spPr bwMode="auto">
          <a:xfrm flipV="1">
            <a:off x="5591175" y="4156472"/>
            <a:ext cx="1588" cy="523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10" name="Line 65"/>
          <p:cNvSpPr>
            <a:spLocks noChangeShapeType="1"/>
          </p:cNvSpPr>
          <p:nvPr/>
        </p:nvSpPr>
        <p:spPr bwMode="auto">
          <a:xfrm flipV="1">
            <a:off x="6769100" y="4156472"/>
            <a:ext cx="1588" cy="523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11" name="Line 66"/>
          <p:cNvSpPr>
            <a:spLocks noChangeShapeType="1"/>
          </p:cNvSpPr>
          <p:nvPr/>
        </p:nvSpPr>
        <p:spPr bwMode="auto">
          <a:xfrm flipV="1">
            <a:off x="7939089" y="4156472"/>
            <a:ext cx="1587" cy="523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912" name="Freeform 67"/>
          <p:cNvSpPr>
            <a:spLocks/>
          </p:cNvSpPr>
          <p:nvPr/>
        </p:nvSpPr>
        <p:spPr bwMode="auto">
          <a:xfrm>
            <a:off x="3179763" y="3496866"/>
            <a:ext cx="125412" cy="94059"/>
          </a:xfrm>
          <a:custGeom>
            <a:avLst/>
            <a:gdLst>
              <a:gd name="T0" fmla="*/ 63500 w 79"/>
              <a:gd name="T1" fmla="*/ 0 h 79"/>
              <a:gd name="T2" fmla="*/ 125412 w 79"/>
              <a:gd name="T3" fmla="*/ 61912 h 79"/>
              <a:gd name="T4" fmla="*/ 63500 w 79"/>
              <a:gd name="T5" fmla="*/ 125412 h 79"/>
              <a:gd name="T6" fmla="*/ 0 w 79"/>
              <a:gd name="T7" fmla="*/ 61912 h 79"/>
              <a:gd name="T8" fmla="*/ 63500 w 79"/>
              <a:gd name="T9" fmla="*/ 0 h 79"/>
              <a:gd name="T10" fmla="*/ 0 60000 65536"/>
              <a:gd name="T11" fmla="*/ 0 60000 65536"/>
              <a:gd name="T12" fmla="*/ 0 60000 65536"/>
              <a:gd name="T13" fmla="*/ 0 60000 65536"/>
              <a:gd name="T14" fmla="*/ 0 60000 65536"/>
              <a:gd name="T15" fmla="*/ 0 w 79"/>
              <a:gd name="T16" fmla="*/ 0 h 79"/>
              <a:gd name="T17" fmla="*/ 79 w 79"/>
              <a:gd name="T18" fmla="*/ 79 h 79"/>
            </a:gdLst>
            <a:ahLst/>
            <a:cxnLst>
              <a:cxn ang="T10">
                <a:pos x="T0" y="T1"/>
              </a:cxn>
              <a:cxn ang="T11">
                <a:pos x="T2" y="T3"/>
              </a:cxn>
              <a:cxn ang="T12">
                <a:pos x="T4" y="T5"/>
              </a:cxn>
              <a:cxn ang="T13">
                <a:pos x="T6" y="T7"/>
              </a:cxn>
              <a:cxn ang="T14">
                <a:pos x="T8" y="T9"/>
              </a:cxn>
            </a:cxnLst>
            <a:rect l="T15" t="T16" r="T17" b="T18"/>
            <a:pathLst>
              <a:path w="79" h="79">
                <a:moveTo>
                  <a:pt x="40" y="0"/>
                </a:moveTo>
                <a:lnTo>
                  <a:pt x="79" y="39"/>
                </a:lnTo>
                <a:lnTo>
                  <a:pt x="40" y="79"/>
                </a:lnTo>
                <a:lnTo>
                  <a:pt x="0" y="39"/>
                </a:lnTo>
                <a:lnTo>
                  <a:pt x="40" y="0"/>
                </a:lnTo>
                <a:close/>
              </a:path>
            </a:pathLst>
          </a:custGeom>
          <a:solidFill>
            <a:srgbClr val="000080"/>
          </a:solidFill>
          <a:ln w="7938">
            <a:solidFill>
              <a:srgbClr val="000080"/>
            </a:solidFill>
            <a:round/>
            <a:headEnd/>
            <a:tailEnd/>
          </a:ln>
        </p:spPr>
        <p:txBody>
          <a:bodyPr/>
          <a:lstStyle/>
          <a:p>
            <a:endParaRPr lang="en-US"/>
          </a:p>
        </p:txBody>
      </p:sp>
      <p:sp>
        <p:nvSpPr>
          <p:cNvPr id="37913" name="Rectangle 68"/>
          <p:cNvSpPr>
            <a:spLocks noChangeArrowheads="1"/>
          </p:cNvSpPr>
          <p:nvPr/>
        </p:nvSpPr>
        <p:spPr bwMode="auto">
          <a:xfrm>
            <a:off x="1781176" y="4062413"/>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700">
                <a:solidFill>
                  <a:srgbClr val="000000"/>
                </a:solidFill>
              </a:rPr>
              <a:t>0</a:t>
            </a:r>
            <a:endParaRPr lang="en-US" altLang="en-US"/>
          </a:p>
        </p:txBody>
      </p:sp>
      <p:sp>
        <p:nvSpPr>
          <p:cNvPr id="37914" name="Rectangle 69"/>
          <p:cNvSpPr>
            <a:spLocks noChangeArrowheads="1"/>
          </p:cNvSpPr>
          <p:nvPr/>
        </p:nvSpPr>
        <p:spPr bwMode="auto">
          <a:xfrm>
            <a:off x="1781176" y="3449242"/>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700">
                <a:solidFill>
                  <a:srgbClr val="000000"/>
                </a:solidFill>
              </a:rPr>
              <a:t>1</a:t>
            </a:r>
            <a:endParaRPr lang="en-US" altLang="en-US"/>
          </a:p>
        </p:txBody>
      </p:sp>
      <p:sp>
        <p:nvSpPr>
          <p:cNvPr id="37915" name="Rectangle 70"/>
          <p:cNvSpPr>
            <a:spLocks noChangeArrowheads="1"/>
          </p:cNvSpPr>
          <p:nvPr/>
        </p:nvSpPr>
        <p:spPr bwMode="auto">
          <a:xfrm>
            <a:off x="1781176" y="2837260"/>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700">
                <a:solidFill>
                  <a:srgbClr val="000000"/>
                </a:solidFill>
              </a:rPr>
              <a:t>2</a:t>
            </a:r>
            <a:endParaRPr lang="en-US" altLang="en-US"/>
          </a:p>
        </p:txBody>
      </p:sp>
      <p:sp>
        <p:nvSpPr>
          <p:cNvPr id="37916" name="Rectangle 71"/>
          <p:cNvSpPr>
            <a:spLocks noChangeArrowheads="1"/>
          </p:cNvSpPr>
          <p:nvPr/>
        </p:nvSpPr>
        <p:spPr bwMode="auto">
          <a:xfrm>
            <a:off x="1781176" y="2230042"/>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700">
                <a:solidFill>
                  <a:srgbClr val="000000"/>
                </a:solidFill>
              </a:rPr>
              <a:t>3</a:t>
            </a:r>
            <a:endParaRPr lang="en-US" altLang="en-US"/>
          </a:p>
        </p:txBody>
      </p:sp>
      <p:sp>
        <p:nvSpPr>
          <p:cNvPr id="37917" name="Rectangle 72"/>
          <p:cNvSpPr>
            <a:spLocks noChangeArrowheads="1"/>
          </p:cNvSpPr>
          <p:nvPr/>
        </p:nvSpPr>
        <p:spPr bwMode="auto">
          <a:xfrm>
            <a:off x="1781176" y="1616869"/>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700">
                <a:solidFill>
                  <a:srgbClr val="000000"/>
                </a:solidFill>
              </a:rPr>
              <a:t>4</a:t>
            </a:r>
            <a:endParaRPr lang="en-US" altLang="en-US"/>
          </a:p>
        </p:txBody>
      </p:sp>
      <p:sp>
        <p:nvSpPr>
          <p:cNvPr id="37918" name="Rectangle 73"/>
          <p:cNvSpPr>
            <a:spLocks noChangeArrowheads="1"/>
          </p:cNvSpPr>
          <p:nvPr/>
        </p:nvSpPr>
        <p:spPr bwMode="auto">
          <a:xfrm>
            <a:off x="1781176" y="1004888"/>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700">
                <a:solidFill>
                  <a:srgbClr val="000000"/>
                </a:solidFill>
              </a:rPr>
              <a:t>5</a:t>
            </a:r>
            <a:endParaRPr lang="en-US" altLang="en-US"/>
          </a:p>
        </p:txBody>
      </p:sp>
      <p:sp>
        <p:nvSpPr>
          <p:cNvPr id="37919" name="Rectangle 74"/>
          <p:cNvSpPr>
            <a:spLocks noChangeArrowheads="1"/>
          </p:cNvSpPr>
          <p:nvPr/>
        </p:nvSpPr>
        <p:spPr bwMode="auto">
          <a:xfrm>
            <a:off x="2017714" y="4304110"/>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700">
                <a:solidFill>
                  <a:srgbClr val="000000"/>
                </a:solidFill>
              </a:rPr>
              <a:t>0</a:t>
            </a:r>
            <a:endParaRPr lang="en-US" altLang="en-US"/>
          </a:p>
        </p:txBody>
      </p:sp>
      <p:sp>
        <p:nvSpPr>
          <p:cNvPr id="37920" name="Rectangle 75"/>
          <p:cNvSpPr>
            <a:spLocks noChangeArrowheads="1"/>
          </p:cNvSpPr>
          <p:nvPr/>
        </p:nvSpPr>
        <p:spPr bwMode="auto">
          <a:xfrm>
            <a:off x="3187701" y="4304110"/>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700">
                <a:solidFill>
                  <a:srgbClr val="000000"/>
                </a:solidFill>
              </a:rPr>
              <a:t>1</a:t>
            </a:r>
            <a:endParaRPr lang="en-US" altLang="en-US"/>
          </a:p>
        </p:txBody>
      </p:sp>
      <p:sp>
        <p:nvSpPr>
          <p:cNvPr id="37921" name="Rectangle 76"/>
          <p:cNvSpPr>
            <a:spLocks noChangeArrowheads="1"/>
          </p:cNvSpPr>
          <p:nvPr/>
        </p:nvSpPr>
        <p:spPr bwMode="auto">
          <a:xfrm>
            <a:off x="4365626" y="4304110"/>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700">
                <a:solidFill>
                  <a:srgbClr val="000000"/>
                </a:solidFill>
              </a:rPr>
              <a:t>2</a:t>
            </a:r>
            <a:endParaRPr lang="en-US" altLang="en-US"/>
          </a:p>
        </p:txBody>
      </p:sp>
      <p:sp>
        <p:nvSpPr>
          <p:cNvPr id="37922" name="Rectangle 77"/>
          <p:cNvSpPr>
            <a:spLocks noChangeArrowheads="1"/>
          </p:cNvSpPr>
          <p:nvPr/>
        </p:nvSpPr>
        <p:spPr bwMode="auto">
          <a:xfrm>
            <a:off x="5535614" y="4304110"/>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700">
                <a:solidFill>
                  <a:srgbClr val="000000"/>
                </a:solidFill>
              </a:rPr>
              <a:t>3</a:t>
            </a:r>
            <a:endParaRPr lang="en-US" altLang="en-US"/>
          </a:p>
        </p:txBody>
      </p:sp>
      <p:sp>
        <p:nvSpPr>
          <p:cNvPr id="37923" name="Rectangle 78"/>
          <p:cNvSpPr>
            <a:spLocks noChangeArrowheads="1"/>
          </p:cNvSpPr>
          <p:nvPr/>
        </p:nvSpPr>
        <p:spPr bwMode="auto">
          <a:xfrm>
            <a:off x="6715126" y="4304110"/>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700">
                <a:solidFill>
                  <a:srgbClr val="000000"/>
                </a:solidFill>
              </a:rPr>
              <a:t>4</a:t>
            </a:r>
            <a:endParaRPr lang="en-US" altLang="en-US"/>
          </a:p>
        </p:txBody>
      </p:sp>
      <p:sp>
        <p:nvSpPr>
          <p:cNvPr id="37924" name="Rectangle 79"/>
          <p:cNvSpPr>
            <a:spLocks noChangeArrowheads="1"/>
          </p:cNvSpPr>
          <p:nvPr/>
        </p:nvSpPr>
        <p:spPr bwMode="auto">
          <a:xfrm>
            <a:off x="7885114" y="4304110"/>
            <a:ext cx="1218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700">
                <a:solidFill>
                  <a:srgbClr val="000000"/>
                </a:solidFill>
              </a:rPr>
              <a:t>5</a:t>
            </a:r>
            <a:endParaRPr lang="en-US" altLang="en-US"/>
          </a:p>
        </p:txBody>
      </p:sp>
      <p:sp>
        <p:nvSpPr>
          <p:cNvPr id="267267" name="Rectangle 3"/>
          <p:cNvSpPr>
            <a:spLocks noGrp="1" noChangeArrowheads="1"/>
          </p:cNvSpPr>
          <p:nvPr>
            <p:ph type="title"/>
          </p:nvPr>
        </p:nvSpPr>
        <p:spPr>
          <a:xfrm>
            <a:off x="1104434" y="281175"/>
            <a:ext cx="7772400" cy="400050"/>
          </a:xfrm>
        </p:spPr>
        <p:txBody>
          <a:bodyPr>
            <a:noAutofit/>
          </a:bodyPr>
          <a:lstStyle/>
          <a:p>
            <a:pPr>
              <a:defRPr/>
            </a:pPr>
            <a:r>
              <a:rPr lang="en-US" sz="3200" dirty="0"/>
              <a:t>K-means Clustering: Step 4</a:t>
            </a:r>
          </a:p>
        </p:txBody>
      </p:sp>
      <p:sp>
        <p:nvSpPr>
          <p:cNvPr id="37926" name="Text Box 4"/>
          <p:cNvSpPr txBox="1">
            <a:spLocks noChangeArrowheads="1"/>
          </p:cNvSpPr>
          <p:nvPr/>
        </p:nvSpPr>
        <p:spPr bwMode="auto">
          <a:xfrm>
            <a:off x="1104434" y="684076"/>
            <a:ext cx="79383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dirty="0"/>
              <a:t>Algorithm: k-means, Distance Metric: Euclidean Distance</a:t>
            </a:r>
          </a:p>
        </p:txBody>
      </p:sp>
      <p:grpSp>
        <p:nvGrpSpPr>
          <p:cNvPr id="37927" name="Group 5"/>
          <p:cNvGrpSpPr>
            <a:grpSpLocks/>
          </p:cNvGrpSpPr>
          <p:nvPr/>
        </p:nvGrpSpPr>
        <p:grpSpPr bwMode="auto">
          <a:xfrm>
            <a:off x="6172200" y="1600202"/>
            <a:ext cx="685800" cy="519113"/>
            <a:chOff x="192" y="1824"/>
            <a:chExt cx="432" cy="436"/>
          </a:xfrm>
        </p:grpSpPr>
        <p:sp>
          <p:nvSpPr>
            <p:cNvPr id="37966" name="Oval 6"/>
            <p:cNvSpPr>
              <a:spLocks noChangeArrowheads="1"/>
            </p:cNvSpPr>
            <p:nvPr/>
          </p:nvSpPr>
          <p:spPr bwMode="auto">
            <a:xfrm>
              <a:off x="192" y="1824"/>
              <a:ext cx="144" cy="144"/>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7967" name="Text Box 7"/>
            <p:cNvSpPr txBox="1">
              <a:spLocks noChangeArrowheads="1"/>
            </p:cNvSpPr>
            <p:nvPr/>
          </p:nvSpPr>
          <p:spPr bwMode="auto">
            <a:xfrm>
              <a:off x="288" y="1872"/>
              <a:ext cx="336"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spcBef>
                  <a:spcPct val="50000"/>
                </a:spcBef>
              </a:pPr>
              <a:r>
                <a:rPr lang="en-US" altLang="en-US"/>
                <a:t>k</a:t>
              </a:r>
              <a:r>
                <a:rPr lang="en-US" altLang="en-US" baseline="-25000"/>
                <a:t>1</a:t>
              </a:r>
            </a:p>
          </p:txBody>
        </p:sp>
      </p:grpSp>
      <p:grpSp>
        <p:nvGrpSpPr>
          <p:cNvPr id="37928" name="Group 8"/>
          <p:cNvGrpSpPr>
            <a:grpSpLocks/>
          </p:cNvGrpSpPr>
          <p:nvPr/>
        </p:nvGrpSpPr>
        <p:grpSpPr bwMode="auto">
          <a:xfrm>
            <a:off x="3124200" y="3257552"/>
            <a:ext cx="685800" cy="519113"/>
            <a:chOff x="192" y="1824"/>
            <a:chExt cx="432" cy="436"/>
          </a:xfrm>
        </p:grpSpPr>
        <p:sp>
          <p:nvSpPr>
            <p:cNvPr id="37964" name="Oval 9"/>
            <p:cNvSpPr>
              <a:spLocks noChangeArrowheads="1"/>
            </p:cNvSpPr>
            <p:nvPr/>
          </p:nvSpPr>
          <p:spPr bwMode="auto">
            <a:xfrm>
              <a:off x="192" y="1824"/>
              <a:ext cx="144" cy="144"/>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7965" name="Text Box 10"/>
            <p:cNvSpPr txBox="1">
              <a:spLocks noChangeArrowheads="1"/>
            </p:cNvSpPr>
            <p:nvPr/>
          </p:nvSpPr>
          <p:spPr bwMode="auto">
            <a:xfrm>
              <a:off x="288" y="1872"/>
              <a:ext cx="336"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spcBef>
                  <a:spcPct val="50000"/>
                </a:spcBef>
              </a:pPr>
              <a:r>
                <a:rPr lang="en-US" altLang="en-US"/>
                <a:t>k</a:t>
              </a:r>
              <a:r>
                <a:rPr lang="en-US" altLang="en-US" baseline="-25000"/>
                <a:t>2</a:t>
              </a:r>
            </a:p>
          </p:txBody>
        </p:sp>
      </p:grpSp>
      <p:grpSp>
        <p:nvGrpSpPr>
          <p:cNvPr id="37929" name="Group 11"/>
          <p:cNvGrpSpPr>
            <a:grpSpLocks/>
          </p:cNvGrpSpPr>
          <p:nvPr/>
        </p:nvGrpSpPr>
        <p:grpSpPr bwMode="auto">
          <a:xfrm>
            <a:off x="6248400" y="3028952"/>
            <a:ext cx="685800" cy="519113"/>
            <a:chOff x="192" y="1824"/>
            <a:chExt cx="432" cy="436"/>
          </a:xfrm>
        </p:grpSpPr>
        <p:sp>
          <p:nvSpPr>
            <p:cNvPr id="37962" name="Oval 12"/>
            <p:cNvSpPr>
              <a:spLocks noChangeArrowheads="1"/>
            </p:cNvSpPr>
            <p:nvPr/>
          </p:nvSpPr>
          <p:spPr bwMode="auto">
            <a:xfrm>
              <a:off x="192" y="1824"/>
              <a:ext cx="144" cy="144"/>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7963" name="Text Box 13"/>
            <p:cNvSpPr txBox="1">
              <a:spLocks noChangeArrowheads="1"/>
            </p:cNvSpPr>
            <p:nvPr/>
          </p:nvSpPr>
          <p:spPr bwMode="auto">
            <a:xfrm>
              <a:off x="288" y="1872"/>
              <a:ext cx="336"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spcBef>
                  <a:spcPct val="50000"/>
                </a:spcBef>
              </a:pPr>
              <a:r>
                <a:rPr lang="en-US" altLang="en-US"/>
                <a:t>k</a:t>
              </a:r>
              <a:r>
                <a:rPr lang="en-US" altLang="en-US" baseline="-25000"/>
                <a:t>3</a:t>
              </a:r>
            </a:p>
          </p:txBody>
        </p:sp>
      </p:grpSp>
      <p:sp>
        <p:nvSpPr>
          <p:cNvPr id="37930" name="AutoShape 14"/>
          <p:cNvSpPr>
            <a:spLocks noChangeArrowheads="1"/>
          </p:cNvSpPr>
          <p:nvPr/>
        </p:nvSpPr>
        <p:spPr bwMode="auto">
          <a:xfrm>
            <a:off x="3200400" y="3486150"/>
            <a:ext cx="152400" cy="114300"/>
          </a:xfrm>
          <a:prstGeom prst="diamond">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7931" name="AutoShape 15"/>
          <p:cNvSpPr>
            <a:spLocks noChangeArrowheads="1"/>
          </p:cNvSpPr>
          <p:nvPr/>
        </p:nvSpPr>
        <p:spPr bwMode="auto">
          <a:xfrm>
            <a:off x="3352800" y="3657600"/>
            <a:ext cx="152400" cy="114300"/>
          </a:xfrm>
          <a:prstGeom prst="diamond">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7932" name="AutoShape 16"/>
          <p:cNvSpPr>
            <a:spLocks noChangeArrowheads="1"/>
          </p:cNvSpPr>
          <p:nvPr/>
        </p:nvSpPr>
        <p:spPr bwMode="auto">
          <a:xfrm>
            <a:off x="3124200" y="3829050"/>
            <a:ext cx="152400" cy="114300"/>
          </a:xfrm>
          <a:prstGeom prst="diamond">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7933" name="AutoShape 17"/>
          <p:cNvSpPr>
            <a:spLocks noChangeArrowheads="1"/>
          </p:cNvSpPr>
          <p:nvPr/>
        </p:nvSpPr>
        <p:spPr bwMode="auto">
          <a:xfrm>
            <a:off x="2895600" y="3314700"/>
            <a:ext cx="152400" cy="114300"/>
          </a:xfrm>
          <a:prstGeom prst="diamond">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7934" name="AutoShape 18"/>
          <p:cNvSpPr>
            <a:spLocks noChangeArrowheads="1"/>
          </p:cNvSpPr>
          <p:nvPr/>
        </p:nvSpPr>
        <p:spPr bwMode="auto">
          <a:xfrm>
            <a:off x="2895600" y="1543050"/>
            <a:ext cx="152400" cy="114300"/>
          </a:xfrm>
          <a:prstGeom prst="diamond">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7935" name="AutoShape 19"/>
          <p:cNvSpPr>
            <a:spLocks noChangeArrowheads="1"/>
          </p:cNvSpPr>
          <p:nvPr/>
        </p:nvSpPr>
        <p:spPr bwMode="auto">
          <a:xfrm>
            <a:off x="2895600" y="2686050"/>
            <a:ext cx="152400" cy="114300"/>
          </a:xfrm>
          <a:prstGeom prst="diamond">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7936" name="AutoShape 20"/>
          <p:cNvSpPr>
            <a:spLocks noChangeArrowheads="1"/>
          </p:cNvSpPr>
          <p:nvPr/>
        </p:nvSpPr>
        <p:spPr bwMode="auto">
          <a:xfrm>
            <a:off x="2895600" y="3829050"/>
            <a:ext cx="152400" cy="114300"/>
          </a:xfrm>
          <a:prstGeom prst="diamond">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7937" name="AutoShape 21"/>
          <p:cNvSpPr>
            <a:spLocks noChangeArrowheads="1"/>
          </p:cNvSpPr>
          <p:nvPr/>
        </p:nvSpPr>
        <p:spPr bwMode="auto">
          <a:xfrm>
            <a:off x="2438400" y="3086100"/>
            <a:ext cx="152400" cy="114300"/>
          </a:xfrm>
          <a:prstGeom prst="diamond">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7938" name="AutoShape 22"/>
          <p:cNvSpPr>
            <a:spLocks noChangeArrowheads="1"/>
          </p:cNvSpPr>
          <p:nvPr/>
        </p:nvSpPr>
        <p:spPr bwMode="auto">
          <a:xfrm>
            <a:off x="4572000" y="2857500"/>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7939" name="AutoShape 23"/>
          <p:cNvSpPr>
            <a:spLocks noChangeArrowheads="1"/>
          </p:cNvSpPr>
          <p:nvPr/>
        </p:nvSpPr>
        <p:spPr bwMode="auto">
          <a:xfrm>
            <a:off x="6705600" y="1371600"/>
            <a:ext cx="152400" cy="114300"/>
          </a:xfrm>
          <a:prstGeom prst="diamond">
            <a:avLst/>
          </a:prstGeom>
          <a:solidFill>
            <a:srgbClr val="00FF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7940" name="AutoShape 24"/>
          <p:cNvSpPr>
            <a:spLocks noChangeArrowheads="1"/>
          </p:cNvSpPr>
          <p:nvPr/>
        </p:nvSpPr>
        <p:spPr bwMode="auto">
          <a:xfrm>
            <a:off x="7162800" y="1428750"/>
            <a:ext cx="152400" cy="114300"/>
          </a:xfrm>
          <a:prstGeom prst="diamond">
            <a:avLst/>
          </a:prstGeom>
          <a:solidFill>
            <a:srgbClr val="00FF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7941" name="AutoShape 25"/>
          <p:cNvSpPr>
            <a:spLocks noChangeArrowheads="1"/>
          </p:cNvSpPr>
          <p:nvPr/>
        </p:nvSpPr>
        <p:spPr bwMode="auto">
          <a:xfrm>
            <a:off x="7010400" y="1543050"/>
            <a:ext cx="152400" cy="114300"/>
          </a:xfrm>
          <a:prstGeom prst="diamond">
            <a:avLst/>
          </a:prstGeom>
          <a:solidFill>
            <a:srgbClr val="00FF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7942" name="AutoShape 26"/>
          <p:cNvSpPr>
            <a:spLocks noChangeArrowheads="1"/>
          </p:cNvSpPr>
          <p:nvPr/>
        </p:nvSpPr>
        <p:spPr bwMode="auto">
          <a:xfrm>
            <a:off x="6858000" y="1657350"/>
            <a:ext cx="152400" cy="114300"/>
          </a:xfrm>
          <a:prstGeom prst="diamond">
            <a:avLst/>
          </a:prstGeom>
          <a:solidFill>
            <a:srgbClr val="00FF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7943" name="AutoShape 27"/>
          <p:cNvSpPr>
            <a:spLocks noChangeArrowheads="1"/>
          </p:cNvSpPr>
          <p:nvPr/>
        </p:nvSpPr>
        <p:spPr bwMode="auto">
          <a:xfrm>
            <a:off x="7162800" y="1771650"/>
            <a:ext cx="152400" cy="114300"/>
          </a:xfrm>
          <a:prstGeom prst="diamond">
            <a:avLst/>
          </a:prstGeom>
          <a:solidFill>
            <a:srgbClr val="00FF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7944" name="AutoShape 28"/>
          <p:cNvSpPr>
            <a:spLocks noChangeArrowheads="1"/>
          </p:cNvSpPr>
          <p:nvPr/>
        </p:nvSpPr>
        <p:spPr bwMode="auto">
          <a:xfrm>
            <a:off x="7467600" y="2057400"/>
            <a:ext cx="152400" cy="114300"/>
          </a:xfrm>
          <a:prstGeom prst="diamond">
            <a:avLst/>
          </a:prstGeom>
          <a:solidFill>
            <a:srgbClr val="00FF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7945" name="AutoShape 29"/>
          <p:cNvSpPr>
            <a:spLocks noChangeArrowheads="1"/>
          </p:cNvSpPr>
          <p:nvPr/>
        </p:nvSpPr>
        <p:spPr bwMode="auto">
          <a:xfrm>
            <a:off x="5715000" y="1371600"/>
            <a:ext cx="152400" cy="114300"/>
          </a:xfrm>
          <a:prstGeom prst="diamond">
            <a:avLst/>
          </a:prstGeom>
          <a:solidFill>
            <a:srgbClr val="00FF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7946" name="AutoShape 30"/>
          <p:cNvSpPr>
            <a:spLocks noChangeArrowheads="1"/>
          </p:cNvSpPr>
          <p:nvPr/>
        </p:nvSpPr>
        <p:spPr bwMode="auto">
          <a:xfrm>
            <a:off x="6019800" y="2457450"/>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7947" name="AutoShape 31"/>
          <p:cNvSpPr>
            <a:spLocks noChangeArrowheads="1"/>
          </p:cNvSpPr>
          <p:nvPr/>
        </p:nvSpPr>
        <p:spPr bwMode="auto">
          <a:xfrm>
            <a:off x="6019800" y="3600450"/>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7948" name="AutoShape 32"/>
          <p:cNvSpPr>
            <a:spLocks noChangeArrowheads="1"/>
          </p:cNvSpPr>
          <p:nvPr/>
        </p:nvSpPr>
        <p:spPr bwMode="auto">
          <a:xfrm>
            <a:off x="6400800" y="3829050"/>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7949" name="AutoShape 33"/>
          <p:cNvSpPr>
            <a:spLocks noChangeArrowheads="1"/>
          </p:cNvSpPr>
          <p:nvPr/>
        </p:nvSpPr>
        <p:spPr bwMode="auto">
          <a:xfrm>
            <a:off x="6781800" y="3257550"/>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7950" name="AutoShape 34"/>
          <p:cNvSpPr>
            <a:spLocks noChangeArrowheads="1"/>
          </p:cNvSpPr>
          <p:nvPr/>
        </p:nvSpPr>
        <p:spPr bwMode="auto">
          <a:xfrm>
            <a:off x="5943600" y="2800350"/>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7951" name="AutoShape 35"/>
          <p:cNvSpPr>
            <a:spLocks noChangeArrowheads="1"/>
          </p:cNvSpPr>
          <p:nvPr/>
        </p:nvSpPr>
        <p:spPr bwMode="auto">
          <a:xfrm>
            <a:off x="5181600" y="3143250"/>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7952" name="AutoShape 36"/>
          <p:cNvSpPr>
            <a:spLocks noChangeArrowheads="1"/>
          </p:cNvSpPr>
          <p:nvPr/>
        </p:nvSpPr>
        <p:spPr bwMode="auto">
          <a:xfrm>
            <a:off x="7162800" y="3486150"/>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7953" name="AutoShape 37"/>
          <p:cNvSpPr>
            <a:spLocks noChangeArrowheads="1"/>
          </p:cNvSpPr>
          <p:nvPr/>
        </p:nvSpPr>
        <p:spPr bwMode="auto">
          <a:xfrm>
            <a:off x="7010400" y="3771900"/>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7954" name="AutoShape 38"/>
          <p:cNvSpPr>
            <a:spLocks noChangeArrowheads="1"/>
          </p:cNvSpPr>
          <p:nvPr/>
        </p:nvSpPr>
        <p:spPr bwMode="auto">
          <a:xfrm>
            <a:off x="6858000" y="3028950"/>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7955" name="AutoShape 39"/>
          <p:cNvSpPr>
            <a:spLocks noChangeArrowheads="1"/>
          </p:cNvSpPr>
          <p:nvPr/>
        </p:nvSpPr>
        <p:spPr bwMode="auto">
          <a:xfrm>
            <a:off x="7467600" y="3943350"/>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7956" name="AutoShape 40"/>
          <p:cNvSpPr>
            <a:spLocks noChangeArrowheads="1"/>
          </p:cNvSpPr>
          <p:nvPr/>
        </p:nvSpPr>
        <p:spPr bwMode="auto">
          <a:xfrm>
            <a:off x="6629400" y="1943100"/>
            <a:ext cx="152400" cy="114300"/>
          </a:xfrm>
          <a:prstGeom prst="diamond">
            <a:avLst/>
          </a:prstGeom>
          <a:solidFill>
            <a:srgbClr val="00FF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grpSp>
        <p:nvGrpSpPr>
          <p:cNvPr id="5" name="Group 41"/>
          <p:cNvGrpSpPr>
            <a:grpSpLocks/>
          </p:cNvGrpSpPr>
          <p:nvPr/>
        </p:nvGrpSpPr>
        <p:grpSpPr bwMode="auto">
          <a:xfrm>
            <a:off x="2819400" y="1657350"/>
            <a:ext cx="3962400" cy="1885950"/>
            <a:chOff x="1776" y="1392"/>
            <a:chExt cx="2496" cy="1584"/>
          </a:xfrm>
        </p:grpSpPr>
        <p:sp>
          <p:nvSpPr>
            <p:cNvPr id="37959" name="Line 42"/>
            <p:cNvSpPr>
              <a:spLocks noChangeShapeType="1"/>
            </p:cNvSpPr>
            <p:nvPr/>
          </p:nvSpPr>
          <p:spPr bwMode="auto">
            <a:xfrm flipH="1" flipV="1">
              <a:off x="1776" y="2592"/>
              <a:ext cx="192" cy="144"/>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960" name="Line 43"/>
            <p:cNvSpPr>
              <a:spLocks noChangeShapeType="1"/>
            </p:cNvSpPr>
            <p:nvPr/>
          </p:nvSpPr>
          <p:spPr bwMode="auto">
            <a:xfrm flipH="1">
              <a:off x="3840" y="2736"/>
              <a:ext cx="96" cy="24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7961" name="Line 44"/>
            <p:cNvSpPr>
              <a:spLocks noChangeShapeType="1"/>
            </p:cNvSpPr>
            <p:nvPr/>
          </p:nvSpPr>
          <p:spPr bwMode="auto">
            <a:xfrm>
              <a:off x="4080" y="1392"/>
              <a:ext cx="192"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16165541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914" name="Object 2"/>
          <p:cNvGraphicFramePr>
            <a:graphicFrameLocks noChangeAspect="1"/>
          </p:cNvGraphicFramePr>
          <p:nvPr>
            <p:extLst>
              <p:ext uri="{D42A27DB-BD31-4B8C-83A1-F6EECF244321}">
                <p14:modId xmlns:p14="http://schemas.microsoft.com/office/powerpoint/2010/main" val="3994606536"/>
              </p:ext>
            </p:extLst>
          </p:nvPr>
        </p:nvGraphicFramePr>
        <p:xfrm>
          <a:off x="2353166" y="794048"/>
          <a:ext cx="6802493" cy="4012604"/>
        </p:xfrm>
        <a:graphic>
          <a:graphicData uri="http://schemas.openxmlformats.org/presentationml/2006/ole">
            <mc:AlternateContent xmlns:mc="http://schemas.openxmlformats.org/markup-compatibility/2006">
              <mc:Choice xmlns:v="urn:schemas-microsoft-com:vml" Requires="v">
                <p:oleObj name="Chart" r:id="rId2" imgW="6888861" imgH="5418011" progId="Excel.Chart.8">
                  <p:embed/>
                </p:oleObj>
              </mc:Choice>
              <mc:Fallback>
                <p:oleObj name="Chart" r:id="rId2" imgW="6888861" imgH="5418011" progId="Excel.Chart.8">
                  <p:embed/>
                  <p:pic>
                    <p:nvPicPr>
                      <p:cNvPr id="38914"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3166" y="794048"/>
                        <a:ext cx="6802493" cy="4012604"/>
                      </a:xfrm>
                      <a:prstGeom prst="rect">
                        <a:avLst/>
                      </a:prstGeom>
                      <a:noFill/>
                      <a:ln>
                        <a:noFill/>
                      </a:ln>
                      <a:effectLst/>
                    </p:spPr>
                  </p:pic>
                </p:oleObj>
              </mc:Fallback>
            </mc:AlternateContent>
          </a:graphicData>
        </a:graphic>
      </p:graphicFrame>
      <p:sp>
        <p:nvSpPr>
          <p:cNvPr id="268291" name="Rectangle 3"/>
          <p:cNvSpPr>
            <a:spLocks noGrp="1" noChangeArrowheads="1"/>
          </p:cNvSpPr>
          <p:nvPr>
            <p:ph type="title"/>
          </p:nvPr>
        </p:nvSpPr>
        <p:spPr>
          <a:xfrm>
            <a:off x="685799" y="171449"/>
            <a:ext cx="8314645" cy="720545"/>
          </a:xfrm>
        </p:spPr>
        <p:txBody>
          <a:bodyPr>
            <a:noAutofit/>
          </a:bodyPr>
          <a:lstStyle/>
          <a:p>
            <a:pPr>
              <a:defRPr/>
            </a:pPr>
            <a:r>
              <a:rPr lang="en-US" sz="3200" dirty="0"/>
              <a:t>K-means Clustering: Step 5</a:t>
            </a:r>
          </a:p>
        </p:txBody>
      </p:sp>
      <p:grpSp>
        <p:nvGrpSpPr>
          <p:cNvPr id="38917" name="Group 5"/>
          <p:cNvGrpSpPr>
            <a:grpSpLocks/>
          </p:cNvGrpSpPr>
          <p:nvPr/>
        </p:nvGrpSpPr>
        <p:grpSpPr bwMode="auto">
          <a:xfrm>
            <a:off x="7541172" y="1360985"/>
            <a:ext cx="685800" cy="519113"/>
            <a:chOff x="192" y="1824"/>
            <a:chExt cx="432" cy="436"/>
          </a:xfrm>
        </p:grpSpPr>
        <p:sp>
          <p:nvSpPr>
            <p:cNvPr id="38952" name="Oval 6"/>
            <p:cNvSpPr>
              <a:spLocks noChangeArrowheads="1"/>
            </p:cNvSpPr>
            <p:nvPr/>
          </p:nvSpPr>
          <p:spPr bwMode="auto">
            <a:xfrm>
              <a:off x="192" y="1824"/>
              <a:ext cx="144" cy="144"/>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8953" name="Text Box 7"/>
            <p:cNvSpPr txBox="1">
              <a:spLocks noChangeArrowheads="1"/>
            </p:cNvSpPr>
            <p:nvPr/>
          </p:nvSpPr>
          <p:spPr bwMode="auto">
            <a:xfrm>
              <a:off x="288" y="1872"/>
              <a:ext cx="336"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spcBef>
                  <a:spcPct val="50000"/>
                </a:spcBef>
              </a:pPr>
              <a:r>
                <a:rPr lang="en-US" altLang="en-US"/>
                <a:t>k</a:t>
              </a:r>
              <a:r>
                <a:rPr lang="en-US" altLang="en-US" baseline="-25000"/>
                <a:t>1</a:t>
              </a:r>
            </a:p>
          </p:txBody>
        </p:sp>
      </p:grpSp>
      <p:grpSp>
        <p:nvGrpSpPr>
          <p:cNvPr id="38918" name="Group 8"/>
          <p:cNvGrpSpPr>
            <a:grpSpLocks/>
          </p:cNvGrpSpPr>
          <p:nvPr/>
        </p:nvGrpSpPr>
        <p:grpSpPr bwMode="auto">
          <a:xfrm>
            <a:off x="3731172" y="2789735"/>
            <a:ext cx="685800" cy="519113"/>
            <a:chOff x="192" y="1824"/>
            <a:chExt cx="432" cy="436"/>
          </a:xfrm>
        </p:grpSpPr>
        <p:sp>
          <p:nvSpPr>
            <p:cNvPr id="38950" name="Oval 9"/>
            <p:cNvSpPr>
              <a:spLocks noChangeArrowheads="1"/>
            </p:cNvSpPr>
            <p:nvPr/>
          </p:nvSpPr>
          <p:spPr bwMode="auto">
            <a:xfrm>
              <a:off x="192" y="1824"/>
              <a:ext cx="144" cy="144"/>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8951" name="Text Box 10"/>
            <p:cNvSpPr txBox="1">
              <a:spLocks noChangeArrowheads="1"/>
            </p:cNvSpPr>
            <p:nvPr/>
          </p:nvSpPr>
          <p:spPr bwMode="auto">
            <a:xfrm>
              <a:off x="288" y="1872"/>
              <a:ext cx="336"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spcBef>
                  <a:spcPct val="50000"/>
                </a:spcBef>
              </a:pPr>
              <a:r>
                <a:rPr lang="en-US" altLang="en-US"/>
                <a:t>k</a:t>
              </a:r>
              <a:r>
                <a:rPr lang="en-US" altLang="en-US" baseline="-25000"/>
                <a:t>2</a:t>
              </a:r>
            </a:p>
          </p:txBody>
        </p:sp>
      </p:grpSp>
      <p:grpSp>
        <p:nvGrpSpPr>
          <p:cNvPr id="38919" name="Group 11"/>
          <p:cNvGrpSpPr>
            <a:grpSpLocks/>
          </p:cNvGrpSpPr>
          <p:nvPr/>
        </p:nvGrpSpPr>
        <p:grpSpPr bwMode="auto">
          <a:xfrm>
            <a:off x="7160172" y="2961185"/>
            <a:ext cx="685800" cy="519113"/>
            <a:chOff x="192" y="1824"/>
            <a:chExt cx="432" cy="436"/>
          </a:xfrm>
        </p:grpSpPr>
        <p:sp>
          <p:nvSpPr>
            <p:cNvPr id="38948" name="Oval 12"/>
            <p:cNvSpPr>
              <a:spLocks noChangeArrowheads="1"/>
            </p:cNvSpPr>
            <p:nvPr/>
          </p:nvSpPr>
          <p:spPr bwMode="auto">
            <a:xfrm>
              <a:off x="192" y="1824"/>
              <a:ext cx="144" cy="144"/>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8949" name="Text Box 13"/>
            <p:cNvSpPr txBox="1">
              <a:spLocks noChangeArrowheads="1"/>
            </p:cNvSpPr>
            <p:nvPr/>
          </p:nvSpPr>
          <p:spPr bwMode="auto">
            <a:xfrm>
              <a:off x="288" y="1872"/>
              <a:ext cx="336"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spcBef>
                  <a:spcPct val="50000"/>
                </a:spcBef>
              </a:pPr>
              <a:r>
                <a:rPr lang="en-US" altLang="en-US"/>
                <a:t>k</a:t>
              </a:r>
              <a:r>
                <a:rPr lang="en-US" altLang="en-US" baseline="-25000"/>
                <a:t>3</a:t>
              </a:r>
            </a:p>
          </p:txBody>
        </p:sp>
      </p:grpSp>
      <p:sp>
        <p:nvSpPr>
          <p:cNvPr id="38920" name="AutoShape 14"/>
          <p:cNvSpPr>
            <a:spLocks noChangeArrowheads="1"/>
          </p:cNvSpPr>
          <p:nvPr/>
        </p:nvSpPr>
        <p:spPr bwMode="auto">
          <a:xfrm>
            <a:off x="4188372" y="3246933"/>
            <a:ext cx="152400" cy="114300"/>
          </a:xfrm>
          <a:prstGeom prst="diamond">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8921" name="AutoShape 15"/>
          <p:cNvSpPr>
            <a:spLocks noChangeArrowheads="1"/>
          </p:cNvSpPr>
          <p:nvPr/>
        </p:nvSpPr>
        <p:spPr bwMode="auto">
          <a:xfrm>
            <a:off x="4340772" y="3418383"/>
            <a:ext cx="152400" cy="114300"/>
          </a:xfrm>
          <a:prstGeom prst="diamond">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8922" name="AutoShape 16"/>
          <p:cNvSpPr>
            <a:spLocks noChangeArrowheads="1"/>
          </p:cNvSpPr>
          <p:nvPr/>
        </p:nvSpPr>
        <p:spPr bwMode="auto">
          <a:xfrm>
            <a:off x="4112172" y="3589833"/>
            <a:ext cx="152400" cy="114300"/>
          </a:xfrm>
          <a:prstGeom prst="diamond">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8923" name="AutoShape 17"/>
          <p:cNvSpPr>
            <a:spLocks noChangeArrowheads="1"/>
          </p:cNvSpPr>
          <p:nvPr/>
        </p:nvSpPr>
        <p:spPr bwMode="auto">
          <a:xfrm>
            <a:off x="3883572" y="3075483"/>
            <a:ext cx="152400" cy="114300"/>
          </a:xfrm>
          <a:prstGeom prst="diamond">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8924" name="AutoShape 18"/>
          <p:cNvSpPr>
            <a:spLocks noChangeArrowheads="1"/>
          </p:cNvSpPr>
          <p:nvPr/>
        </p:nvSpPr>
        <p:spPr bwMode="auto">
          <a:xfrm>
            <a:off x="3883572" y="1303833"/>
            <a:ext cx="152400" cy="114300"/>
          </a:xfrm>
          <a:prstGeom prst="diamond">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8925" name="AutoShape 19"/>
          <p:cNvSpPr>
            <a:spLocks noChangeArrowheads="1"/>
          </p:cNvSpPr>
          <p:nvPr/>
        </p:nvSpPr>
        <p:spPr bwMode="auto">
          <a:xfrm>
            <a:off x="3883572" y="2446833"/>
            <a:ext cx="152400" cy="114300"/>
          </a:xfrm>
          <a:prstGeom prst="diamond">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8926" name="AutoShape 20"/>
          <p:cNvSpPr>
            <a:spLocks noChangeArrowheads="1"/>
          </p:cNvSpPr>
          <p:nvPr/>
        </p:nvSpPr>
        <p:spPr bwMode="auto">
          <a:xfrm>
            <a:off x="3883572" y="3589833"/>
            <a:ext cx="152400" cy="114300"/>
          </a:xfrm>
          <a:prstGeom prst="diamond">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8927" name="AutoShape 21"/>
          <p:cNvSpPr>
            <a:spLocks noChangeArrowheads="1"/>
          </p:cNvSpPr>
          <p:nvPr/>
        </p:nvSpPr>
        <p:spPr bwMode="auto">
          <a:xfrm>
            <a:off x="3426372" y="2846883"/>
            <a:ext cx="152400" cy="114300"/>
          </a:xfrm>
          <a:prstGeom prst="diamond">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8928" name="AutoShape 22"/>
          <p:cNvSpPr>
            <a:spLocks noChangeArrowheads="1"/>
          </p:cNvSpPr>
          <p:nvPr/>
        </p:nvSpPr>
        <p:spPr bwMode="auto">
          <a:xfrm>
            <a:off x="5559972" y="2618283"/>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8929" name="AutoShape 23"/>
          <p:cNvSpPr>
            <a:spLocks noChangeArrowheads="1"/>
          </p:cNvSpPr>
          <p:nvPr/>
        </p:nvSpPr>
        <p:spPr bwMode="auto">
          <a:xfrm>
            <a:off x="7693572" y="1132383"/>
            <a:ext cx="152400" cy="114300"/>
          </a:xfrm>
          <a:prstGeom prst="diamond">
            <a:avLst/>
          </a:prstGeom>
          <a:solidFill>
            <a:srgbClr val="00FF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8930" name="AutoShape 24"/>
          <p:cNvSpPr>
            <a:spLocks noChangeArrowheads="1"/>
          </p:cNvSpPr>
          <p:nvPr/>
        </p:nvSpPr>
        <p:spPr bwMode="auto">
          <a:xfrm>
            <a:off x="8150772" y="1189533"/>
            <a:ext cx="152400" cy="114300"/>
          </a:xfrm>
          <a:prstGeom prst="diamond">
            <a:avLst/>
          </a:prstGeom>
          <a:solidFill>
            <a:srgbClr val="00FF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8931" name="AutoShape 25"/>
          <p:cNvSpPr>
            <a:spLocks noChangeArrowheads="1"/>
          </p:cNvSpPr>
          <p:nvPr/>
        </p:nvSpPr>
        <p:spPr bwMode="auto">
          <a:xfrm>
            <a:off x="7998372" y="1303833"/>
            <a:ext cx="152400" cy="114300"/>
          </a:xfrm>
          <a:prstGeom prst="diamond">
            <a:avLst/>
          </a:prstGeom>
          <a:solidFill>
            <a:srgbClr val="00FF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8932" name="AutoShape 26"/>
          <p:cNvSpPr>
            <a:spLocks noChangeArrowheads="1"/>
          </p:cNvSpPr>
          <p:nvPr/>
        </p:nvSpPr>
        <p:spPr bwMode="auto">
          <a:xfrm>
            <a:off x="7845972" y="1418133"/>
            <a:ext cx="152400" cy="114300"/>
          </a:xfrm>
          <a:prstGeom prst="diamond">
            <a:avLst/>
          </a:prstGeom>
          <a:solidFill>
            <a:srgbClr val="00FF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8933" name="AutoShape 27"/>
          <p:cNvSpPr>
            <a:spLocks noChangeArrowheads="1"/>
          </p:cNvSpPr>
          <p:nvPr/>
        </p:nvSpPr>
        <p:spPr bwMode="auto">
          <a:xfrm>
            <a:off x="8150772" y="1532433"/>
            <a:ext cx="152400" cy="114300"/>
          </a:xfrm>
          <a:prstGeom prst="diamond">
            <a:avLst/>
          </a:prstGeom>
          <a:solidFill>
            <a:srgbClr val="00FF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8934" name="AutoShape 28"/>
          <p:cNvSpPr>
            <a:spLocks noChangeArrowheads="1"/>
          </p:cNvSpPr>
          <p:nvPr/>
        </p:nvSpPr>
        <p:spPr bwMode="auto">
          <a:xfrm>
            <a:off x="8455572" y="1818183"/>
            <a:ext cx="152400" cy="114300"/>
          </a:xfrm>
          <a:prstGeom prst="diamond">
            <a:avLst/>
          </a:prstGeom>
          <a:solidFill>
            <a:srgbClr val="00FF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8935" name="AutoShape 29"/>
          <p:cNvSpPr>
            <a:spLocks noChangeArrowheads="1"/>
          </p:cNvSpPr>
          <p:nvPr/>
        </p:nvSpPr>
        <p:spPr bwMode="auto">
          <a:xfrm>
            <a:off x="6702972" y="1132383"/>
            <a:ext cx="152400" cy="114300"/>
          </a:xfrm>
          <a:prstGeom prst="diamond">
            <a:avLst/>
          </a:prstGeom>
          <a:solidFill>
            <a:srgbClr val="00FF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8936" name="AutoShape 30"/>
          <p:cNvSpPr>
            <a:spLocks noChangeArrowheads="1"/>
          </p:cNvSpPr>
          <p:nvPr/>
        </p:nvSpPr>
        <p:spPr bwMode="auto">
          <a:xfrm>
            <a:off x="7007772" y="2218233"/>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8937" name="AutoShape 31"/>
          <p:cNvSpPr>
            <a:spLocks noChangeArrowheads="1"/>
          </p:cNvSpPr>
          <p:nvPr/>
        </p:nvSpPr>
        <p:spPr bwMode="auto">
          <a:xfrm>
            <a:off x="7007772" y="3361233"/>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8938" name="AutoShape 32"/>
          <p:cNvSpPr>
            <a:spLocks noChangeArrowheads="1"/>
          </p:cNvSpPr>
          <p:nvPr/>
        </p:nvSpPr>
        <p:spPr bwMode="auto">
          <a:xfrm>
            <a:off x="7388772" y="3589833"/>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8939" name="AutoShape 33"/>
          <p:cNvSpPr>
            <a:spLocks noChangeArrowheads="1"/>
          </p:cNvSpPr>
          <p:nvPr/>
        </p:nvSpPr>
        <p:spPr bwMode="auto">
          <a:xfrm>
            <a:off x="7769772" y="3018333"/>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8940" name="AutoShape 34"/>
          <p:cNvSpPr>
            <a:spLocks noChangeArrowheads="1"/>
          </p:cNvSpPr>
          <p:nvPr/>
        </p:nvSpPr>
        <p:spPr bwMode="auto">
          <a:xfrm>
            <a:off x="6931572" y="2561133"/>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8941" name="AutoShape 35"/>
          <p:cNvSpPr>
            <a:spLocks noChangeArrowheads="1"/>
          </p:cNvSpPr>
          <p:nvPr/>
        </p:nvSpPr>
        <p:spPr bwMode="auto">
          <a:xfrm>
            <a:off x="6169572" y="2904033"/>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8942" name="AutoShape 36"/>
          <p:cNvSpPr>
            <a:spLocks noChangeArrowheads="1"/>
          </p:cNvSpPr>
          <p:nvPr/>
        </p:nvSpPr>
        <p:spPr bwMode="auto">
          <a:xfrm>
            <a:off x="8150772" y="3246933"/>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8943" name="AutoShape 37"/>
          <p:cNvSpPr>
            <a:spLocks noChangeArrowheads="1"/>
          </p:cNvSpPr>
          <p:nvPr/>
        </p:nvSpPr>
        <p:spPr bwMode="auto">
          <a:xfrm>
            <a:off x="7998372" y="3532683"/>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8944" name="AutoShape 38"/>
          <p:cNvSpPr>
            <a:spLocks noChangeArrowheads="1"/>
          </p:cNvSpPr>
          <p:nvPr/>
        </p:nvSpPr>
        <p:spPr bwMode="auto">
          <a:xfrm>
            <a:off x="7845972" y="2789733"/>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8945" name="AutoShape 39"/>
          <p:cNvSpPr>
            <a:spLocks noChangeArrowheads="1"/>
          </p:cNvSpPr>
          <p:nvPr/>
        </p:nvSpPr>
        <p:spPr bwMode="auto">
          <a:xfrm>
            <a:off x="8455572" y="3704133"/>
            <a:ext cx="152400" cy="114300"/>
          </a:xfrm>
          <a:prstGeom prst="diamond">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38946" name="AutoShape 40"/>
          <p:cNvSpPr>
            <a:spLocks noChangeArrowheads="1"/>
          </p:cNvSpPr>
          <p:nvPr/>
        </p:nvSpPr>
        <p:spPr bwMode="auto">
          <a:xfrm>
            <a:off x="7617372" y="1703883"/>
            <a:ext cx="152400" cy="114300"/>
          </a:xfrm>
          <a:prstGeom prst="diamond">
            <a:avLst/>
          </a:prstGeom>
          <a:solidFill>
            <a:srgbClr val="00FF00"/>
          </a:solidFill>
          <a:ln w="9525">
            <a:solidFill>
              <a:schemeClr val="tx1"/>
            </a:solidFill>
            <a:miter lim="800000"/>
            <a:headEnd/>
            <a:tailEnd/>
          </a:ln>
        </p:spPr>
        <p:txBody>
          <a:bodyPr wrap="none" anchor="ct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Tree>
    <p:extLst>
      <p:ext uri="{BB962C8B-B14F-4D97-AF65-F5344CB8AC3E}">
        <p14:creationId xmlns:p14="http://schemas.microsoft.com/office/powerpoint/2010/main" val="32992421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a:xfrm>
            <a:off x="0" y="114300"/>
            <a:ext cx="9144000" cy="623888"/>
          </a:xfrm>
        </p:spPr>
        <p:txBody>
          <a:bodyPr>
            <a:normAutofit fontScale="90000"/>
          </a:bodyPr>
          <a:lstStyle/>
          <a:p>
            <a:pPr>
              <a:defRPr/>
            </a:pPr>
            <a:r>
              <a:rPr lang="en-US" altLang="en-US" sz="4000" dirty="0"/>
              <a:t>Comments on k-Means</a:t>
            </a:r>
            <a:endParaRPr lang="en-US" altLang="en-US" sz="3200" dirty="0"/>
          </a:p>
        </p:txBody>
      </p:sp>
      <p:sp>
        <p:nvSpPr>
          <p:cNvPr id="39939" name="Rectangle 3"/>
          <p:cNvSpPr>
            <a:spLocks noGrp="1" noChangeArrowheads="1"/>
          </p:cNvSpPr>
          <p:nvPr>
            <p:ph type="body" idx="1"/>
          </p:nvPr>
        </p:nvSpPr>
        <p:spPr>
          <a:xfrm>
            <a:off x="228600" y="971550"/>
            <a:ext cx="8686800" cy="3486150"/>
          </a:xfrm>
        </p:spPr>
        <p:txBody>
          <a:bodyPr>
            <a:normAutofit fontScale="92500"/>
          </a:bodyPr>
          <a:lstStyle/>
          <a:p>
            <a:r>
              <a:rPr lang="en-US" altLang="en-US" b="1" u="sng" dirty="0"/>
              <a:t>Strengths</a:t>
            </a:r>
            <a:r>
              <a:rPr lang="en-US" altLang="en-US" dirty="0"/>
              <a:t> </a:t>
            </a:r>
          </a:p>
          <a:p>
            <a:pPr lvl="1"/>
            <a:r>
              <a:rPr lang="en-US" altLang="en-US" i="1" dirty="0"/>
              <a:t>Relatively efficient</a:t>
            </a:r>
            <a:r>
              <a:rPr lang="en-US" altLang="en-US" dirty="0"/>
              <a:t>: </a:t>
            </a:r>
            <a:r>
              <a:rPr lang="en-US" altLang="en-US" i="1" dirty="0"/>
              <a:t>O</a:t>
            </a:r>
            <a:r>
              <a:rPr lang="en-US" altLang="en-US" dirty="0"/>
              <a:t>(</a:t>
            </a:r>
            <a:r>
              <a:rPr lang="en-US" altLang="en-US" i="1" dirty="0" err="1"/>
              <a:t>tkn</a:t>
            </a:r>
            <a:r>
              <a:rPr lang="en-US" altLang="en-US" dirty="0"/>
              <a:t>), where </a:t>
            </a:r>
            <a:r>
              <a:rPr lang="en-US" altLang="en-US" i="1" dirty="0"/>
              <a:t>n</a:t>
            </a:r>
            <a:r>
              <a:rPr lang="en-US" altLang="en-US" dirty="0"/>
              <a:t> is # objects, </a:t>
            </a:r>
            <a:r>
              <a:rPr lang="en-US" altLang="en-US" i="1" dirty="0"/>
              <a:t>k</a:t>
            </a:r>
            <a:r>
              <a:rPr lang="en-US" altLang="en-US" dirty="0"/>
              <a:t> is # clusters, and </a:t>
            </a:r>
            <a:r>
              <a:rPr lang="en-US" altLang="en-US" i="1" dirty="0"/>
              <a:t>t  </a:t>
            </a:r>
            <a:r>
              <a:rPr lang="en-US" altLang="en-US" dirty="0"/>
              <a:t>is # iterations. Normally, </a:t>
            </a:r>
            <a:r>
              <a:rPr lang="en-US" altLang="en-US" i="1" dirty="0"/>
              <a:t>k</a:t>
            </a:r>
            <a:r>
              <a:rPr lang="en-US" altLang="en-US" dirty="0"/>
              <a:t>, </a:t>
            </a:r>
            <a:r>
              <a:rPr lang="en-US" altLang="en-US" i="1" dirty="0"/>
              <a:t>t</a:t>
            </a:r>
            <a:r>
              <a:rPr lang="en-US" altLang="en-US" dirty="0"/>
              <a:t> &lt;&lt; </a:t>
            </a:r>
            <a:r>
              <a:rPr lang="en-US" altLang="en-US" i="1" dirty="0"/>
              <a:t>n</a:t>
            </a:r>
            <a:r>
              <a:rPr lang="en-US" altLang="en-US" dirty="0"/>
              <a:t>.</a:t>
            </a:r>
          </a:p>
          <a:p>
            <a:pPr lvl="1"/>
            <a:r>
              <a:rPr lang="en-US" altLang="en-US" dirty="0"/>
              <a:t>Often terminates at a local optimum. </a:t>
            </a:r>
          </a:p>
          <a:p>
            <a:r>
              <a:rPr lang="en-US" altLang="en-US" b="1" u="sng" dirty="0"/>
              <a:t>Weakness</a:t>
            </a:r>
            <a:endParaRPr lang="en-US" altLang="en-US" b="1" dirty="0"/>
          </a:p>
          <a:p>
            <a:pPr lvl="1"/>
            <a:r>
              <a:rPr lang="en-US" altLang="en-US" dirty="0"/>
              <a:t>Applicable only when mean is defined, then what about categorical data? For categorical data, </a:t>
            </a:r>
            <a:r>
              <a:rPr lang="en-US" altLang="en-US" i="1" dirty="0"/>
              <a:t>k</a:t>
            </a:r>
            <a:r>
              <a:rPr lang="en-US" altLang="en-US" dirty="0"/>
              <a:t>-mode - the centroid is represented by most frequent values. </a:t>
            </a:r>
          </a:p>
          <a:p>
            <a:pPr lvl="1"/>
            <a:r>
              <a:rPr lang="en-US" altLang="en-US" dirty="0"/>
              <a:t>Need to specify </a:t>
            </a:r>
            <a:r>
              <a:rPr lang="en-US" altLang="en-US" i="1" dirty="0"/>
              <a:t>k, </a:t>
            </a:r>
            <a:r>
              <a:rPr lang="en-US" altLang="en-US" dirty="0"/>
              <a:t>the number of clusters, in advance</a:t>
            </a:r>
          </a:p>
          <a:p>
            <a:pPr lvl="1"/>
            <a:r>
              <a:rPr lang="en-US" altLang="en-US" dirty="0"/>
              <a:t>Unable to handle noisy data and outliers</a:t>
            </a:r>
          </a:p>
          <a:p>
            <a:pPr lvl="1"/>
            <a:r>
              <a:rPr lang="en-US" altLang="en-US" dirty="0"/>
              <a:t>Not suitable to discover clusters with non-convex shapes</a:t>
            </a:r>
          </a:p>
        </p:txBody>
      </p:sp>
    </p:spTree>
    <p:extLst>
      <p:ext uri="{BB962C8B-B14F-4D97-AF65-F5344CB8AC3E}">
        <p14:creationId xmlns:p14="http://schemas.microsoft.com/office/powerpoint/2010/main" val="918966588"/>
      </p:ext>
    </p:extLst>
  </p:cSld>
  <p:clrMapOvr>
    <a:masterClrMapping/>
  </p:clrMapOvr>
  <p:transition>
    <p:strips dir="rd"/>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ACC8E5B-D396-7B69-3231-6B29D685841A}"/>
              </a:ext>
            </a:extLst>
          </p:cNvPr>
          <p:cNvSpPr>
            <a:spLocks noGrp="1"/>
          </p:cNvSpPr>
          <p:nvPr>
            <p:ph type="title"/>
          </p:nvPr>
        </p:nvSpPr>
        <p:spPr>
          <a:xfrm>
            <a:off x="448965" y="281175"/>
            <a:ext cx="8246070" cy="610820"/>
          </a:xfrm>
        </p:spPr>
        <p:txBody>
          <a:bodyPr>
            <a:normAutofit/>
          </a:bodyPr>
          <a:lstStyle/>
          <a:p>
            <a:r>
              <a:rPr lang="en-US" dirty="0"/>
              <a:t>Elbow Method</a:t>
            </a:r>
          </a:p>
        </p:txBody>
      </p:sp>
      <p:sp>
        <p:nvSpPr>
          <p:cNvPr id="6" name="Content Placeholder 2">
            <a:extLst>
              <a:ext uri="{FF2B5EF4-FFF2-40B4-BE49-F238E27FC236}">
                <a16:creationId xmlns:a16="http://schemas.microsoft.com/office/drawing/2014/main" id="{8ABCF42B-1B74-4914-BBB0-5D18536946FD}"/>
              </a:ext>
            </a:extLst>
          </p:cNvPr>
          <p:cNvSpPr txBox="1">
            <a:spLocks/>
          </p:cNvSpPr>
          <p:nvPr/>
        </p:nvSpPr>
        <p:spPr>
          <a:xfrm>
            <a:off x="448966" y="1197405"/>
            <a:ext cx="8246070" cy="351221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Wingdings" pitchFamily="2" charset="2"/>
              <a:buChar char="§"/>
              <a:defRPr sz="1600" b="0" i="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Wingdings" pitchFamily="2" charset="2"/>
              <a:buChar char="§"/>
              <a:defRPr sz="1600" b="0" i="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Wingdings" pitchFamily="2" charset="2"/>
              <a:buChar char="§"/>
              <a:defRPr sz="1600" b="0" i="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Wingdings" pitchFamily="2" charset="2"/>
              <a:buChar char="§"/>
              <a:defRPr sz="1600" kern="1200">
                <a:solidFill>
                  <a:schemeClr val="tx1"/>
                </a:solidFill>
                <a:latin typeface="Helvetica" pitchFamily="2" charset="0"/>
                <a:ea typeface="+mn-ea"/>
                <a:cs typeface="+mn-cs"/>
              </a:defRPr>
            </a:lvl4pPr>
            <a:lvl5pPr marL="2057400" indent="-228600" algn="l" defTabSz="457200" rtl="0" eaLnBrk="1" latinLnBrk="0" hangingPunct="1">
              <a:spcBef>
                <a:spcPct val="20000"/>
              </a:spcBef>
              <a:buFont typeface="Wingdings" pitchFamily="2" charset="2"/>
              <a:buChar char="§"/>
              <a:defRPr sz="1800" kern="1200">
                <a:solidFill>
                  <a:schemeClr val="tx1"/>
                </a:solidFill>
                <a:latin typeface="Helvetica" pitchFamily="2" charset="0"/>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a:t>The </a:t>
            </a:r>
            <a:r>
              <a:rPr lang="en-US" b="1"/>
              <a:t>elbow method</a:t>
            </a:r>
            <a:r>
              <a:rPr lang="en-US"/>
              <a:t> is a useful graphical tool to estimate the optimal number of clusters </a:t>
            </a:r>
            <a:r>
              <a:rPr lang="en-US" i="1"/>
              <a:t>k</a:t>
            </a:r>
            <a:r>
              <a:rPr lang="en-US"/>
              <a:t> for a given task. Intuitively, we can say that, if </a:t>
            </a:r>
            <a:r>
              <a:rPr lang="en-US" i="1"/>
              <a:t>k</a:t>
            </a:r>
            <a:r>
              <a:rPr lang="en-US"/>
              <a:t> increases, the within-cluster SSE (“</a:t>
            </a:r>
            <a:r>
              <a:rPr lang="en-US" b="1"/>
              <a:t>distortion</a:t>
            </a:r>
            <a:r>
              <a:rPr lang="en-US"/>
              <a:t>”) will decrease. This is because the samples will be closer to the centroids they are assigned to.</a:t>
            </a:r>
          </a:p>
          <a:p>
            <a:r>
              <a:rPr lang="en-US"/>
              <a:t>The idea behind the elbow method is to identify the value of </a:t>
            </a:r>
            <a:r>
              <a:rPr lang="en-US" i="1"/>
              <a:t>k </a:t>
            </a:r>
            <a:r>
              <a:rPr lang="en-US"/>
              <a:t>where the distortion begins to decrease most rapidly, which will become clearer if we plot the distortion for different values of </a:t>
            </a:r>
            <a:r>
              <a:rPr lang="en-US" i="1"/>
              <a:t>k</a:t>
            </a:r>
            <a:r>
              <a:rPr lang="en-US"/>
              <a:t>:</a:t>
            </a:r>
          </a:p>
          <a:p>
            <a:endParaRPr lang="en-US" dirty="0"/>
          </a:p>
        </p:txBody>
      </p:sp>
    </p:spTree>
    <p:extLst>
      <p:ext uri="{BB962C8B-B14F-4D97-AF65-F5344CB8AC3E}">
        <p14:creationId xmlns:p14="http://schemas.microsoft.com/office/powerpoint/2010/main" val="17199213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CB80F22-EE5A-3E69-22E1-C94D3A55D5D7}"/>
              </a:ext>
            </a:extLst>
          </p:cNvPr>
          <p:cNvSpPr>
            <a:spLocks noGrp="1"/>
          </p:cNvSpPr>
          <p:nvPr>
            <p:ph type="title"/>
          </p:nvPr>
        </p:nvSpPr>
        <p:spPr>
          <a:xfrm>
            <a:off x="448965" y="281175"/>
            <a:ext cx="8246070" cy="610820"/>
          </a:xfrm>
        </p:spPr>
        <p:txBody>
          <a:bodyPr>
            <a:normAutofit/>
          </a:bodyPr>
          <a:lstStyle/>
          <a:p>
            <a:r>
              <a:rPr lang="en-US" dirty="0"/>
              <a:t>K=3</a:t>
            </a:r>
          </a:p>
        </p:txBody>
      </p:sp>
      <p:pic>
        <p:nvPicPr>
          <p:cNvPr id="6" name="Picture 2">
            <a:extLst>
              <a:ext uri="{FF2B5EF4-FFF2-40B4-BE49-F238E27FC236}">
                <a16:creationId xmlns:a16="http://schemas.microsoft.com/office/drawing/2014/main" id="{B1ED60B2-5DB0-63FA-E5DE-49234562E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050" y="1350110"/>
            <a:ext cx="85979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75801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1212490" y="281175"/>
            <a:ext cx="7700963" cy="623888"/>
          </a:xfrm>
        </p:spPr>
        <p:txBody>
          <a:bodyPr>
            <a:normAutofit fontScale="90000"/>
          </a:bodyPr>
          <a:lstStyle/>
          <a:p>
            <a:pPr eaLnBrk="1" hangingPunct="1"/>
            <a:r>
              <a:rPr lang="en-US" altLang="en-US" sz="4000">
                <a:solidFill>
                  <a:schemeClr val="tx1"/>
                </a:solidFill>
              </a:rPr>
              <a:t>The</a:t>
            </a:r>
            <a:r>
              <a:rPr lang="en-US" altLang="en-US" sz="4000" i="1">
                <a:solidFill>
                  <a:schemeClr val="tx1"/>
                </a:solidFill>
              </a:rPr>
              <a:t> K</a:t>
            </a:r>
            <a:r>
              <a:rPr lang="en-US" altLang="en-US" sz="4000">
                <a:solidFill>
                  <a:schemeClr val="tx1"/>
                </a:solidFill>
              </a:rPr>
              <a:t>-</a:t>
            </a:r>
            <a:r>
              <a:rPr lang="en-US" altLang="en-US" sz="4000" i="1">
                <a:solidFill>
                  <a:schemeClr val="tx1"/>
                </a:solidFill>
              </a:rPr>
              <a:t>Medoids</a:t>
            </a:r>
            <a:r>
              <a:rPr lang="en-US" altLang="en-US">
                <a:solidFill>
                  <a:schemeClr val="tx1"/>
                </a:solidFill>
              </a:rPr>
              <a:t> </a:t>
            </a:r>
            <a:r>
              <a:rPr lang="en-US" altLang="en-US" sz="4000">
                <a:solidFill>
                  <a:schemeClr val="tx1"/>
                </a:solidFill>
              </a:rPr>
              <a:t>Clustering Method</a:t>
            </a:r>
          </a:p>
        </p:txBody>
      </p:sp>
      <p:sp>
        <p:nvSpPr>
          <p:cNvPr id="43011" name="Rectangle 3"/>
          <p:cNvSpPr>
            <a:spLocks noGrp="1" noChangeArrowheads="1"/>
          </p:cNvSpPr>
          <p:nvPr>
            <p:ph type="body" idx="1"/>
          </p:nvPr>
        </p:nvSpPr>
        <p:spPr>
          <a:xfrm>
            <a:off x="457200" y="1257300"/>
            <a:ext cx="8382000" cy="3543300"/>
          </a:xfrm>
        </p:spPr>
        <p:txBody>
          <a:bodyPr>
            <a:normAutofit fontScale="70000" lnSpcReduction="20000"/>
          </a:bodyPr>
          <a:lstStyle/>
          <a:p>
            <a:pPr>
              <a:lnSpc>
                <a:spcPct val="110000"/>
              </a:lnSpc>
            </a:pPr>
            <a:r>
              <a:rPr lang="en-US" dirty="0"/>
              <a:t>In K-</a:t>
            </a:r>
            <a:r>
              <a:rPr lang="en-US" dirty="0" err="1"/>
              <a:t>medoids</a:t>
            </a:r>
            <a:r>
              <a:rPr lang="en-US" dirty="0"/>
              <a:t> Clustering, instead of taking the centroid of the objects in a cluster as a reference point as in k-means clustering, we take the </a:t>
            </a:r>
            <a:r>
              <a:rPr lang="en-US" dirty="0" err="1"/>
              <a:t>medoid</a:t>
            </a:r>
            <a:r>
              <a:rPr lang="en-US" dirty="0"/>
              <a:t> as a reference point. A </a:t>
            </a:r>
            <a:r>
              <a:rPr lang="en-US" dirty="0" err="1"/>
              <a:t>medoid</a:t>
            </a:r>
            <a:r>
              <a:rPr lang="en-US" dirty="0"/>
              <a:t> is a most centrally located object in the Cluster or whose average dissimilarity to all the objects is minimum. Hence, the K-</a:t>
            </a:r>
            <a:r>
              <a:rPr lang="en-US" dirty="0" err="1"/>
              <a:t>medoids</a:t>
            </a:r>
            <a:r>
              <a:rPr lang="en-US" dirty="0"/>
              <a:t> algorithm is more robust to noise than the K-means algorithm</a:t>
            </a:r>
          </a:p>
          <a:p>
            <a:pPr>
              <a:lnSpc>
                <a:spcPct val="110000"/>
              </a:lnSpc>
            </a:pPr>
            <a:r>
              <a:rPr lang="en-US" altLang="en-US" sz="2800" i="1" dirty="0"/>
              <a:t>PAM</a:t>
            </a:r>
            <a:r>
              <a:rPr lang="en-US" altLang="en-US" sz="2800" dirty="0"/>
              <a:t> (Partitioning Around </a:t>
            </a:r>
            <a:r>
              <a:rPr lang="en-US" altLang="en-US" sz="2800" dirty="0" err="1"/>
              <a:t>Medoids</a:t>
            </a:r>
            <a:r>
              <a:rPr lang="en-US" altLang="en-US" sz="2800" dirty="0"/>
              <a:t>, 1987)</a:t>
            </a:r>
          </a:p>
          <a:p>
            <a:pPr lvl="1" eaLnBrk="1" hangingPunct="1">
              <a:lnSpc>
                <a:spcPct val="110000"/>
              </a:lnSpc>
            </a:pPr>
            <a:r>
              <a:rPr lang="en-US" altLang="en-US" sz="2400" dirty="0"/>
              <a:t>starts from an initial set of </a:t>
            </a:r>
            <a:r>
              <a:rPr lang="en-US" altLang="en-US" sz="2400" dirty="0" err="1"/>
              <a:t>medoids</a:t>
            </a:r>
            <a:r>
              <a:rPr lang="en-US" altLang="en-US" sz="2400" dirty="0"/>
              <a:t> and iteratively replaces one of the </a:t>
            </a:r>
            <a:r>
              <a:rPr lang="en-US" altLang="en-US" sz="2400" dirty="0" err="1"/>
              <a:t>medoids</a:t>
            </a:r>
            <a:r>
              <a:rPr lang="en-US" altLang="en-US" sz="2400" dirty="0"/>
              <a:t> by one of the non-</a:t>
            </a:r>
            <a:r>
              <a:rPr lang="en-US" altLang="en-US" sz="2400" dirty="0" err="1"/>
              <a:t>medoids</a:t>
            </a:r>
            <a:r>
              <a:rPr lang="en-US" altLang="en-US" sz="2400" dirty="0"/>
              <a:t> if it improves the total distance of the resulting clustering</a:t>
            </a:r>
          </a:p>
          <a:p>
            <a:pPr lvl="1" eaLnBrk="1" hangingPunct="1">
              <a:lnSpc>
                <a:spcPct val="110000"/>
              </a:lnSpc>
            </a:pPr>
            <a:r>
              <a:rPr lang="en-US" altLang="en-US" sz="2400" i="1" dirty="0"/>
              <a:t>PAM</a:t>
            </a:r>
            <a:r>
              <a:rPr lang="en-US" altLang="en-US" sz="2400" dirty="0"/>
              <a:t> works effectively for small data sets, but does not scale well for large data sets</a:t>
            </a:r>
          </a:p>
          <a:p>
            <a:pPr eaLnBrk="1" hangingPunct="1">
              <a:lnSpc>
                <a:spcPct val="110000"/>
              </a:lnSpc>
            </a:pPr>
            <a:endParaRPr lang="en-US" altLang="en-US" sz="2800" dirty="0"/>
          </a:p>
        </p:txBody>
      </p:sp>
    </p:spTree>
  </p:cSld>
  <p:clrMapOvr>
    <a:masterClrMapping/>
  </p:clrMapOvr>
  <p:transition>
    <p:strips dir="rd"/>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ChangeArrowheads="1"/>
          </p:cNvSpPr>
          <p:nvPr/>
        </p:nvSpPr>
        <p:spPr bwMode="auto">
          <a:xfrm>
            <a:off x="609600" y="857250"/>
            <a:ext cx="7772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p>
            <a:pPr>
              <a:defRPr/>
            </a:pPr>
            <a:r>
              <a:rPr lang="en-US" sz="4400" b="1" dirty="0"/>
              <a:t>Nearest Neighbor Clustering</a:t>
            </a:r>
          </a:p>
          <a:p>
            <a:pPr>
              <a:defRPr/>
            </a:pPr>
            <a:r>
              <a:rPr lang="en-US" sz="1800" dirty="0">
                <a:effectLst>
                  <a:outerShdw blurRad="38100" dist="38100" dir="2700000" algn="tl">
                    <a:srgbClr val="C0C0C0"/>
                  </a:outerShdw>
                </a:effectLst>
              </a:rPr>
              <a:t>Not to be confused with Nearest Neighbor </a:t>
            </a:r>
            <a:r>
              <a:rPr lang="en-US" sz="1800" b="1" dirty="0">
                <a:effectLst>
                  <a:outerShdw blurRad="38100" dist="38100" dir="2700000" algn="tl">
                    <a:srgbClr val="C0C0C0"/>
                  </a:outerShdw>
                </a:effectLst>
              </a:rPr>
              <a:t>Classification</a:t>
            </a:r>
          </a:p>
        </p:txBody>
      </p:sp>
      <p:sp>
        <p:nvSpPr>
          <p:cNvPr id="52227" name="Rectangle 3"/>
          <p:cNvSpPr>
            <a:spLocks noChangeArrowheads="1"/>
          </p:cNvSpPr>
          <p:nvPr/>
        </p:nvSpPr>
        <p:spPr bwMode="auto">
          <a:xfrm>
            <a:off x="514350" y="1877245"/>
            <a:ext cx="7772400" cy="2490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eaLnBrk="0" hangingPunct="0">
              <a:spcBef>
                <a:spcPct val="20000"/>
              </a:spcBef>
              <a:buChar char="•"/>
              <a:defRPr sz="3200">
                <a:solidFill>
                  <a:schemeClr val="tx1"/>
                </a:solidFill>
                <a:latin typeface="Times New Roman" pitchFamily="18" charset="0"/>
              </a:defRPr>
            </a:lvl1pPr>
            <a:lvl2pPr marL="742950" indent="-285750" algn="l" eaLnBrk="0" hangingPunct="0">
              <a:spcBef>
                <a:spcPct val="20000"/>
              </a:spcBef>
              <a:buChar char="–"/>
              <a:defRPr sz="2800">
                <a:solidFill>
                  <a:schemeClr val="tx1"/>
                </a:solidFill>
                <a:latin typeface="Times New Roman" pitchFamily="18" charset="0"/>
              </a:defRPr>
            </a:lvl2pPr>
            <a:lvl3pPr marL="1143000" indent="-228600" algn="l" eaLnBrk="0" hangingPunct="0">
              <a:spcBef>
                <a:spcPct val="20000"/>
              </a:spcBef>
              <a:buChar char="•"/>
              <a:defRPr sz="2400">
                <a:solidFill>
                  <a:schemeClr val="tx1"/>
                </a:solidFill>
                <a:latin typeface="Times New Roman" pitchFamily="18" charset="0"/>
              </a:defRPr>
            </a:lvl3pPr>
            <a:lvl4pPr marL="1600200" indent="-228600" algn="l" eaLnBrk="0" hangingPunct="0">
              <a:spcBef>
                <a:spcPct val="20000"/>
              </a:spcBef>
              <a:buChar char="–"/>
              <a:defRPr sz="2000">
                <a:solidFill>
                  <a:schemeClr val="tx1"/>
                </a:solidFill>
                <a:latin typeface="Times New Roman" pitchFamily="18" charset="0"/>
              </a:defRPr>
            </a:lvl4pPr>
            <a:lvl5pPr marL="2057400" indent="-228600" algn="l"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r>
              <a:rPr lang="en-US" altLang="en-US" sz="2800" dirty="0"/>
              <a:t>Items are iteratively merged into the existing clusters that are closest.</a:t>
            </a:r>
          </a:p>
          <a:p>
            <a:pPr eaLnBrk="1" hangingPunct="1"/>
            <a:r>
              <a:rPr lang="en-US" altLang="en-US" sz="2800" dirty="0"/>
              <a:t>Incremental</a:t>
            </a:r>
          </a:p>
          <a:p>
            <a:pPr eaLnBrk="1" hangingPunct="1"/>
            <a:r>
              <a:rPr lang="en-US" altLang="en-US" sz="2800" dirty="0"/>
              <a:t>Threshold, t, used to determine if items are added to existing clusters or a new cluster is created.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C7CBFAC-4D5F-6173-FF28-E968EBA8C7F8}"/>
              </a:ext>
            </a:extLst>
          </p:cNvPr>
          <p:cNvSpPr>
            <a:spLocks noGrp="1"/>
          </p:cNvSpPr>
          <p:nvPr>
            <p:ph type="title"/>
          </p:nvPr>
        </p:nvSpPr>
        <p:spPr>
          <a:xfrm>
            <a:off x="448965" y="281175"/>
            <a:ext cx="8246070" cy="610820"/>
          </a:xfrm>
        </p:spPr>
        <p:txBody>
          <a:bodyPr>
            <a:normAutofit/>
          </a:bodyPr>
          <a:lstStyle/>
          <a:p>
            <a:r>
              <a:rPr lang="en-US" dirty="0"/>
              <a:t>Illustration	</a:t>
            </a:r>
          </a:p>
        </p:txBody>
      </p:sp>
      <p:sp>
        <p:nvSpPr>
          <p:cNvPr id="6" name="Rectangle 3">
            <a:extLst>
              <a:ext uri="{FF2B5EF4-FFF2-40B4-BE49-F238E27FC236}">
                <a16:creationId xmlns:a16="http://schemas.microsoft.com/office/drawing/2014/main" id="{5D1F913F-3AEF-53CE-0A11-1F06A5E5327C}"/>
              </a:ext>
            </a:extLst>
          </p:cNvPr>
          <p:cNvSpPr txBox="1">
            <a:spLocks noChangeArrowheads="1"/>
          </p:cNvSpPr>
          <p:nvPr/>
        </p:nvSpPr>
        <p:spPr bwMode="auto">
          <a:xfrm>
            <a:off x="403522" y="993423"/>
            <a:ext cx="8291513" cy="3400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0000"/>
              </a:lnSpc>
              <a:spcBef>
                <a:spcPct val="20000"/>
              </a:spcBef>
              <a:spcAft>
                <a:spcPct val="0"/>
              </a:spcAft>
              <a:buClr>
                <a:schemeClr val="folHlink"/>
              </a:buClr>
              <a:buSzPct val="60000"/>
              <a:buFont typeface="Wingdings" charset="0"/>
              <a:buChar char="n"/>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0000"/>
              </a:lnSpc>
              <a:spcBef>
                <a:spcPct val="20000"/>
              </a:spcBef>
              <a:spcAft>
                <a:spcPct val="0"/>
              </a:spcAft>
              <a:buClr>
                <a:schemeClr val="hlink"/>
              </a:buClr>
              <a:buSzPct val="55000"/>
              <a:buFont typeface="Wingdings" charset="0"/>
              <a:buChar char="n"/>
              <a:defRPr sz="2400">
                <a:solidFill>
                  <a:schemeClr val="tx1"/>
                </a:solidFill>
                <a:latin typeface="+mn-lt"/>
                <a:ea typeface="ＭＳ Ｐゴシック" charset="0"/>
              </a:defRPr>
            </a:lvl2pPr>
            <a:lvl3pPr marL="1143000" indent="-228600" algn="l" rtl="0" eaLnBrk="0" fontAlgn="base" hangingPunct="0">
              <a:lnSpc>
                <a:spcPct val="80000"/>
              </a:lnSpc>
              <a:spcBef>
                <a:spcPct val="20000"/>
              </a:spcBef>
              <a:spcAft>
                <a:spcPct val="0"/>
              </a:spcAft>
              <a:buClr>
                <a:schemeClr val="folHlink"/>
              </a:buClr>
              <a:buSzPct val="50000"/>
              <a:buFont typeface="Wingdings" charset="0"/>
              <a:buChar char="n"/>
              <a:defRPr sz="2400">
                <a:solidFill>
                  <a:schemeClr val="tx1"/>
                </a:solidFill>
                <a:latin typeface="+mn-lt"/>
                <a:ea typeface="ＭＳ Ｐゴシック" charset="0"/>
              </a:defRPr>
            </a:lvl3pPr>
            <a:lvl4pPr marL="1600200" indent="-228600" algn="l" rtl="0" eaLnBrk="0" fontAlgn="base" hangingPunct="0">
              <a:lnSpc>
                <a:spcPct val="80000"/>
              </a:lnSpc>
              <a:spcBef>
                <a:spcPct val="20000"/>
              </a:spcBef>
              <a:spcAft>
                <a:spcPct val="0"/>
              </a:spcAft>
              <a:buClr>
                <a:schemeClr val="accent2"/>
              </a:buClr>
              <a:buSzPct val="55000"/>
              <a:buFont typeface="Wingdings" charset="0"/>
              <a:buChar char="n"/>
              <a:defRPr sz="2000">
                <a:solidFill>
                  <a:schemeClr val="tx1"/>
                </a:solidFill>
                <a:latin typeface="+mn-lt"/>
                <a:ea typeface="ＭＳ Ｐゴシック" charset="0"/>
              </a:defRPr>
            </a:lvl4pPr>
            <a:lvl5pPr marL="2057400" indent="-228600" algn="l" rtl="0" eaLnBrk="0" fontAlgn="base" hangingPunct="0">
              <a:lnSpc>
                <a:spcPct val="80000"/>
              </a:lnSpc>
              <a:spcBef>
                <a:spcPct val="20000"/>
              </a:spcBef>
              <a:spcAft>
                <a:spcPct val="0"/>
              </a:spcAft>
              <a:buClr>
                <a:schemeClr val="accent1"/>
              </a:buClr>
              <a:buSzPct val="50000"/>
              <a:buFont typeface="Wingdings" charset="0"/>
              <a:buChar char="n"/>
              <a:defRPr sz="2000">
                <a:solidFill>
                  <a:schemeClr val="tx1"/>
                </a:solidFill>
                <a:latin typeface="+mn-lt"/>
                <a:ea typeface="ＭＳ Ｐゴシック" charset="0"/>
              </a:defRPr>
            </a:lvl5pPr>
            <a:lvl6pPr marL="2514600" indent="-228600" algn="l" rtl="0" fontAlgn="base">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a:buClrTx/>
              <a:buFont typeface="Wingdings" panose="05000000000000000000" pitchFamily="2" charset="2"/>
              <a:buChar char="§"/>
            </a:pPr>
            <a:r>
              <a:rPr lang="en-US" altLang="en-US" sz="2600" kern="0" dirty="0"/>
              <a:t>The data set has three natural groups of data points, i.e., 3 natural clusters. </a:t>
            </a:r>
          </a:p>
        </p:txBody>
      </p:sp>
      <p:pic>
        <p:nvPicPr>
          <p:cNvPr id="7" name="Picture 4">
            <a:extLst>
              <a:ext uri="{FF2B5EF4-FFF2-40B4-BE49-F238E27FC236}">
                <a16:creationId xmlns:a16="http://schemas.microsoft.com/office/drawing/2014/main" id="{9486C02D-74B0-A9A1-96B2-2C5DD13568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739540" y="1858497"/>
            <a:ext cx="4427538" cy="2769394"/>
          </a:xfrm>
          <a:prstGeom prst="rect">
            <a:avLst/>
          </a:prstGeo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Tree>
    <p:extLst>
      <p:ext uri="{BB962C8B-B14F-4D97-AF65-F5344CB8AC3E}">
        <p14:creationId xmlns:p14="http://schemas.microsoft.com/office/powerpoint/2010/main" val="14320962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346075" y="457200"/>
            <a:ext cx="7772400" cy="528638"/>
          </a:xfrm>
        </p:spPr>
        <p:txBody>
          <a:bodyPr>
            <a:normAutofit fontScale="90000"/>
          </a:bodyPr>
          <a:lstStyle/>
          <a:p>
            <a:r>
              <a:rPr lang="en-US" altLang="en-US"/>
              <a:t>How do we measure similarity? </a:t>
            </a:r>
          </a:p>
        </p:txBody>
      </p:sp>
      <p:pic>
        <p:nvPicPr>
          <p:cNvPr id="40963" name="Picture 3" descr="C:\WINNT\Profiles\eamonn.000\Desktop\gorilla.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501" y="1108472"/>
            <a:ext cx="1774825"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4" name="Picture 4" descr="C:\WINNT\Profiles\eamonn.000\Desktop\chim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7551" y="1395413"/>
            <a:ext cx="1019175" cy="870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5" name="Rectangle 5"/>
          <p:cNvSpPr>
            <a:spLocks noChangeArrowheads="1"/>
          </p:cNvSpPr>
          <p:nvPr/>
        </p:nvSpPr>
        <p:spPr bwMode="auto">
          <a:xfrm>
            <a:off x="971550" y="2703910"/>
            <a:ext cx="1390650" cy="1042988"/>
          </a:xfrm>
          <a:prstGeom prst="rect">
            <a:avLst/>
          </a:prstGeom>
          <a:solidFill>
            <a:srgbClr val="969696"/>
          </a:solidFill>
          <a:ln w="9525">
            <a:miter lim="800000"/>
            <a:headEnd/>
            <a:tailEnd/>
          </a:ln>
          <a:scene3d>
            <a:camera prst="legacyObliqueBottomLeft"/>
            <a:lightRig rig="legacyFlat3" dir="t"/>
          </a:scene3d>
          <a:sp3d extrusionH="430200" prstMaterial="legacyMatte">
            <a:bevelT w="13500" h="13500" prst="angle"/>
            <a:bevelB w="13500" h="13500" prst="angle"/>
            <a:extrusionClr>
              <a:srgbClr val="969696"/>
            </a:extrusionClr>
          </a:sp3d>
        </p:spPr>
        <p:txBody>
          <a:bodyPr wrap="none" anchor="ctr">
            <a:flatTx/>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40966" name="Rectangle 6"/>
          <p:cNvSpPr>
            <a:spLocks noChangeArrowheads="1"/>
          </p:cNvSpPr>
          <p:nvPr/>
        </p:nvSpPr>
        <p:spPr bwMode="auto">
          <a:xfrm>
            <a:off x="7191375" y="2703910"/>
            <a:ext cx="1390650" cy="1042988"/>
          </a:xfrm>
          <a:prstGeom prst="rect">
            <a:avLst/>
          </a:prstGeom>
          <a:solidFill>
            <a:srgbClr val="969696"/>
          </a:solidFill>
          <a:ln w="9525">
            <a:miter lim="800000"/>
            <a:headEnd/>
            <a:tailEnd/>
          </a:ln>
          <a:scene3d>
            <a:camera prst="legacyObliqueBottomLeft"/>
            <a:lightRig rig="legacyFlat3" dir="t"/>
          </a:scene3d>
          <a:sp3d extrusionH="430200" prstMaterial="legacyMatte">
            <a:bevelT w="13500" h="13500" prst="angle"/>
            <a:bevelB w="13500" h="13500" prst="angle"/>
            <a:extrusionClr>
              <a:srgbClr val="969696"/>
            </a:extrusionClr>
          </a:sp3d>
        </p:spPr>
        <p:txBody>
          <a:bodyPr wrap="none" anchor="ctr">
            <a:flatTx/>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40967" name="Rectangle 7"/>
          <p:cNvSpPr>
            <a:spLocks noChangeArrowheads="1"/>
          </p:cNvSpPr>
          <p:nvPr/>
        </p:nvSpPr>
        <p:spPr bwMode="auto">
          <a:xfrm>
            <a:off x="4171950" y="2703910"/>
            <a:ext cx="1390650" cy="1042988"/>
          </a:xfrm>
          <a:prstGeom prst="rect">
            <a:avLst/>
          </a:prstGeom>
          <a:solidFill>
            <a:srgbClr val="969696"/>
          </a:solidFill>
          <a:ln w="9525">
            <a:miter lim="800000"/>
            <a:headEnd/>
            <a:tailEnd/>
          </a:ln>
          <a:scene3d>
            <a:camera prst="legacyObliqueBottomLeft"/>
            <a:lightRig rig="legacyFlat3" dir="t"/>
          </a:scene3d>
          <a:sp3d extrusionH="430200" prstMaterial="legacyMatte">
            <a:bevelT w="13500" h="13500" prst="angle"/>
            <a:bevelB w="13500" h="13500" prst="angle"/>
            <a:extrusionClr>
              <a:srgbClr val="969696"/>
            </a:extrusionClr>
          </a:sp3d>
        </p:spPr>
        <p:txBody>
          <a:bodyPr wrap="none" anchor="ctr">
            <a:flatTx/>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a:p>
        </p:txBody>
      </p:sp>
      <p:sp>
        <p:nvSpPr>
          <p:cNvPr id="182280" name="AutoShape 8"/>
          <p:cNvSpPr>
            <a:spLocks noChangeArrowheads="1"/>
          </p:cNvSpPr>
          <p:nvPr/>
        </p:nvSpPr>
        <p:spPr bwMode="auto">
          <a:xfrm rot="-992687">
            <a:off x="1123950" y="2361010"/>
            <a:ext cx="228600" cy="228600"/>
          </a:xfrm>
          <a:prstGeom prst="downArrow">
            <a:avLst>
              <a:gd name="adj1" fmla="val 50000"/>
              <a:gd name="adj2" fmla="val 33333"/>
            </a:avLst>
          </a:prstGeom>
          <a:solidFill>
            <a:srgbClr val="FFCC00"/>
          </a:solidFill>
          <a:ln w="9525">
            <a:solidFill>
              <a:schemeClr val="tx1"/>
            </a:solidFill>
            <a:miter lim="800000"/>
            <a:headEnd/>
            <a:tailEnd/>
          </a:ln>
          <a:effectLst>
            <a:outerShdw blurRad="63500" dist="107763" dir="8100000" algn="ctr" rotWithShape="0">
              <a:schemeClr val="bg2">
                <a:alpha val="74998"/>
              </a:schemeClr>
            </a:outerShdw>
          </a:effectLst>
        </p:spPr>
        <p:txBody>
          <a:bodyPr wrap="none" anchor="ctr"/>
          <a:lstStyle/>
          <a:p>
            <a:pPr>
              <a:defRPr/>
            </a:pPr>
            <a:endParaRPr lang="en-US">
              <a:latin typeface="Arial" pitchFamily="-111" charset="0"/>
              <a:ea typeface="ＭＳ Ｐゴシック" pitchFamily="-111" charset="-128"/>
              <a:cs typeface="ＭＳ Ｐゴシック" pitchFamily="-111" charset="-128"/>
            </a:endParaRPr>
          </a:p>
        </p:txBody>
      </p:sp>
      <p:sp>
        <p:nvSpPr>
          <p:cNvPr id="182281" name="AutoShape 9"/>
          <p:cNvSpPr>
            <a:spLocks noChangeArrowheads="1"/>
          </p:cNvSpPr>
          <p:nvPr/>
        </p:nvSpPr>
        <p:spPr bwMode="auto">
          <a:xfrm rot="-992687">
            <a:off x="4248150" y="2361010"/>
            <a:ext cx="228600" cy="228600"/>
          </a:xfrm>
          <a:prstGeom prst="downArrow">
            <a:avLst>
              <a:gd name="adj1" fmla="val 50000"/>
              <a:gd name="adj2" fmla="val 33333"/>
            </a:avLst>
          </a:prstGeom>
          <a:solidFill>
            <a:srgbClr val="FFCC00"/>
          </a:solidFill>
          <a:ln w="9525">
            <a:solidFill>
              <a:schemeClr val="tx1"/>
            </a:solidFill>
            <a:miter lim="800000"/>
            <a:headEnd/>
            <a:tailEnd/>
          </a:ln>
          <a:effectLst>
            <a:outerShdw blurRad="63500" dist="107763" dir="8100000" algn="ctr" rotWithShape="0">
              <a:schemeClr val="bg2">
                <a:alpha val="74998"/>
              </a:schemeClr>
            </a:outerShdw>
          </a:effectLst>
        </p:spPr>
        <p:txBody>
          <a:bodyPr wrap="none" anchor="ctr"/>
          <a:lstStyle/>
          <a:p>
            <a:pPr>
              <a:defRPr/>
            </a:pPr>
            <a:endParaRPr lang="en-US">
              <a:latin typeface="Arial" pitchFamily="-111" charset="0"/>
              <a:ea typeface="ＭＳ Ｐゴシック" pitchFamily="-111" charset="-128"/>
              <a:cs typeface="ＭＳ Ｐゴシック" pitchFamily="-111" charset="-128"/>
            </a:endParaRPr>
          </a:p>
        </p:txBody>
      </p:sp>
      <p:sp>
        <p:nvSpPr>
          <p:cNvPr id="182282" name="AutoShape 10"/>
          <p:cNvSpPr>
            <a:spLocks noChangeArrowheads="1"/>
          </p:cNvSpPr>
          <p:nvPr/>
        </p:nvSpPr>
        <p:spPr bwMode="auto">
          <a:xfrm rot="-992687">
            <a:off x="7343775" y="2361010"/>
            <a:ext cx="228600" cy="228600"/>
          </a:xfrm>
          <a:prstGeom prst="downArrow">
            <a:avLst>
              <a:gd name="adj1" fmla="val 50000"/>
              <a:gd name="adj2" fmla="val 33333"/>
            </a:avLst>
          </a:prstGeom>
          <a:solidFill>
            <a:srgbClr val="FFCC00"/>
          </a:solidFill>
          <a:ln w="9525">
            <a:solidFill>
              <a:schemeClr val="tx1"/>
            </a:solidFill>
            <a:miter lim="800000"/>
            <a:headEnd/>
            <a:tailEnd/>
          </a:ln>
          <a:effectLst>
            <a:outerShdw blurRad="63500" dist="107763" dir="8100000" algn="ctr" rotWithShape="0">
              <a:schemeClr val="bg2">
                <a:alpha val="74998"/>
              </a:schemeClr>
            </a:outerShdw>
          </a:effectLst>
        </p:spPr>
        <p:txBody>
          <a:bodyPr wrap="none" anchor="ctr"/>
          <a:lstStyle/>
          <a:p>
            <a:pPr>
              <a:defRPr/>
            </a:pPr>
            <a:endParaRPr lang="en-US">
              <a:latin typeface="Arial" pitchFamily="-111" charset="0"/>
              <a:ea typeface="ＭＳ Ｐゴシック" pitchFamily="-111" charset="-128"/>
              <a:cs typeface="ＭＳ Ｐゴシック" pitchFamily="-111" charset="-128"/>
            </a:endParaRPr>
          </a:p>
        </p:txBody>
      </p:sp>
      <p:sp>
        <p:nvSpPr>
          <p:cNvPr id="182283" name="AutoShape 11"/>
          <p:cNvSpPr>
            <a:spLocks noChangeArrowheads="1"/>
          </p:cNvSpPr>
          <p:nvPr/>
        </p:nvSpPr>
        <p:spPr bwMode="auto">
          <a:xfrm rot="992687" flipH="1">
            <a:off x="2114550" y="2361010"/>
            <a:ext cx="228600" cy="228600"/>
          </a:xfrm>
          <a:prstGeom prst="downArrow">
            <a:avLst>
              <a:gd name="adj1" fmla="val 50000"/>
              <a:gd name="adj2" fmla="val 33333"/>
            </a:avLst>
          </a:prstGeom>
          <a:solidFill>
            <a:srgbClr val="FFCC00"/>
          </a:solidFill>
          <a:ln w="9525">
            <a:solidFill>
              <a:schemeClr val="tx1"/>
            </a:solidFill>
            <a:miter lim="800000"/>
            <a:headEnd/>
            <a:tailEnd/>
          </a:ln>
          <a:effectLst>
            <a:outerShdw blurRad="63500" dist="107763" dir="8100000" algn="ctr" rotWithShape="0">
              <a:schemeClr val="bg2">
                <a:alpha val="74998"/>
              </a:schemeClr>
            </a:outerShdw>
          </a:effectLst>
        </p:spPr>
        <p:txBody>
          <a:bodyPr wrap="none" anchor="ctr"/>
          <a:lstStyle/>
          <a:p>
            <a:pPr>
              <a:defRPr/>
            </a:pPr>
            <a:endParaRPr lang="en-US">
              <a:latin typeface="Arial" pitchFamily="-111" charset="0"/>
              <a:ea typeface="ＭＳ Ｐゴシック" pitchFamily="-111" charset="-128"/>
              <a:cs typeface="ＭＳ Ｐゴシック" pitchFamily="-111" charset="-128"/>
            </a:endParaRPr>
          </a:p>
        </p:txBody>
      </p:sp>
      <p:sp>
        <p:nvSpPr>
          <p:cNvPr id="182284" name="AutoShape 12"/>
          <p:cNvSpPr>
            <a:spLocks noChangeArrowheads="1"/>
          </p:cNvSpPr>
          <p:nvPr/>
        </p:nvSpPr>
        <p:spPr bwMode="auto">
          <a:xfrm rot="992687" flipH="1">
            <a:off x="5348288" y="2361010"/>
            <a:ext cx="228600" cy="228600"/>
          </a:xfrm>
          <a:prstGeom prst="downArrow">
            <a:avLst>
              <a:gd name="adj1" fmla="val 50000"/>
              <a:gd name="adj2" fmla="val 33333"/>
            </a:avLst>
          </a:prstGeom>
          <a:solidFill>
            <a:srgbClr val="FFCC00"/>
          </a:solidFill>
          <a:ln w="9525">
            <a:solidFill>
              <a:schemeClr val="tx1"/>
            </a:solidFill>
            <a:miter lim="800000"/>
            <a:headEnd/>
            <a:tailEnd/>
          </a:ln>
          <a:effectLst>
            <a:outerShdw blurRad="63500" dist="107763" dir="8100000" algn="ctr" rotWithShape="0">
              <a:schemeClr val="bg2">
                <a:alpha val="74998"/>
              </a:schemeClr>
            </a:outerShdw>
          </a:effectLst>
        </p:spPr>
        <p:txBody>
          <a:bodyPr wrap="none" anchor="ctr"/>
          <a:lstStyle/>
          <a:p>
            <a:pPr>
              <a:defRPr/>
            </a:pPr>
            <a:endParaRPr lang="en-US">
              <a:latin typeface="Arial" pitchFamily="-111" charset="0"/>
              <a:ea typeface="ＭＳ Ｐゴシック" pitchFamily="-111" charset="-128"/>
              <a:cs typeface="ＭＳ Ｐゴシック" pitchFamily="-111" charset="-128"/>
            </a:endParaRPr>
          </a:p>
        </p:txBody>
      </p:sp>
      <p:sp>
        <p:nvSpPr>
          <p:cNvPr id="182285" name="AutoShape 13"/>
          <p:cNvSpPr>
            <a:spLocks noChangeArrowheads="1"/>
          </p:cNvSpPr>
          <p:nvPr/>
        </p:nvSpPr>
        <p:spPr bwMode="auto">
          <a:xfrm rot="992687" flipH="1">
            <a:off x="8334375" y="2361010"/>
            <a:ext cx="228600" cy="228600"/>
          </a:xfrm>
          <a:prstGeom prst="downArrow">
            <a:avLst>
              <a:gd name="adj1" fmla="val 50000"/>
              <a:gd name="adj2" fmla="val 33333"/>
            </a:avLst>
          </a:prstGeom>
          <a:solidFill>
            <a:srgbClr val="FFCC00"/>
          </a:solidFill>
          <a:ln w="9525">
            <a:solidFill>
              <a:schemeClr val="tx1"/>
            </a:solidFill>
            <a:miter lim="800000"/>
            <a:headEnd/>
            <a:tailEnd/>
          </a:ln>
          <a:effectLst>
            <a:outerShdw blurRad="63500" dist="107763" dir="8100000" algn="ctr" rotWithShape="0">
              <a:schemeClr val="bg2">
                <a:alpha val="74998"/>
              </a:schemeClr>
            </a:outerShdw>
          </a:effectLst>
        </p:spPr>
        <p:txBody>
          <a:bodyPr wrap="none" anchor="ctr"/>
          <a:lstStyle/>
          <a:p>
            <a:pPr>
              <a:defRPr/>
            </a:pPr>
            <a:endParaRPr lang="en-US">
              <a:latin typeface="Arial" pitchFamily="-111" charset="0"/>
              <a:ea typeface="ＭＳ Ｐゴシック" pitchFamily="-111" charset="-128"/>
              <a:cs typeface="ＭＳ Ｐゴシック" pitchFamily="-111" charset="-128"/>
            </a:endParaRPr>
          </a:p>
        </p:txBody>
      </p:sp>
      <p:sp>
        <p:nvSpPr>
          <p:cNvPr id="40974" name="Text Box 14"/>
          <p:cNvSpPr txBox="1">
            <a:spLocks noChangeArrowheads="1"/>
          </p:cNvSpPr>
          <p:nvPr/>
        </p:nvSpPr>
        <p:spPr bwMode="auto">
          <a:xfrm>
            <a:off x="1266825" y="4096941"/>
            <a:ext cx="7841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a:t>0.23</a:t>
            </a:r>
          </a:p>
        </p:txBody>
      </p:sp>
      <p:sp>
        <p:nvSpPr>
          <p:cNvPr id="182287" name="AutoShape 15"/>
          <p:cNvSpPr>
            <a:spLocks noChangeArrowheads="1"/>
          </p:cNvSpPr>
          <p:nvPr/>
        </p:nvSpPr>
        <p:spPr bwMode="auto">
          <a:xfrm rot="21550572" flipH="1">
            <a:off x="1409700" y="3932635"/>
            <a:ext cx="228600" cy="171450"/>
          </a:xfrm>
          <a:prstGeom prst="downArrow">
            <a:avLst>
              <a:gd name="adj1" fmla="val 50000"/>
              <a:gd name="adj2" fmla="val 25000"/>
            </a:avLst>
          </a:prstGeom>
          <a:solidFill>
            <a:srgbClr val="FFCC00"/>
          </a:solidFill>
          <a:ln w="9525">
            <a:solidFill>
              <a:schemeClr val="tx1"/>
            </a:solidFill>
            <a:miter lim="800000"/>
            <a:headEnd/>
            <a:tailEnd/>
          </a:ln>
          <a:effectLst>
            <a:outerShdw blurRad="63500" dist="107763" dir="8100000" algn="ctr" rotWithShape="0">
              <a:schemeClr val="bg2">
                <a:alpha val="74998"/>
              </a:schemeClr>
            </a:outerShdw>
          </a:effectLst>
        </p:spPr>
        <p:txBody>
          <a:bodyPr wrap="none" anchor="ctr"/>
          <a:lstStyle/>
          <a:p>
            <a:pPr>
              <a:defRPr/>
            </a:pPr>
            <a:endParaRPr lang="en-US">
              <a:latin typeface="Arial" pitchFamily="-111" charset="0"/>
              <a:ea typeface="ＭＳ Ｐゴシック" pitchFamily="-111" charset="-128"/>
              <a:cs typeface="ＭＳ Ｐゴシック" pitchFamily="-111" charset="-128"/>
            </a:endParaRPr>
          </a:p>
        </p:txBody>
      </p:sp>
      <p:sp>
        <p:nvSpPr>
          <p:cNvPr id="40976" name="Text Box 16"/>
          <p:cNvSpPr txBox="1">
            <a:spLocks noChangeArrowheads="1"/>
          </p:cNvSpPr>
          <p:nvPr/>
        </p:nvSpPr>
        <p:spPr bwMode="auto">
          <a:xfrm>
            <a:off x="4570413" y="4096941"/>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a:t>3</a:t>
            </a:r>
          </a:p>
        </p:txBody>
      </p:sp>
      <p:sp>
        <p:nvSpPr>
          <p:cNvPr id="182289" name="AutoShape 17"/>
          <p:cNvSpPr>
            <a:spLocks noChangeArrowheads="1"/>
          </p:cNvSpPr>
          <p:nvPr/>
        </p:nvSpPr>
        <p:spPr bwMode="auto">
          <a:xfrm rot="21550572" flipH="1">
            <a:off x="4610100" y="3932635"/>
            <a:ext cx="228600" cy="171450"/>
          </a:xfrm>
          <a:prstGeom prst="downArrow">
            <a:avLst>
              <a:gd name="adj1" fmla="val 50000"/>
              <a:gd name="adj2" fmla="val 25000"/>
            </a:avLst>
          </a:prstGeom>
          <a:solidFill>
            <a:srgbClr val="FFCC00"/>
          </a:solidFill>
          <a:ln w="9525">
            <a:solidFill>
              <a:schemeClr val="tx1"/>
            </a:solidFill>
            <a:miter lim="800000"/>
            <a:headEnd/>
            <a:tailEnd/>
          </a:ln>
          <a:effectLst>
            <a:outerShdw blurRad="63500" dist="107763" dir="8100000" algn="ctr" rotWithShape="0">
              <a:schemeClr val="bg2">
                <a:alpha val="74998"/>
              </a:schemeClr>
            </a:outerShdw>
          </a:effectLst>
        </p:spPr>
        <p:txBody>
          <a:bodyPr wrap="none" anchor="ctr"/>
          <a:lstStyle/>
          <a:p>
            <a:pPr>
              <a:defRPr/>
            </a:pPr>
            <a:endParaRPr lang="en-US">
              <a:latin typeface="Arial" pitchFamily="-111" charset="0"/>
              <a:ea typeface="ＭＳ Ｐゴシック" pitchFamily="-111" charset="-128"/>
              <a:cs typeface="ＭＳ Ｐゴシック" pitchFamily="-111" charset="-128"/>
            </a:endParaRPr>
          </a:p>
        </p:txBody>
      </p:sp>
      <p:sp>
        <p:nvSpPr>
          <p:cNvPr id="40978" name="Text Box 18"/>
          <p:cNvSpPr txBox="1">
            <a:spLocks noChangeArrowheads="1"/>
          </p:cNvSpPr>
          <p:nvPr/>
        </p:nvSpPr>
        <p:spPr bwMode="auto">
          <a:xfrm>
            <a:off x="7439025" y="4096941"/>
            <a:ext cx="9557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a:t>342.7</a:t>
            </a:r>
          </a:p>
        </p:txBody>
      </p:sp>
      <p:sp>
        <p:nvSpPr>
          <p:cNvPr id="182291" name="AutoShape 19"/>
          <p:cNvSpPr>
            <a:spLocks noChangeArrowheads="1"/>
          </p:cNvSpPr>
          <p:nvPr/>
        </p:nvSpPr>
        <p:spPr bwMode="auto">
          <a:xfrm rot="21550572" flipH="1">
            <a:off x="7705725" y="3932635"/>
            <a:ext cx="228600" cy="171450"/>
          </a:xfrm>
          <a:prstGeom prst="downArrow">
            <a:avLst>
              <a:gd name="adj1" fmla="val 50000"/>
              <a:gd name="adj2" fmla="val 25000"/>
            </a:avLst>
          </a:prstGeom>
          <a:solidFill>
            <a:srgbClr val="FFCC00"/>
          </a:solidFill>
          <a:ln w="9525">
            <a:solidFill>
              <a:schemeClr val="tx1"/>
            </a:solidFill>
            <a:miter lim="800000"/>
            <a:headEnd/>
            <a:tailEnd/>
          </a:ln>
          <a:effectLst>
            <a:outerShdw blurRad="63500" dist="107763" dir="8100000" algn="ctr" rotWithShape="0">
              <a:schemeClr val="bg2">
                <a:alpha val="74998"/>
              </a:schemeClr>
            </a:outerShdw>
          </a:effectLst>
        </p:spPr>
        <p:txBody>
          <a:bodyPr wrap="none" anchor="ctr"/>
          <a:lstStyle/>
          <a:p>
            <a:pPr>
              <a:defRPr/>
            </a:pPr>
            <a:endParaRPr lang="en-US">
              <a:latin typeface="Arial" pitchFamily="-111" charset="0"/>
              <a:ea typeface="ＭＳ Ｐゴシック" pitchFamily="-111" charset="-128"/>
              <a:cs typeface="ＭＳ Ｐゴシック" pitchFamily="-111" charset="-128"/>
            </a:endParaRPr>
          </a:p>
        </p:txBody>
      </p:sp>
      <p:sp>
        <p:nvSpPr>
          <p:cNvPr id="40980" name="Text Box 20"/>
          <p:cNvSpPr txBox="1">
            <a:spLocks noChangeArrowheads="1"/>
          </p:cNvSpPr>
          <p:nvPr/>
        </p:nvSpPr>
        <p:spPr bwMode="auto">
          <a:xfrm>
            <a:off x="3638551" y="1869282"/>
            <a:ext cx="1258678" cy="52322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2800" b="1">
                <a:latin typeface="Courier New" pitchFamily="49" charset="0"/>
              </a:rPr>
              <a:t>Peter</a:t>
            </a:r>
          </a:p>
        </p:txBody>
      </p:sp>
      <p:sp>
        <p:nvSpPr>
          <p:cNvPr id="40981" name="Text Box 21"/>
          <p:cNvSpPr txBox="1">
            <a:spLocks noChangeArrowheads="1"/>
          </p:cNvSpPr>
          <p:nvPr/>
        </p:nvSpPr>
        <p:spPr bwMode="auto">
          <a:xfrm>
            <a:off x="5005389" y="1869282"/>
            <a:ext cx="1258678" cy="523220"/>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2800" b="1">
                <a:latin typeface="Courier New" pitchFamily="49" charset="0"/>
              </a:rPr>
              <a:t>Piotr</a:t>
            </a:r>
          </a:p>
        </p:txBody>
      </p:sp>
      <p:pic>
        <p:nvPicPr>
          <p:cNvPr id="40982" name="Picture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1" y="1353741"/>
            <a:ext cx="1266825" cy="95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3" name="Picture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77176" y="1353741"/>
            <a:ext cx="1266825" cy="950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63248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Box 1"/>
          <p:cNvSpPr txBox="1">
            <a:spLocks noChangeArrowheads="1"/>
          </p:cNvSpPr>
          <p:nvPr/>
        </p:nvSpPr>
        <p:spPr bwMode="auto">
          <a:xfrm>
            <a:off x="1212490" y="1808225"/>
            <a:ext cx="6567824"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dirty="0"/>
              <a:t>What distance metric did k-means use?</a:t>
            </a:r>
          </a:p>
          <a:p>
            <a:endParaRPr lang="en-US" altLang="en-US" dirty="0"/>
          </a:p>
          <a:p>
            <a:r>
              <a:rPr lang="en-US" altLang="en-US" dirty="0"/>
              <a:t>What assumptions is it making about the data?</a:t>
            </a:r>
          </a:p>
          <a:p>
            <a:endParaRPr lang="en-US" altLang="en-US" dirty="0"/>
          </a:p>
          <a:p>
            <a:endParaRPr lang="en-US" altLang="en-US" dirty="0"/>
          </a:p>
        </p:txBody>
      </p:sp>
    </p:spTree>
    <p:extLst>
      <p:ext uri="{BB962C8B-B14F-4D97-AF65-F5344CB8AC3E}">
        <p14:creationId xmlns:p14="http://schemas.microsoft.com/office/powerpoint/2010/main" val="18187345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1212490" y="47018"/>
            <a:ext cx="7620000" cy="1171575"/>
          </a:xfrm>
        </p:spPr>
        <p:txBody>
          <a:bodyPr>
            <a:normAutofit fontScale="90000"/>
          </a:bodyPr>
          <a:lstStyle/>
          <a:p>
            <a:r>
              <a:rPr lang="en-US" altLang="en-US" dirty="0">
                <a:solidFill>
                  <a:schemeClr val="tx1"/>
                </a:solidFill>
              </a:rPr>
              <a:t>Partition Algorithm 2: Using a Euclidean Distance Threshold to Define Clusters</a:t>
            </a:r>
          </a:p>
        </p:txBody>
      </p:sp>
      <p:pic>
        <p:nvPicPr>
          <p:cNvPr id="45059" name="Picture 5" descr="5MQ6cT.jpe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43050"/>
            <a:ext cx="9144000" cy="323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24364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normAutofit fontScale="90000"/>
          </a:bodyPr>
          <a:lstStyle/>
          <a:p>
            <a:r>
              <a:rPr lang="en-US" altLang="en-US"/>
              <a:t>But should we use Euclidean Distance?</a:t>
            </a:r>
          </a:p>
        </p:txBody>
      </p:sp>
      <p:sp>
        <p:nvSpPr>
          <p:cNvPr id="2" name="Content Placeholder 1"/>
          <p:cNvSpPr>
            <a:spLocks noGrp="1"/>
          </p:cNvSpPr>
          <p:nvPr>
            <p:ph sz="half" idx="1"/>
          </p:nvPr>
        </p:nvSpPr>
        <p:spPr/>
        <p:txBody>
          <a:bodyPr>
            <a:normAutofit fontScale="92500" lnSpcReduction="20000"/>
          </a:bodyPr>
          <a:lstStyle/>
          <a:p>
            <a:r>
              <a:rPr lang="en-US" altLang="en-US" dirty="0"/>
              <a:t>Good if data is isotropic and spread evenly along all directions</a:t>
            </a:r>
          </a:p>
          <a:p>
            <a:endParaRPr lang="en-US" altLang="en-US" dirty="0"/>
          </a:p>
          <a:p>
            <a:r>
              <a:rPr lang="en-US" altLang="en-US" dirty="0"/>
              <a:t>Not invariant to linear transformations, or any transformation that distorts distance relationships</a:t>
            </a:r>
          </a:p>
          <a:p>
            <a:endParaRPr lang="en-US" dirty="0"/>
          </a:p>
        </p:txBody>
      </p:sp>
      <p:sp>
        <p:nvSpPr>
          <p:cNvPr id="46084" name="TextBox 6"/>
          <p:cNvSpPr txBox="1">
            <a:spLocks noChangeArrowheads="1"/>
          </p:cNvSpPr>
          <p:nvPr/>
        </p:nvSpPr>
        <p:spPr bwMode="auto">
          <a:xfrm>
            <a:off x="685801" y="1085851"/>
            <a:ext cx="83788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endParaRPr lang="en-US" altLang="en-US" sz="2000" dirty="0"/>
          </a:p>
        </p:txBody>
      </p:sp>
      <p:pic>
        <p:nvPicPr>
          <p:cNvPr id="7" name="Picture 5" descr="Or3F0o.jpeg"/>
          <p:cNvPicPr>
            <a:picLocks noGrp="1" noChangeAspect="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5356713" y="1200150"/>
            <a:ext cx="2621573"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6847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hangingPunct="1">
              <a:buFont typeface="Futura Bk" charset="0"/>
              <a:buNone/>
              <a:defRPr/>
            </a:pPr>
            <a:r>
              <a:rPr lang="en-US" dirty="0">
                <a:cs typeface="+mj-cs"/>
              </a:rPr>
              <a:t>Is normalization desirable?</a:t>
            </a:r>
          </a:p>
        </p:txBody>
      </p:sp>
      <p:pic>
        <p:nvPicPr>
          <p:cNvPr id="47107" name="Picture 3" descr="fig-6-10.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4401" y="1885950"/>
            <a:ext cx="6848475"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53678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428625" y="85725"/>
            <a:ext cx="8562976" cy="828675"/>
          </a:xfrm>
        </p:spPr>
        <p:txBody>
          <a:bodyPr>
            <a:normAutofit/>
          </a:bodyPr>
          <a:lstStyle/>
          <a:p>
            <a:r>
              <a:rPr lang="en-US" altLang="en-US" sz="3200" dirty="0">
                <a:solidFill>
                  <a:schemeClr val="tx1"/>
                </a:solidFill>
              </a:rPr>
              <a:t>Other distance/similarity measures</a:t>
            </a:r>
          </a:p>
        </p:txBody>
      </p:sp>
      <p:graphicFrame>
        <p:nvGraphicFramePr>
          <p:cNvPr id="48131" name="Object 2"/>
          <p:cNvGraphicFramePr>
            <a:graphicFrameLocks noChangeAspect="1"/>
          </p:cNvGraphicFramePr>
          <p:nvPr/>
        </p:nvGraphicFramePr>
        <p:xfrm>
          <a:off x="754375" y="2113635"/>
          <a:ext cx="3543300" cy="771525"/>
        </p:xfrm>
        <a:graphic>
          <a:graphicData uri="http://schemas.openxmlformats.org/presentationml/2006/ole">
            <mc:AlternateContent xmlns:mc="http://schemas.openxmlformats.org/markup-compatibility/2006">
              <mc:Choice xmlns:v="urn:schemas-microsoft-com:vml" Requires="v">
                <p:oleObj name="Equation" r:id="rId3" imgW="1574800" imgH="457200" progId="Equation.3">
                  <p:embed/>
                </p:oleObj>
              </mc:Choice>
              <mc:Fallback>
                <p:oleObj name="Equation" r:id="rId3" imgW="1574800" imgH="457200" progId="Equation.3">
                  <p:embed/>
                  <p:pic>
                    <p:nvPicPr>
                      <p:cNvPr id="48131"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75" y="2113635"/>
                        <a:ext cx="3543300" cy="771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48132" name="Object 3"/>
          <p:cNvGraphicFramePr>
            <a:graphicFrameLocks noChangeAspect="1"/>
          </p:cNvGraphicFramePr>
          <p:nvPr/>
        </p:nvGraphicFramePr>
        <p:xfrm>
          <a:off x="1976015" y="3946095"/>
          <a:ext cx="2228850" cy="750094"/>
        </p:xfrm>
        <a:graphic>
          <a:graphicData uri="http://schemas.openxmlformats.org/presentationml/2006/ole">
            <mc:AlternateContent xmlns:mc="http://schemas.openxmlformats.org/markup-compatibility/2006">
              <mc:Choice xmlns:v="urn:schemas-microsoft-com:vml" Requires="v">
                <p:oleObj name="Equation" r:id="rId5" imgW="990600" imgH="444500" progId="Equation.3">
                  <p:embed/>
                </p:oleObj>
              </mc:Choice>
              <mc:Fallback>
                <p:oleObj name="Equation" r:id="rId5" imgW="990600" imgH="444500" progId="Equation.3">
                  <p:embed/>
                  <p:pic>
                    <p:nvPicPr>
                      <p:cNvPr id="48132"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6015" y="3946095"/>
                        <a:ext cx="2228850" cy="7500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48133" name="TextBox 6"/>
          <p:cNvSpPr txBox="1">
            <a:spLocks noChangeArrowheads="1"/>
          </p:cNvSpPr>
          <p:nvPr/>
        </p:nvSpPr>
        <p:spPr bwMode="auto">
          <a:xfrm>
            <a:off x="468668" y="1350110"/>
            <a:ext cx="84915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2000" dirty="0"/>
              <a:t>Distance between two instances x and x’, where q &gt;= 1 is a selectable parameter and d is the number of attributes (called the </a:t>
            </a:r>
            <a:r>
              <a:rPr lang="en-US" altLang="en-US" sz="2000" dirty="0" err="1"/>
              <a:t>Minkowski</a:t>
            </a:r>
            <a:r>
              <a:rPr lang="en-US" altLang="en-US" sz="2000" dirty="0"/>
              <a:t> Metric)</a:t>
            </a:r>
          </a:p>
        </p:txBody>
      </p:sp>
      <p:sp>
        <p:nvSpPr>
          <p:cNvPr id="48134" name="TextBox 7"/>
          <p:cNvSpPr txBox="1">
            <a:spLocks noChangeArrowheads="1"/>
          </p:cNvSpPr>
          <p:nvPr/>
        </p:nvSpPr>
        <p:spPr bwMode="auto">
          <a:xfrm>
            <a:off x="609601" y="3182570"/>
            <a:ext cx="686438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2000" b="1" i="1" dirty="0"/>
              <a:t>Cosine </a:t>
            </a:r>
            <a:r>
              <a:rPr lang="en-US" altLang="en-US" sz="2000" dirty="0"/>
              <a:t>of the angle between two vectors (instances) gives </a:t>
            </a:r>
          </a:p>
          <a:p>
            <a:r>
              <a:rPr lang="en-US" altLang="en-US" sz="2000" dirty="0"/>
              <a:t>a similarity function:</a:t>
            </a:r>
          </a:p>
        </p:txBody>
      </p:sp>
      <p:sp>
        <p:nvSpPr>
          <p:cNvPr id="2" name="TextBox 1"/>
          <p:cNvSpPr txBox="1"/>
          <p:nvPr/>
        </p:nvSpPr>
        <p:spPr>
          <a:xfrm>
            <a:off x="5030114" y="2113635"/>
            <a:ext cx="3817625" cy="923330"/>
          </a:xfrm>
          <a:prstGeom prst="rect">
            <a:avLst/>
          </a:prstGeom>
          <a:noFill/>
        </p:spPr>
        <p:txBody>
          <a:bodyPr wrap="square" rtlCol="0">
            <a:spAutoFit/>
          </a:bodyPr>
          <a:lstStyle/>
          <a:p>
            <a:r>
              <a:rPr lang="en-US" altLang="en-US" b="1" dirty="0">
                <a:solidFill>
                  <a:srgbClr val="7030A0"/>
                </a:solidFill>
                <a:latin typeface="Times New Roman" pitchFamily="18" charset="0"/>
                <a:ea typeface="ＭＳ Ｐゴシック" pitchFamily="34" charset="-128"/>
              </a:rPr>
              <a:t>Q = 1 we have the </a:t>
            </a:r>
            <a:r>
              <a:rPr lang="en-US" altLang="en-US" b="1" dirty="0" err="1">
                <a:solidFill>
                  <a:srgbClr val="7030A0"/>
                </a:solidFill>
                <a:latin typeface="Times New Roman" pitchFamily="18" charset="0"/>
                <a:ea typeface="ＭＳ Ｐゴシック" pitchFamily="34" charset="-128"/>
              </a:rPr>
              <a:t>manhattan</a:t>
            </a:r>
            <a:r>
              <a:rPr lang="en-US" altLang="en-US" b="1" dirty="0">
                <a:solidFill>
                  <a:srgbClr val="7030A0"/>
                </a:solidFill>
                <a:latin typeface="Times New Roman" pitchFamily="18" charset="0"/>
                <a:ea typeface="ＭＳ Ｐゴシック" pitchFamily="34" charset="-128"/>
              </a:rPr>
              <a:t> distance, if q = 2 we have the </a:t>
            </a:r>
            <a:r>
              <a:rPr lang="en-US" altLang="en-US" b="1" dirty="0" err="1">
                <a:solidFill>
                  <a:srgbClr val="7030A0"/>
                </a:solidFill>
                <a:latin typeface="Times New Roman" pitchFamily="18" charset="0"/>
                <a:ea typeface="ＭＳ Ｐゴシック" pitchFamily="34" charset="-128"/>
              </a:rPr>
              <a:t>euclidean</a:t>
            </a:r>
            <a:r>
              <a:rPr lang="en-US" altLang="en-US" b="1" dirty="0">
                <a:solidFill>
                  <a:srgbClr val="7030A0"/>
                </a:solidFill>
                <a:latin typeface="Times New Roman" pitchFamily="18" charset="0"/>
                <a:ea typeface="ＭＳ Ｐゴシック" pitchFamily="34" charset="-128"/>
              </a:rPr>
              <a:t> distance….</a:t>
            </a:r>
          </a:p>
        </p:txBody>
      </p:sp>
      <p:cxnSp>
        <p:nvCxnSpPr>
          <p:cNvPr id="4" name="Straight Arrow Connector 3"/>
          <p:cNvCxnSpPr/>
          <p:nvPr/>
        </p:nvCxnSpPr>
        <p:spPr>
          <a:xfrm flipH="1">
            <a:off x="4266590" y="2575300"/>
            <a:ext cx="610820" cy="0"/>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53992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a:xfrm>
            <a:off x="1212490" y="349070"/>
            <a:ext cx="7620000" cy="542925"/>
          </a:xfrm>
        </p:spPr>
        <p:txBody>
          <a:bodyPr>
            <a:normAutofit fontScale="90000"/>
          </a:bodyPr>
          <a:lstStyle/>
          <a:p>
            <a:r>
              <a:rPr lang="en-US" altLang="en-US" sz="3200" dirty="0">
                <a:solidFill>
                  <a:schemeClr val="tx1"/>
                </a:solidFill>
              </a:rPr>
              <a:t>Other distance/similarity measures</a:t>
            </a:r>
          </a:p>
        </p:txBody>
      </p:sp>
      <p:graphicFrame>
        <p:nvGraphicFramePr>
          <p:cNvPr id="49155" name="Object 2"/>
          <p:cNvGraphicFramePr>
            <a:graphicFrameLocks noChangeAspect="1"/>
          </p:cNvGraphicFramePr>
          <p:nvPr/>
        </p:nvGraphicFramePr>
        <p:xfrm>
          <a:off x="1976438" y="3257550"/>
          <a:ext cx="2228850" cy="750094"/>
        </p:xfrm>
        <a:graphic>
          <a:graphicData uri="http://schemas.openxmlformats.org/presentationml/2006/ole">
            <mc:AlternateContent xmlns:mc="http://schemas.openxmlformats.org/markup-compatibility/2006">
              <mc:Choice xmlns:v="urn:schemas-microsoft-com:vml" Requires="v">
                <p:oleObj name="Equation" r:id="rId3" imgW="990600" imgH="444500" progId="Equation.3">
                  <p:embed/>
                </p:oleObj>
              </mc:Choice>
              <mc:Fallback>
                <p:oleObj name="Equation" r:id="rId3" imgW="990600" imgH="444500" progId="Equation.3">
                  <p:embed/>
                  <p:pic>
                    <p:nvPicPr>
                      <p:cNvPr id="49155"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6438" y="3257550"/>
                        <a:ext cx="2228850" cy="7500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49156" name="TextBox 6"/>
          <p:cNvSpPr txBox="1">
            <a:spLocks noChangeArrowheads="1"/>
          </p:cNvSpPr>
          <p:nvPr/>
        </p:nvSpPr>
        <p:spPr bwMode="auto">
          <a:xfrm>
            <a:off x="500064" y="914400"/>
            <a:ext cx="84915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2000"/>
              <a:t>Distance between two instances x and x’, where q &gt;= 1 is a selectable parameter and d is the number of attributes (called the Minkowski Metric)</a:t>
            </a:r>
          </a:p>
        </p:txBody>
      </p:sp>
      <p:sp>
        <p:nvSpPr>
          <p:cNvPr id="49157" name="TextBox 7"/>
          <p:cNvSpPr txBox="1">
            <a:spLocks noChangeArrowheads="1"/>
          </p:cNvSpPr>
          <p:nvPr/>
        </p:nvSpPr>
        <p:spPr bwMode="auto">
          <a:xfrm>
            <a:off x="609601" y="2553891"/>
            <a:ext cx="686438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2000"/>
              <a:t>Cosine of the angle between two vectors (instances) gives </a:t>
            </a:r>
          </a:p>
          <a:p>
            <a:r>
              <a:rPr lang="en-US" altLang="en-US" sz="2000"/>
              <a:t>a similarity function:</a:t>
            </a:r>
          </a:p>
        </p:txBody>
      </p:sp>
      <p:sp>
        <p:nvSpPr>
          <p:cNvPr id="49158" name="TextBox 8"/>
          <p:cNvSpPr txBox="1">
            <a:spLocks noChangeArrowheads="1"/>
          </p:cNvSpPr>
          <p:nvPr/>
        </p:nvSpPr>
        <p:spPr bwMode="auto">
          <a:xfrm>
            <a:off x="5322888" y="2151460"/>
            <a:ext cx="3668712" cy="2308324"/>
          </a:xfrm>
          <a:prstGeom prst="rect">
            <a:avLst/>
          </a:prstGeom>
          <a:solidFill>
            <a:schemeClr val="accent1"/>
          </a:solidFill>
          <a:ln w="9525">
            <a:solidFill>
              <a:srgbClr val="FFD556"/>
            </a:solidFill>
            <a:miter lim="800000"/>
            <a:headEnd/>
            <a:tailEnd/>
          </a:ln>
        </p:spPr>
        <p:txBody>
          <a:bodyPr>
            <a:spAutoFit/>
          </a:bodyPr>
          <a:lstStyle>
            <a:lvl1pPr>
              <a:defRPr sz="2400">
                <a:solidFill>
                  <a:schemeClr val="tx1"/>
                </a:solidFill>
                <a:latin typeface="Arial" charset="0"/>
                <a:ea typeface="ＭＳ Ｐゴシック" pitchFamily="34" charset="-128"/>
              </a:defRPr>
            </a:lvl1pPr>
            <a:lvl2pPr marL="37931725" indent="-37474525">
              <a:defRPr sz="2400">
                <a:solidFill>
                  <a:schemeClr val="tx1"/>
                </a:solidFill>
                <a:latin typeface="Arial" charset="0"/>
                <a:ea typeface="ＭＳ Ｐゴシック" pitchFamily="34" charset="-128"/>
              </a:defRPr>
            </a:lvl2pPr>
            <a:lvl3pPr marL="1143000" indent="-228600">
              <a:defRPr sz="2400">
                <a:solidFill>
                  <a:schemeClr val="tx1"/>
                </a:solidFill>
                <a:latin typeface="Arial" charset="0"/>
                <a:ea typeface="ＭＳ Ｐゴシック" pitchFamily="34" charset="-128"/>
              </a:defRPr>
            </a:lvl3pPr>
            <a:lvl4pPr marL="1600200" indent="-228600">
              <a:defRPr sz="2400">
                <a:solidFill>
                  <a:schemeClr val="tx1"/>
                </a:solidFill>
                <a:latin typeface="Arial" charset="0"/>
                <a:ea typeface="ＭＳ Ｐゴシック" pitchFamily="34" charset="-128"/>
              </a:defRPr>
            </a:lvl4pPr>
            <a:lvl5pPr marL="2057400" indent="-22860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r>
              <a:rPr lang="en-US" altLang="en-US" sz="1800"/>
              <a:t>When features are binary</a:t>
            </a:r>
          </a:p>
          <a:p>
            <a:r>
              <a:rPr lang="en-US" altLang="en-US" sz="1800"/>
              <a:t>this becomes the number of attributes shared by x and x’ divided by the geometric mean of the number of attributes in x and the number in x’.  A simplification of this is:</a:t>
            </a:r>
          </a:p>
          <a:p>
            <a:endParaRPr lang="en-US" altLang="en-US" sz="1800"/>
          </a:p>
        </p:txBody>
      </p:sp>
      <p:graphicFrame>
        <p:nvGraphicFramePr>
          <p:cNvPr id="49159" name="Object 3"/>
          <p:cNvGraphicFramePr>
            <a:graphicFrameLocks noChangeAspect="1"/>
          </p:cNvGraphicFramePr>
          <p:nvPr/>
        </p:nvGraphicFramePr>
        <p:xfrm>
          <a:off x="6251755" y="4525295"/>
          <a:ext cx="1325563" cy="452438"/>
        </p:xfrm>
        <a:graphic>
          <a:graphicData uri="http://schemas.openxmlformats.org/presentationml/2006/ole">
            <mc:AlternateContent xmlns:mc="http://schemas.openxmlformats.org/markup-compatibility/2006">
              <mc:Choice xmlns:v="urn:schemas-microsoft-com:vml" Requires="v">
                <p:oleObj name="Equation" r:id="rId5" imgW="863600" imgH="393700" progId="Equation.3">
                  <p:embed/>
                </p:oleObj>
              </mc:Choice>
              <mc:Fallback>
                <p:oleObj name="Equation" r:id="rId5" imgW="863600" imgH="393700" progId="Equation.3">
                  <p:embed/>
                  <p:pic>
                    <p:nvPicPr>
                      <p:cNvPr id="49159"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1755" y="4525295"/>
                        <a:ext cx="1325563" cy="452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49160" name="Object 4"/>
          <p:cNvGraphicFramePr>
            <a:graphicFrameLocks noChangeAspect="1"/>
          </p:cNvGraphicFramePr>
          <p:nvPr/>
        </p:nvGraphicFramePr>
        <p:xfrm>
          <a:off x="1962150" y="1671638"/>
          <a:ext cx="3543300" cy="771525"/>
        </p:xfrm>
        <a:graphic>
          <a:graphicData uri="http://schemas.openxmlformats.org/presentationml/2006/ole">
            <mc:AlternateContent xmlns:mc="http://schemas.openxmlformats.org/markup-compatibility/2006">
              <mc:Choice xmlns:v="urn:schemas-microsoft-com:vml" Requires="v">
                <p:oleObj name="Equation" r:id="rId7" imgW="1574800" imgH="457200" progId="Equation.3">
                  <p:embed/>
                </p:oleObj>
              </mc:Choice>
              <mc:Fallback>
                <p:oleObj name="Equation" r:id="rId7" imgW="1574800" imgH="457200" progId="Equation.3">
                  <p:embed/>
                  <p:pic>
                    <p:nvPicPr>
                      <p:cNvPr id="4916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62150" y="1671638"/>
                        <a:ext cx="3543300" cy="771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38867533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57200" y="129942"/>
            <a:ext cx="8229600" cy="765209"/>
          </a:xfrm>
        </p:spPr>
        <p:txBody>
          <a:bodyPr>
            <a:normAutofit/>
          </a:bodyPr>
          <a:lstStyle/>
          <a:p>
            <a:pPr>
              <a:defRPr/>
            </a:pPr>
            <a:r>
              <a:rPr lang="en-US" dirty="0"/>
              <a:t>“Cluster Bias”</a:t>
            </a:r>
          </a:p>
        </p:txBody>
      </p:sp>
      <p:sp>
        <p:nvSpPr>
          <p:cNvPr id="3" name="Content Placeholder 2"/>
          <p:cNvSpPr>
            <a:spLocks noGrp="1"/>
          </p:cNvSpPr>
          <p:nvPr>
            <p:ph idx="1"/>
          </p:nvPr>
        </p:nvSpPr>
        <p:spPr>
          <a:xfrm>
            <a:off x="457200" y="1028700"/>
            <a:ext cx="8229600" cy="3829050"/>
          </a:xfrm>
        </p:spPr>
        <p:txBody>
          <a:bodyPr rtlCol="0">
            <a:normAutofit fontScale="92500" lnSpcReduction="10000"/>
          </a:bodyPr>
          <a:lstStyle/>
          <a:p>
            <a:pPr fontAlgn="auto">
              <a:lnSpc>
                <a:spcPct val="100000"/>
              </a:lnSpc>
              <a:spcAft>
                <a:spcPts val="0"/>
              </a:spcAft>
              <a:defRPr/>
            </a:pPr>
            <a:r>
              <a:rPr lang="en-US" sz="2400" dirty="0"/>
              <a:t>Human beings conceptualize the world through categories represented as </a:t>
            </a:r>
            <a:r>
              <a:rPr lang="en-US" sz="2400" i="1" dirty="0" err="1">
                <a:solidFill>
                  <a:schemeClr val="accent2"/>
                </a:solidFill>
              </a:rPr>
              <a:t>examplars</a:t>
            </a:r>
            <a:r>
              <a:rPr lang="en-US" sz="2400" dirty="0"/>
              <a:t> (</a:t>
            </a:r>
            <a:r>
              <a:rPr lang="en-US" sz="2400" dirty="0" err="1"/>
              <a:t>Rosch</a:t>
            </a:r>
            <a:r>
              <a:rPr lang="en-US" sz="2400" dirty="0"/>
              <a:t> 73, Estes 94).</a:t>
            </a:r>
          </a:p>
          <a:p>
            <a:pPr fontAlgn="auto">
              <a:lnSpc>
                <a:spcPct val="100000"/>
              </a:lnSpc>
              <a:spcAft>
                <a:spcPts val="0"/>
              </a:spcAft>
              <a:defRPr/>
            </a:pPr>
            <a:endParaRPr lang="en-US" sz="2400" dirty="0"/>
          </a:p>
          <a:p>
            <a:pPr fontAlgn="auto">
              <a:lnSpc>
                <a:spcPct val="100000"/>
              </a:lnSpc>
              <a:spcAft>
                <a:spcPts val="0"/>
              </a:spcAft>
              <a:defRPr/>
            </a:pPr>
            <a:endParaRPr lang="en-US" sz="2400" dirty="0"/>
          </a:p>
          <a:p>
            <a:pPr fontAlgn="auto">
              <a:lnSpc>
                <a:spcPct val="100000"/>
              </a:lnSpc>
              <a:spcAft>
                <a:spcPts val="0"/>
              </a:spcAft>
              <a:defRPr/>
            </a:pPr>
            <a:endParaRPr lang="en-US" sz="2400" dirty="0"/>
          </a:p>
          <a:p>
            <a:pPr fontAlgn="auto">
              <a:lnSpc>
                <a:spcPct val="100000"/>
              </a:lnSpc>
              <a:spcAft>
                <a:spcPts val="0"/>
              </a:spcAft>
              <a:defRPr/>
            </a:pPr>
            <a:endParaRPr lang="en-US" sz="2400" dirty="0"/>
          </a:p>
          <a:p>
            <a:pPr fontAlgn="auto">
              <a:lnSpc>
                <a:spcPct val="100000"/>
              </a:lnSpc>
              <a:spcAft>
                <a:spcPts val="0"/>
              </a:spcAft>
              <a:defRPr/>
            </a:pPr>
            <a:endParaRPr lang="en-US" sz="2400" dirty="0"/>
          </a:p>
          <a:p>
            <a:pPr fontAlgn="auto">
              <a:lnSpc>
                <a:spcPct val="100000"/>
              </a:lnSpc>
              <a:spcAft>
                <a:spcPts val="0"/>
              </a:spcAft>
              <a:defRPr/>
            </a:pPr>
            <a:endParaRPr lang="en-US" sz="2400" dirty="0"/>
          </a:p>
          <a:p>
            <a:pPr fontAlgn="auto">
              <a:lnSpc>
                <a:spcPct val="100000"/>
              </a:lnSpc>
              <a:spcAft>
                <a:spcPts val="0"/>
              </a:spcAft>
              <a:defRPr/>
            </a:pPr>
            <a:r>
              <a:rPr lang="en-US" sz="2400" dirty="0"/>
              <a:t>We tend to see cluster structure whether it is there or not.</a:t>
            </a:r>
          </a:p>
          <a:p>
            <a:pPr fontAlgn="auto">
              <a:lnSpc>
                <a:spcPct val="100000"/>
              </a:lnSpc>
              <a:spcAft>
                <a:spcPts val="0"/>
              </a:spcAft>
              <a:defRPr/>
            </a:pPr>
            <a:r>
              <a:rPr lang="en-US" sz="2400" dirty="0"/>
              <a:t>Works well for dogs, but… </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72717"/>
            <a:ext cx="2286000"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0197" y="1981623"/>
            <a:ext cx="2553938" cy="1276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48400" y="1981623"/>
            <a:ext cx="1828800" cy="1514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71897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57200" y="72190"/>
            <a:ext cx="8229600" cy="700238"/>
          </a:xfrm>
        </p:spPr>
        <p:txBody>
          <a:bodyPr>
            <a:normAutofit/>
          </a:bodyPr>
          <a:lstStyle/>
          <a:p>
            <a:pPr>
              <a:defRPr/>
            </a:pPr>
            <a:r>
              <a:rPr lang="en-US" dirty="0"/>
              <a:t>Netflix</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31444" y="2200018"/>
            <a:ext cx="4326557" cy="2524546"/>
          </a:xfrm>
        </p:spPr>
      </p:pic>
      <p:sp>
        <p:nvSpPr>
          <p:cNvPr id="4" name="Content Placeholder 2"/>
          <p:cNvSpPr txBox="1">
            <a:spLocks/>
          </p:cNvSpPr>
          <p:nvPr/>
        </p:nvSpPr>
        <p:spPr>
          <a:xfrm>
            <a:off x="381000" y="1085171"/>
            <a:ext cx="8229600" cy="408532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2400" dirty="0"/>
              <a:t>More of a continuum than discrete clusters</a:t>
            </a:r>
          </a:p>
          <a:p>
            <a:pPr>
              <a:defRPr/>
            </a:pPr>
            <a:r>
              <a:rPr lang="en-US" sz="2400" dirty="0"/>
              <a:t>Factor models, </a:t>
            </a:r>
            <a:r>
              <a:rPr lang="en-US" sz="2400" dirty="0" err="1"/>
              <a:t>kNN</a:t>
            </a:r>
            <a:r>
              <a:rPr lang="en-US" sz="2400" dirty="0"/>
              <a:t> do much better than discrete cluster models.</a:t>
            </a:r>
          </a:p>
        </p:txBody>
      </p:sp>
    </p:spTree>
    <p:extLst>
      <p:ext uri="{BB962C8B-B14F-4D97-AF65-F5344CB8AC3E}">
        <p14:creationId xmlns:p14="http://schemas.microsoft.com/office/powerpoint/2010/main" val="19157766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57200" y="129942"/>
            <a:ext cx="8229600" cy="765209"/>
          </a:xfrm>
        </p:spPr>
        <p:txBody>
          <a:bodyPr>
            <a:normAutofit/>
          </a:bodyPr>
          <a:lstStyle/>
          <a:p>
            <a:pPr>
              <a:defRPr/>
            </a:pPr>
            <a:r>
              <a:rPr lang="en-US" dirty="0"/>
              <a:t>“Cluster Bias”</a:t>
            </a:r>
          </a:p>
        </p:txBody>
      </p:sp>
      <p:sp>
        <p:nvSpPr>
          <p:cNvPr id="3" name="Content Placeholder 2"/>
          <p:cNvSpPr>
            <a:spLocks noGrp="1"/>
          </p:cNvSpPr>
          <p:nvPr>
            <p:ph idx="1"/>
          </p:nvPr>
        </p:nvSpPr>
        <p:spPr>
          <a:xfrm>
            <a:off x="457200" y="734411"/>
            <a:ext cx="8229600" cy="3829050"/>
          </a:xfrm>
        </p:spPr>
        <p:txBody>
          <a:bodyPr rtlCol="0">
            <a:normAutofit fontScale="92500" lnSpcReduction="10000"/>
          </a:bodyPr>
          <a:lstStyle/>
          <a:p>
            <a:pPr marL="0" indent="0" fontAlgn="auto">
              <a:lnSpc>
                <a:spcPct val="100000"/>
              </a:lnSpc>
              <a:spcAft>
                <a:spcPts val="0"/>
              </a:spcAft>
              <a:buNone/>
              <a:defRPr/>
            </a:pPr>
            <a:r>
              <a:rPr lang="en-US" sz="2800" b="1" dirty="0">
                <a:solidFill>
                  <a:srgbClr val="C00000"/>
                </a:solidFill>
              </a:rPr>
              <a:t>Upshot:</a:t>
            </a:r>
          </a:p>
          <a:p>
            <a:pPr>
              <a:defRPr/>
            </a:pPr>
            <a:r>
              <a:rPr lang="en-US" sz="2800" b="1" dirty="0">
                <a:solidFill>
                  <a:schemeClr val="tx2"/>
                </a:solidFill>
              </a:rPr>
              <a:t>Clustering is used more than it should be</a:t>
            </a:r>
            <a:r>
              <a:rPr lang="en-US" sz="2800" dirty="0"/>
              <a:t>, because people assume an underlying domain has discrete classes in it.</a:t>
            </a:r>
          </a:p>
          <a:p>
            <a:pPr>
              <a:defRPr/>
            </a:pPr>
            <a:r>
              <a:rPr lang="en-US" sz="2800" dirty="0"/>
              <a:t>This is especially true for characteristics of people, e.g. Myers-Briggs personality types like “ENTP”.</a:t>
            </a:r>
          </a:p>
          <a:p>
            <a:pPr>
              <a:defRPr/>
            </a:pPr>
            <a:r>
              <a:rPr lang="en-US" sz="2800" dirty="0"/>
              <a:t>In reality the underlying data is usually </a:t>
            </a:r>
            <a:r>
              <a:rPr lang="en-US" sz="2800" b="1" dirty="0">
                <a:solidFill>
                  <a:srgbClr val="C00000"/>
                </a:solidFill>
              </a:rPr>
              <a:t>continuous</a:t>
            </a:r>
            <a:r>
              <a:rPr lang="en-US" sz="2800" dirty="0"/>
              <a:t>. </a:t>
            </a:r>
          </a:p>
          <a:p>
            <a:pPr>
              <a:defRPr/>
            </a:pPr>
            <a:r>
              <a:rPr lang="en-US" sz="2800" dirty="0"/>
              <a:t>Just as with Netflix, continuous models (dimension reduction, </a:t>
            </a:r>
            <a:r>
              <a:rPr lang="en-US" sz="2800" dirty="0" err="1"/>
              <a:t>kNN</a:t>
            </a:r>
            <a:r>
              <a:rPr lang="en-US" sz="2800" dirty="0"/>
              <a:t>) tend to do better. </a:t>
            </a:r>
          </a:p>
        </p:txBody>
      </p:sp>
    </p:spTree>
    <p:extLst>
      <p:ext uri="{BB962C8B-B14F-4D97-AF65-F5344CB8AC3E}">
        <p14:creationId xmlns:p14="http://schemas.microsoft.com/office/powerpoint/2010/main" val="180410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Why cluster?</a:t>
            </a:r>
          </a:p>
        </p:txBody>
      </p:sp>
      <p:sp>
        <p:nvSpPr>
          <p:cNvPr id="3" name="Content Placeholder 2"/>
          <p:cNvSpPr>
            <a:spLocks noGrp="1"/>
          </p:cNvSpPr>
          <p:nvPr>
            <p:ph idx="1"/>
          </p:nvPr>
        </p:nvSpPr>
        <p:spPr/>
        <p:txBody>
          <a:bodyPr>
            <a:normAutofit/>
          </a:bodyPr>
          <a:lstStyle/>
          <a:p>
            <a:r>
              <a:rPr lang="en-US" altLang="en-US" sz="2000" dirty="0"/>
              <a:t>Labeling is expensive</a:t>
            </a:r>
          </a:p>
          <a:p>
            <a:r>
              <a:rPr lang="en-US" altLang="en-US" sz="2000" dirty="0"/>
              <a:t>Gain insight into the structure of the data</a:t>
            </a:r>
          </a:p>
          <a:p>
            <a:r>
              <a:rPr lang="en-US" altLang="en-US" sz="2000" dirty="0"/>
              <a:t>Find prototypes in the data</a:t>
            </a:r>
          </a:p>
          <a:p>
            <a:pPr marL="0" indent="0">
              <a:buNone/>
            </a:pPr>
            <a:endParaRPr lang="en-US" sz="2000" dirty="0"/>
          </a:p>
        </p:txBody>
      </p:sp>
    </p:spTree>
    <p:extLst>
      <p:ext uri="{BB962C8B-B14F-4D97-AF65-F5344CB8AC3E}">
        <p14:creationId xmlns:p14="http://schemas.microsoft.com/office/powerpoint/2010/main" val="50468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normAutofit fontScale="90000"/>
          </a:bodyPr>
          <a:lstStyle/>
          <a:p>
            <a:pPr>
              <a:defRPr/>
            </a:pPr>
            <a:r>
              <a:rPr lang="en-US" dirty="0"/>
              <a:t>Terminology</a:t>
            </a:r>
          </a:p>
        </p:txBody>
      </p:sp>
      <p:sp>
        <p:nvSpPr>
          <p:cNvPr id="3" name="Content Placeholder 2"/>
          <p:cNvSpPr>
            <a:spLocks noGrp="1"/>
          </p:cNvSpPr>
          <p:nvPr>
            <p:ph idx="1"/>
          </p:nvPr>
        </p:nvSpPr>
        <p:spPr>
          <a:xfrm>
            <a:off x="457200" y="1085850"/>
            <a:ext cx="8229600" cy="3771900"/>
          </a:xfrm>
        </p:spPr>
        <p:txBody>
          <a:bodyPr rtlCol="0">
            <a:normAutofit fontScale="92500"/>
          </a:bodyPr>
          <a:lstStyle/>
          <a:p>
            <a:pPr fontAlgn="auto">
              <a:lnSpc>
                <a:spcPct val="100000"/>
              </a:lnSpc>
              <a:spcAft>
                <a:spcPts val="0"/>
              </a:spcAft>
              <a:defRPr/>
            </a:pPr>
            <a:r>
              <a:rPr lang="en-US" sz="2800" b="1" dirty="0">
                <a:solidFill>
                  <a:srgbClr val="C00000"/>
                </a:solidFill>
              </a:rPr>
              <a:t>Hierarchical clustering: </a:t>
            </a:r>
            <a:r>
              <a:rPr lang="en-US" sz="2800" dirty="0"/>
              <a:t>clusters form a hierarchy. Can be computed bottom-up or top-down.</a:t>
            </a:r>
          </a:p>
          <a:p>
            <a:pPr fontAlgn="auto">
              <a:lnSpc>
                <a:spcPct val="100000"/>
              </a:lnSpc>
              <a:spcAft>
                <a:spcPts val="0"/>
              </a:spcAft>
              <a:defRPr/>
            </a:pPr>
            <a:r>
              <a:rPr lang="en-US" sz="2800" b="1" dirty="0">
                <a:solidFill>
                  <a:srgbClr val="C00000"/>
                </a:solidFill>
              </a:rPr>
              <a:t>Flat clustering: </a:t>
            </a:r>
            <a:r>
              <a:rPr lang="en-US" sz="2800" dirty="0"/>
              <a:t>no inter-cluster structure.</a:t>
            </a:r>
          </a:p>
          <a:p>
            <a:pPr fontAlgn="auto">
              <a:lnSpc>
                <a:spcPct val="100000"/>
              </a:lnSpc>
              <a:spcAft>
                <a:spcPts val="0"/>
              </a:spcAft>
              <a:defRPr/>
            </a:pPr>
            <a:endParaRPr lang="en-US" sz="2800" dirty="0"/>
          </a:p>
          <a:p>
            <a:pPr fontAlgn="auto">
              <a:lnSpc>
                <a:spcPct val="100000"/>
              </a:lnSpc>
              <a:spcAft>
                <a:spcPts val="0"/>
              </a:spcAft>
              <a:defRPr/>
            </a:pPr>
            <a:r>
              <a:rPr lang="en-US" sz="2800" b="1" dirty="0">
                <a:solidFill>
                  <a:srgbClr val="C00000"/>
                </a:solidFill>
              </a:rPr>
              <a:t>Hard clustering: </a:t>
            </a:r>
            <a:r>
              <a:rPr lang="en-US" sz="2800" dirty="0"/>
              <a:t>items assigned to a unique cluster.</a:t>
            </a:r>
          </a:p>
          <a:p>
            <a:pPr fontAlgn="auto">
              <a:lnSpc>
                <a:spcPct val="100000"/>
              </a:lnSpc>
              <a:spcAft>
                <a:spcPts val="0"/>
              </a:spcAft>
              <a:defRPr/>
            </a:pPr>
            <a:r>
              <a:rPr lang="en-US" sz="2800" b="1" dirty="0">
                <a:solidFill>
                  <a:srgbClr val="C00000"/>
                </a:solidFill>
              </a:rPr>
              <a:t>Soft clustering: </a:t>
            </a:r>
            <a:r>
              <a:rPr lang="en-US" sz="2800" dirty="0"/>
              <a:t>cluster membership is a real-valued function, distributed across several clusters. </a:t>
            </a:r>
          </a:p>
          <a:p>
            <a:pPr fontAlgn="auto">
              <a:lnSpc>
                <a:spcPct val="100000"/>
              </a:lnSpc>
              <a:spcAft>
                <a:spcPts val="0"/>
              </a:spcAft>
              <a:buFontTx/>
              <a:buNone/>
              <a:defRPr/>
            </a:pPr>
            <a:endParaRPr lang="en-US" sz="2400" dirty="0"/>
          </a:p>
        </p:txBody>
      </p:sp>
    </p:spTree>
    <p:extLst>
      <p:ext uri="{BB962C8B-B14F-4D97-AF65-F5344CB8AC3E}">
        <p14:creationId xmlns:p14="http://schemas.microsoft.com/office/powerpoint/2010/main" val="2864607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F4928A1-63BE-7AAC-A3DA-DF356B87C642}"/>
              </a:ext>
            </a:extLst>
          </p:cNvPr>
          <p:cNvSpPr>
            <a:spLocks noGrp="1"/>
          </p:cNvSpPr>
          <p:nvPr>
            <p:ph type="title"/>
          </p:nvPr>
        </p:nvSpPr>
        <p:spPr>
          <a:xfrm>
            <a:off x="448965" y="281175"/>
            <a:ext cx="8246070" cy="610820"/>
          </a:xfrm>
        </p:spPr>
        <p:txBody>
          <a:bodyPr>
            <a:normAutofit/>
          </a:bodyPr>
          <a:lstStyle/>
          <a:p>
            <a:r>
              <a:rPr lang="en-US" dirty="0"/>
              <a:t>What is Clustering for?</a:t>
            </a:r>
          </a:p>
        </p:txBody>
      </p:sp>
      <p:sp>
        <p:nvSpPr>
          <p:cNvPr id="6" name="Rectangle 3">
            <a:extLst>
              <a:ext uri="{FF2B5EF4-FFF2-40B4-BE49-F238E27FC236}">
                <a16:creationId xmlns:a16="http://schemas.microsoft.com/office/drawing/2014/main" id="{651D2E15-ACEE-AD6A-4E6A-3D9BB9629284}"/>
              </a:ext>
            </a:extLst>
          </p:cNvPr>
          <p:cNvSpPr txBox="1">
            <a:spLocks noChangeArrowheads="1"/>
          </p:cNvSpPr>
          <p:nvPr/>
        </p:nvSpPr>
        <p:spPr bwMode="auto">
          <a:xfrm>
            <a:off x="457200" y="1006079"/>
            <a:ext cx="8229600" cy="3592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0000"/>
              </a:lnSpc>
              <a:spcBef>
                <a:spcPct val="20000"/>
              </a:spcBef>
              <a:spcAft>
                <a:spcPct val="0"/>
              </a:spcAft>
              <a:buClr>
                <a:schemeClr val="folHlink"/>
              </a:buClr>
              <a:buSzPct val="60000"/>
              <a:buFont typeface="Wingdings" charset="0"/>
              <a:buChar char="n"/>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0000"/>
              </a:lnSpc>
              <a:spcBef>
                <a:spcPct val="20000"/>
              </a:spcBef>
              <a:spcAft>
                <a:spcPct val="0"/>
              </a:spcAft>
              <a:buClr>
                <a:schemeClr val="hlink"/>
              </a:buClr>
              <a:buSzPct val="55000"/>
              <a:buFont typeface="Wingdings" charset="0"/>
              <a:buChar char="n"/>
              <a:defRPr sz="2400">
                <a:solidFill>
                  <a:schemeClr val="tx1"/>
                </a:solidFill>
                <a:latin typeface="+mn-lt"/>
                <a:ea typeface="ＭＳ Ｐゴシック" charset="0"/>
              </a:defRPr>
            </a:lvl2pPr>
            <a:lvl3pPr marL="1143000" indent="-228600" algn="l" rtl="0" eaLnBrk="0" fontAlgn="base" hangingPunct="0">
              <a:lnSpc>
                <a:spcPct val="80000"/>
              </a:lnSpc>
              <a:spcBef>
                <a:spcPct val="20000"/>
              </a:spcBef>
              <a:spcAft>
                <a:spcPct val="0"/>
              </a:spcAft>
              <a:buClr>
                <a:schemeClr val="folHlink"/>
              </a:buClr>
              <a:buSzPct val="50000"/>
              <a:buFont typeface="Wingdings" charset="0"/>
              <a:buChar char="n"/>
              <a:defRPr sz="2400">
                <a:solidFill>
                  <a:schemeClr val="tx1"/>
                </a:solidFill>
                <a:latin typeface="+mn-lt"/>
                <a:ea typeface="ＭＳ Ｐゴシック" charset="0"/>
              </a:defRPr>
            </a:lvl3pPr>
            <a:lvl4pPr marL="1600200" indent="-228600" algn="l" rtl="0" eaLnBrk="0" fontAlgn="base" hangingPunct="0">
              <a:lnSpc>
                <a:spcPct val="80000"/>
              </a:lnSpc>
              <a:spcBef>
                <a:spcPct val="20000"/>
              </a:spcBef>
              <a:spcAft>
                <a:spcPct val="0"/>
              </a:spcAft>
              <a:buClr>
                <a:schemeClr val="accent2"/>
              </a:buClr>
              <a:buSzPct val="55000"/>
              <a:buFont typeface="Wingdings" charset="0"/>
              <a:buChar char="n"/>
              <a:defRPr sz="2000">
                <a:solidFill>
                  <a:schemeClr val="tx1"/>
                </a:solidFill>
                <a:latin typeface="+mn-lt"/>
                <a:ea typeface="ＭＳ Ｐゴシック" charset="0"/>
              </a:defRPr>
            </a:lvl4pPr>
            <a:lvl5pPr marL="2057400" indent="-228600" algn="l" rtl="0" eaLnBrk="0" fontAlgn="base" hangingPunct="0">
              <a:lnSpc>
                <a:spcPct val="80000"/>
              </a:lnSpc>
              <a:spcBef>
                <a:spcPct val="20000"/>
              </a:spcBef>
              <a:spcAft>
                <a:spcPct val="0"/>
              </a:spcAft>
              <a:buClr>
                <a:schemeClr val="accent1"/>
              </a:buClr>
              <a:buSzPct val="50000"/>
              <a:buFont typeface="Wingdings" charset="0"/>
              <a:buChar char="n"/>
              <a:defRPr sz="2000">
                <a:solidFill>
                  <a:schemeClr val="tx1"/>
                </a:solidFill>
                <a:latin typeface="+mn-lt"/>
                <a:ea typeface="ＭＳ Ｐゴシック" charset="0"/>
              </a:defRPr>
            </a:lvl5pPr>
            <a:lvl6pPr marL="2514600" indent="-228600" algn="l" rtl="0" fontAlgn="base">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lnSpc>
                <a:spcPct val="80000"/>
              </a:lnSpc>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marL="0" indent="0">
              <a:buClrTx/>
              <a:buNone/>
            </a:pPr>
            <a:r>
              <a:rPr lang="en-US" altLang="en-US" sz="2000" kern="0" dirty="0"/>
              <a:t>Let us see some real-life examples</a:t>
            </a:r>
          </a:p>
          <a:p>
            <a:pPr marL="0" indent="0">
              <a:buClrTx/>
              <a:buNone/>
            </a:pPr>
            <a:endParaRPr lang="en-US" altLang="en-US" sz="2000" kern="0" dirty="0">
              <a:solidFill>
                <a:srgbClr val="3333CC"/>
              </a:solidFill>
            </a:endParaRPr>
          </a:p>
          <a:p>
            <a:pPr marL="0" indent="0">
              <a:buClrTx/>
              <a:buNone/>
            </a:pPr>
            <a:r>
              <a:rPr lang="en-US" altLang="en-US" sz="2000" kern="0" dirty="0">
                <a:solidFill>
                  <a:srgbClr val="3333CC"/>
                </a:solidFill>
              </a:rPr>
              <a:t>Example 1</a:t>
            </a:r>
            <a:r>
              <a:rPr lang="en-US" altLang="en-US" sz="2000" kern="0" dirty="0"/>
              <a:t>: Group people of similar sizes together to make “small”, “medium” and “large” T-Shirts.</a:t>
            </a:r>
          </a:p>
          <a:p>
            <a:pPr lvl="1">
              <a:buClrTx/>
            </a:pPr>
            <a:r>
              <a:rPr lang="en-US" altLang="en-US" sz="2000" kern="0" dirty="0"/>
              <a:t>Tailor-made for each person: too expensive</a:t>
            </a:r>
          </a:p>
          <a:p>
            <a:pPr lvl="1">
              <a:buClrTx/>
            </a:pPr>
            <a:r>
              <a:rPr lang="en-US" altLang="en-US" sz="2000" kern="0" dirty="0"/>
              <a:t>One-size-fits-all: does not fit all. </a:t>
            </a:r>
          </a:p>
          <a:p>
            <a:pPr marL="0" indent="0">
              <a:buClrTx/>
              <a:buNone/>
            </a:pPr>
            <a:endParaRPr lang="en-US" altLang="en-US" sz="2000" kern="0" dirty="0">
              <a:solidFill>
                <a:srgbClr val="3333CC"/>
              </a:solidFill>
            </a:endParaRPr>
          </a:p>
          <a:p>
            <a:pPr marL="0" indent="0">
              <a:buClrTx/>
              <a:buNone/>
            </a:pPr>
            <a:r>
              <a:rPr lang="en-US" altLang="en-US" sz="2000" kern="0" dirty="0">
                <a:solidFill>
                  <a:srgbClr val="3333CC"/>
                </a:solidFill>
              </a:rPr>
              <a:t>Example 2</a:t>
            </a:r>
            <a:r>
              <a:rPr lang="en-US" altLang="en-US" sz="2000" kern="0" dirty="0"/>
              <a:t>: In marketing, segment customers according to their similarities</a:t>
            </a:r>
          </a:p>
          <a:p>
            <a:pPr lvl="1">
              <a:buClrTx/>
            </a:pPr>
            <a:r>
              <a:rPr lang="en-US" altLang="en-US" sz="2000" kern="0" dirty="0"/>
              <a:t>To do targeted marketing. </a:t>
            </a:r>
          </a:p>
        </p:txBody>
      </p:sp>
    </p:spTree>
    <p:extLst>
      <p:ext uri="{BB962C8B-B14F-4D97-AF65-F5344CB8AC3E}">
        <p14:creationId xmlns:p14="http://schemas.microsoft.com/office/powerpoint/2010/main" val="2011185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138A84B-D528-29C0-D3A4-9D5DA2F7CAE1}"/>
              </a:ext>
            </a:extLst>
          </p:cNvPr>
          <p:cNvSpPr>
            <a:spLocks noGrp="1"/>
          </p:cNvSpPr>
          <p:nvPr>
            <p:ph type="title"/>
          </p:nvPr>
        </p:nvSpPr>
        <p:spPr>
          <a:xfrm>
            <a:off x="448965" y="281175"/>
            <a:ext cx="8246070" cy="610820"/>
          </a:xfrm>
        </p:spPr>
        <p:txBody>
          <a:bodyPr>
            <a:normAutofit/>
          </a:bodyPr>
          <a:lstStyle/>
          <a:p>
            <a:r>
              <a:rPr lang="en-US" dirty="0"/>
              <a:t>What is Clustering for?</a:t>
            </a:r>
          </a:p>
        </p:txBody>
      </p:sp>
      <p:sp>
        <p:nvSpPr>
          <p:cNvPr id="6" name="Rectangle 3">
            <a:extLst>
              <a:ext uri="{FF2B5EF4-FFF2-40B4-BE49-F238E27FC236}">
                <a16:creationId xmlns:a16="http://schemas.microsoft.com/office/drawing/2014/main" id="{68CD8D1D-6C72-9925-659C-63F894483913}"/>
              </a:ext>
            </a:extLst>
          </p:cNvPr>
          <p:cNvSpPr txBox="1">
            <a:spLocks noChangeArrowheads="1"/>
          </p:cNvSpPr>
          <p:nvPr/>
        </p:nvSpPr>
        <p:spPr>
          <a:xfrm>
            <a:off x="448966" y="1197405"/>
            <a:ext cx="8246070" cy="351221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Wingdings" pitchFamily="2" charset="2"/>
              <a:buChar char="§"/>
              <a:defRPr sz="1600" b="0" i="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Wingdings" pitchFamily="2" charset="2"/>
              <a:buChar char="§"/>
              <a:defRPr sz="1600" b="0" i="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Wingdings" pitchFamily="2" charset="2"/>
              <a:buChar char="§"/>
              <a:defRPr sz="1600" b="0" i="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Wingdings" pitchFamily="2" charset="2"/>
              <a:buChar char="§"/>
              <a:defRPr sz="1600" kern="1200">
                <a:solidFill>
                  <a:schemeClr val="tx1"/>
                </a:solidFill>
                <a:latin typeface="Helvetica" pitchFamily="2" charset="0"/>
                <a:ea typeface="+mn-ea"/>
                <a:cs typeface="+mn-cs"/>
              </a:defRPr>
            </a:lvl4pPr>
            <a:lvl5pPr marL="2057400" indent="-228600" algn="l" defTabSz="457200" rtl="0" eaLnBrk="1" latinLnBrk="0" hangingPunct="1">
              <a:spcBef>
                <a:spcPct val="20000"/>
              </a:spcBef>
              <a:buFont typeface="Wingdings" pitchFamily="2" charset="2"/>
              <a:buChar char="§"/>
              <a:defRPr sz="1800" kern="1200">
                <a:solidFill>
                  <a:schemeClr val="tx1"/>
                </a:solidFill>
                <a:latin typeface="Helvetica" pitchFamily="2" charset="0"/>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90000"/>
              </a:lnSpc>
              <a:buNone/>
            </a:pPr>
            <a:r>
              <a:rPr lang="en-US" altLang="en-US" sz="2000" dirty="0">
                <a:solidFill>
                  <a:srgbClr val="3333CC"/>
                </a:solidFill>
              </a:rPr>
              <a:t>Example 3</a:t>
            </a:r>
            <a:r>
              <a:rPr lang="en-US" altLang="en-US" sz="2000" dirty="0"/>
              <a:t>: Given a collection of text documents, we want to organize them according to their content similarities,</a:t>
            </a:r>
          </a:p>
          <a:p>
            <a:pPr lvl="1">
              <a:lnSpc>
                <a:spcPct val="90000"/>
              </a:lnSpc>
            </a:pPr>
            <a:r>
              <a:rPr lang="en-US" altLang="en-US" sz="2000" dirty="0"/>
              <a:t>To produce a topic hierarchy</a:t>
            </a:r>
          </a:p>
          <a:p>
            <a:pPr lvl="1">
              <a:lnSpc>
                <a:spcPct val="90000"/>
              </a:lnSpc>
            </a:pPr>
            <a:endParaRPr lang="en-US" altLang="en-US" sz="2000" dirty="0"/>
          </a:p>
          <a:p>
            <a:pPr marL="0" indent="0">
              <a:lnSpc>
                <a:spcPct val="90000"/>
              </a:lnSpc>
              <a:buFont typeface="Wingdings" pitchFamily="2" charset="2"/>
              <a:buNone/>
            </a:pPr>
            <a:r>
              <a:rPr lang="en-US" altLang="en-US" sz="2000" dirty="0">
                <a:solidFill>
                  <a:srgbClr val="FF0000"/>
                </a:solidFill>
              </a:rPr>
              <a:t>In fact, clustering is one of the most utilized data mining techniques</a:t>
            </a:r>
            <a:r>
              <a:rPr lang="en-US" altLang="en-US" sz="2000" dirty="0"/>
              <a:t>. </a:t>
            </a:r>
          </a:p>
          <a:p>
            <a:pPr lvl="1">
              <a:lnSpc>
                <a:spcPct val="90000"/>
              </a:lnSpc>
            </a:pPr>
            <a:r>
              <a:rPr lang="en-US" altLang="ja-JP" sz="2000" dirty="0">
                <a:ea typeface="ＭＳ Ｐゴシック" panose="020B0600070205080204" pitchFamily="34" charset="-128"/>
              </a:rPr>
              <a:t>It has a long history, and used in almost every field, e.g., medicine</a:t>
            </a:r>
            <a:r>
              <a:rPr lang="en-US" altLang="zh-CN" sz="2000" dirty="0">
                <a:ea typeface="宋体" panose="02010600030101010101" pitchFamily="2" charset="-122"/>
              </a:rPr>
              <a:t>, psychology, botany, sociology, biology, </a:t>
            </a:r>
            <a:r>
              <a:rPr lang="en-US" altLang="ja-JP" sz="2000" dirty="0">
                <a:ea typeface="ＭＳ Ｐゴシック" panose="020B0600070205080204" pitchFamily="34" charset="-128"/>
              </a:rPr>
              <a:t>archeology</a:t>
            </a:r>
            <a:r>
              <a:rPr lang="en-US" altLang="zh-CN" sz="2000" dirty="0">
                <a:ea typeface="宋体" panose="02010600030101010101" pitchFamily="2" charset="-122"/>
              </a:rPr>
              <a:t>, marketing, insurance, libraries, etc.</a:t>
            </a:r>
            <a:r>
              <a:rPr lang="en-US" altLang="ja-JP" sz="2000" dirty="0">
                <a:ea typeface="ＭＳ Ｐゴシック" panose="020B0600070205080204" pitchFamily="34" charset="-128"/>
              </a:rPr>
              <a:t> </a:t>
            </a:r>
          </a:p>
          <a:p>
            <a:pPr lvl="1">
              <a:lnSpc>
                <a:spcPct val="90000"/>
              </a:lnSpc>
            </a:pPr>
            <a:r>
              <a:rPr lang="en-US" altLang="ja-JP" sz="2000" dirty="0">
                <a:ea typeface="ＭＳ Ｐゴシック" panose="020B0600070205080204" pitchFamily="34" charset="-128"/>
              </a:rPr>
              <a:t>In recent years, due to the rapid increase of online documents, text clustering becomes important. </a:t>
            </a:r>
            <a:endParaRPr lang="en-US" altLang="en-US" sz="2000" dirty="0"/>
          </a:p>
        </p:txBody>
      </p:sp>
    </p:spTree>
    <p:extLst>
      <p:ext uri="{BB962C8B-B14F-4D97-AF65-F5344CB8AC3E}">
        <p14:creationId xmlns:p14="http://schemas.microsoft.com/office/powerpoint/2010/main" val="61394460"/>
      </p:ext>
    </p:extLst>
  </p:cSld>
  <p:clrMapOvr>
    <a:masterClrMapping/>
  </p:clrMapOvr>
</p:sld>
</file>

<file path=ppt/theme/theme1.xml><?xml version="1.0" encoding="utf-8"?>
<a:theme xmlns:a="http://schemas.openxmlformats.org/drawingml/2006/main" name="UTA Accessible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ccessible-PPT.pptx" id="{DC14534C-1046-F040-970C-D4B656BEDF73}" vid="{22719C90-FD2E-C343-B61D-D3EE9148FC7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AE8C2F9B7856C4FB1B45376C9CA1279" ma:contentTypeVersion="12" ma:contentTypeDescription="Create a new document." ma:contentTypeScope="" ma:versionID="47b510a268ab94799d39988294a018bf">
  <xsd:schema xmlns:xsd="http://www.w3.org/2001/XMLSchema" xmlns:xs="http://www.w3.org/2001/XMLSchema" xmlns:p="http://schemas.microsoft.com/office/2006/metadata/properties" xmlns:ns2="56169281-d10e-4687-8d86-e0ae9795bb4c" xmlns:ns3="d98033a5-711e-4d41-9a92-34dc22feb152" targetNamespace="http://schemas.microsoft.com/office/2006/metadata/properties" ma:root="true" ma:fieldsID="430f78a0ddeb4ad93cb2cb32c7d65c5c" ns2:_="" ns3:_="">
    <xsd:import namespace="56169281-d10e-4687-8d86-e0ae9795bb4c"/>
    <xsd:import namespace="d98033a5-711e-4d41-9a92-34dc22feb15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169281-d10e-4687-8d86-e0ae9795bb4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98033a5-711e-4d41-9a92-34dc22feb152"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499CAED-701D-44BF-B45E-0631AD0D07E6}">
  <ds:schemaRefs>
    <ds:schemaRef ds:uri="56169281-d10e-4687-8d86-e0ae9795bb4c"/>
    <ds:schemaRef ds:uri="http://schemas.microsoft.com/office/2006/metadata/properties"/>
    <ds:schemaRef ds:uri="http://schemas.microsoft.com/office/infopath/2007/PartnerControls"/>
    <ds:schemaRef ds:uri="http://schemas.microsoft.com/office/2006/documentManagement/types"/>
    <ds:schemaRef ds:uri="http://purl.org/dc/terms/"/>
    <ds:schemaRef ds:uri="http://www.w3.org/XML/1998/namespace"/>
    <ds:schemaRef ds:uri="http://purl.org/dc/dcmitype/"/>
    <ds:schemaRef ds:uri="http://schemas.openxmlformats.org/package/2006/metadata/core-properties"/>
    <ds:schemaRef ds:uri="d98033a5-711e-4d41-9a92-34dc22feb152"/>
    <ds:schemaRef ds:uri="http://purl.org/dc/elements/1.1/"/>
  </ds:schemaRefs>
</ds:datastoreItem>
</file>

<file path=customXml/itemProps2.xml><?xml version="1.0" encoding="utf-8"?>
<ds:datastoreItem xmlns:ds="http://schemas.openxmlformats.org/officeDocument/2006/customXml" ds:itemID="{DAF4F739-B76C-4907-A1E7-133652B3E2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169281-d10e-4687-8d86-e0ae9795bb4c"/>
    <ds:schemaRef ds:uri="d98033a5-711e-4d41-9a92-34dc22feb15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87676A-099B-4B53-B66D-C60F83A7142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UTA Accessible Template</Template>
  <TotalTime>966</TotalTime>
  <Words>3963</Words>
  <Application>Microsoft Office PowerPoint</Application>
  <PresentationFormat>On-screen Show (16:9)</PresentationFormat>
  <Paragraphs>540</Paragraphs>
  <Slides>70</Slides>
  <Notes>21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70</vt:i4>
      </vt:variant>
    </vt:vector>
  </HeadingPairs>
  <TitlesOfParts>
    <vt:vector size="80" baseType="lpstr">
      <vt:lpstr>Arial</vt:lpstr>
      <vt:lpstr>Calibri</vt:lpstr>
      <vt:lpstr>Courier New</vt:lpstr>
      <vt:lpstr>Futura Bk</vt:lpstr>
      <vt:lpstr>Helvetica</vt:lpstr>
      <vt:lpstr>Times New Roman</vt:lpstr>
      <vt:lpstr>Wingdings</vt:lpstr>
      <vt:lpstr>UTA Accessible Template</vt:lpstr>
      <vt:lpstr>Chart</vt:lpstr>
      <vt:lpstr>Equation</vt:lpstr>
      <vt:lpstr>DASC 5301-002</vt:lpstr>
      <vt:lpstr>Supervised and Unsupervised Learning  </vt:lpstr>
      <vt:lpstr>Unsupervised machine learning</vt:lpstr>
      <vt:lpstr>Clustering</vt:lpstr>
      <vt:lpstr>Clustering</vt:lpstr>
      <vt:lpstr>Illustration </vt:lpstr>
      <vt:lpstr>Why cluster?</vt:lpstr>
      <vt:lpstr>What is Clustering for?</vt:lpstr>
      <vt:lpstr>What is Clustering for?</vt:lpstr>
      <vt:lpstr>Goals of Clustering</vt:lpstr>
      <vt:lpstr>Goal of Clustering</vt:lpstr>
      <vt:lpstr>PowerPoint Presentation</vt:lpstr>
      <vt:lpstr>10 years ago</vt:lpstr>
      <vt:lpstr>PowerPoint Presentation</vt:lpstr>
      <vt:lpstr>PowerPoint Presentation</vt:lpstr>
      <vt:lpstr>PowerPoint Presentation</vt:lpstr>
      <vt:lpstr>PowerPoint Presentation</vt:lpstr>
      <vt:lpstr>PowerPoint Presentation</vt:lpstr>
      <vt:lpstr>PowerPoint Presentation</vt:lpstr>
      <vt:lpstr>Two Types of Clustering</vt:lpstr>
      <vt:lpstr>Desirable Properties of a Clustering Algorithm</vt:lpstr>
      <vt:lpstr>Dendogram: A Useful Tool for Summarizing Similarity Measurements </vt:lpstr>
      <vt:lpstr>PowerPoint Presentation</vt:lpstr>
      <vt:lpstr>PowerPoint Presentation</vt:lpstr>
      <vt:lpstr>PowerPoint Presentation</vt:lpstr>
      <vt:lpstr>PowerPoint Presentation</vt:lpstr>
      <vt:lpstr>PowerPoint Presentation</vt:lpstr>
      <vt:lpstr>PowerPoint Presentation</vt:lpstr>
      <vt:lpstr>Hierarchical Clustering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do we measure similarity? </vt:lpstr>
      <vt:lpstr>PowerPoint Presentation</vt:lpstr>
      <vt:lpstr>PowerPoint Presentation</vt:lpstr>
      <vt:lpstr>PowerPoint Presentation</vt:lpstr>
      <vt:lpstr>PowerPoint Presentation</vt:lpstr>
      <vt:lpstr>PowerPoint Presentation</vt:lpstr>
      <vt:lpstr>K-means clustering</vt:lpstr>
      <vt:lpstr>Partition Algorithm: k-means</vt:lpstr>
      <vt:lpstr>K-means clustering</vt:lpstr>
      <vt:lpstr>K-means clustering</vt:lpstr>
      <vt:lpstr>K-means clustering</vt:lpstr>
      <vt:lpstr>Stopping criteria for k-means</vt:lpstr>
      <vt:lpstr>K-means Clustering: Step 1</vt:lpstr>
      <vt:lpstr>K-means Clustering: Step 2</vt:lpstr>
      <vt:lpstr>K-means Clustering: Step 3</vt:lpstr>
      <vt:lpstr>K-means Clustering: Step 4</vt:lpstr>
      <vt:lpstr>K-means Clustering: Step 5</vt:lpstr>
      <vt:lpstr>Comments on k-Means</vt:lpstr>
      <vt:lpstr>Elbow Method</vt:lpstr>
      <vt:lpstr>K=3</vt:lpstr>
      <vt:lpstr>The K-Medoids Clustering Method</vt:lpstr>
      <vt:lpstr>PowerPoint Presentation</vt:lpstr>
      <vt:lpstr>How do we measure similarity? </vt:lpstr>
      <vt:lpstr>PowerPoint Presentation</vt:lpstr>
      <vt:lpstr>Partition Algorithm 2: Using a Euclidean Distance Threshold to Define Clusters</vt:lpstr>
      <vt:lpstr>But should we use Euclidean Distance?</vt:lpstr>
      <vt:lpstr>Is normalization desirable?</vt:lpstr>
      <vt:lpstr>Other distance/similarity measures</vt:lpstr>
      <vt:lpstr>Other distance/similarity measures</vt:lpstr>
      <vt:lpstr>“Cluster Bias”</vt:lpstr>
      <vt:lpstr>Netflix</vt:lpstr>
      <vt:lpstr>“Cluster Bias”</vt:lpstr>
      <vt:lpstr>Terminology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George, Melissa J</dc:creator>
  <cp:lastModifiedBy>Sarkar, Subharag</cp:lastModifiedBy>
  <cp:revision>151</cp:revision>
  <dcterms:created xsi:type="dcterms:W3CDTF">2021-08-31T19:16:02Z</dcterms:created>
  <dcterms:modified xsi:type="dcterms:W3CDTF">2023-10-23T22:28:53Z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0x0101006AE8C2F9B7856C4FB1B45376C9CA1279</vt:lpwstr>
  </property>
</Properties>
</file>